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diagrams/layout3.xml" ContentType="application/vnd.openxmlformats-officedocument.drawingml.diagramLayout+xml"/>
  <Override PartName="/ppt/notesSlides/notesSlide12.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notesSlides/notesSlide6.xml" ContentType="application/vnd.openxmlformats-officedocument.presentationml.notesSlide+xml"/>
  <Override PartName="/ppt/diagrams/data3.xml" ContentType="application/vnd.openxmlformats-officedocument.drawingml.diagramData+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48"/>
  </p:notesMasterIdLst>
  <p:sldIdLst>
    <p:sldId id="295" r:id="rId2"/>
    <p:sldId id="296" r:id="rId3"/>
    <p:sldId id="293" r:id="rId4"/>
    <p:sldId id="263" r:id="rId5"/>
    <p:sldId id="257" r:id="rId6"/>
    <p:sldId id="258" r:id="rId7"/>
    <p:sldId id="262" r:id="rId8"/>
    <p:sldId id="259" r:id="rId9"/>
    <p:sldId id="292"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98" r:id="rId23"/>
    <p:sldId id="277" r:id="rId24"/>
    <p:sldId id="278" r:id="rId25"/>
    <p:sldId id="279" r:id="rId26"/>
    <p:sldId id="280" r:id="rId27"/>
    <p:sldId id="281" r:id="rId28"/>
    <p:sldId id="307" r:id="rId29"/>
    <p:sldId id="291" r:id="rId30"/>
    <p:sldId id="282" r:id="rId31"/>
    <p:sldId id="283" r:id="rId32"/>
    <p:sldId id="284" r:id="rId33"/>
    <p:sldId id="285" r:id="rId34"/>
    <p:sldId id="286" r:id="rId35"/>
    <p:sldId id="287" r:id="rId36"/>
    <p:sldId id="288" r:id="rId37"/>
    <p:sldId id="289" r:id="rId38"/>
    <p:sldId id="290" r:id="rId39"/>
    <p:sldId id="299" r:id="rId40"/>
    <p:sldId id="300" r:id="rId41"/>
    <p:sldId id="301" r:id="rId42"/>
    <p:sldId id="302" r:id="rId43"/>
    <p:sldId id="303" r:id="rId44"/>
    <p:sldId id="304" r:id="rId45"/>
    <p:sldId id="305" r:id="rId46"/>
    <p:sldId id="306" r:id="rId4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Animation="0" useTimings="0">
    <p:present/>
    <p:sldAll/>
    <p:penClr>
      <a:srgbClr val="FF0000"/>
    </p:penClr>
  </p:showPr>
  <p:clrMru>
    <a:srgbClr val="81DF8A"/>
    <a:srgbClr val="006600"/>
    <a:srgbClr val="64ACFC"/>
    <a:srgbClr val="DEA900"/>
    <a:srgbClr val="4E122C"/>
    <a:srgbClr val="86DE88"/>
    <a:srgbClr val="B9FB6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306" autoAdjust="0"/>
    <p:restoredTop sz="94658" autoAdjust="0"/>
  </p:normalViewPr>
  <p:slideViewPr>
    <p:cSldViewPr>
      <p:cViewPr varScale="1">
        <p:scale>
          <a:sx n="75" d="100"/>
          <a:sy n="75" d="100"/>
        </p:scale>
        <p:origin x="-76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54BDF9-8515-4677-9942-0171F000F8EB}" type="doc">
      <dgm:prSet loTypeId="urn:microsoft.com/office/officeart/2005/8/layout/list1#1" loCatId="list" qsTypeId="urn:microsoft.com/office/officeart/2005/8/quickstyle/3d3" qsCatId="3D" csTypeId="urn:microsoft.com/office/officeart/2005/8/colors/colorful1" csCatId="colorful" phldr="1"/>
      <dgm:spPr/>
      <dgm:t>
        <a:bodyPr/>
        <a:lstStyle>
          <a:extLst/>
        </a:lstStyle>
        <a:p>
          <a:endParaRPr lang="fr-FR"/>
        </a:p>
      </dgm:t>
    </dgm:pt>
    <dgm:pt modelId="{787546C1-DD5C-4D6E-BFDD-D95A52E781AD}">
      <dgm:prSet phldrT="[Text]" custT="1"/>
      <dgm:spPr>
        <a:solidFill>
          <a:srgbClr val="FFC000">
            <a:alpha val="42000"/>
          </a:srgbClr>
        </a:solidFill>
      </dgm:spPr>
      <dgm:t>
        <a:bodyPr/>
        <a:lstStyle>
          <a:extLst/>
        </a:lstStyle>
        <a:p>
          <a:pPr algn="ctr"/>
          <a:r>
            <a:rPr lang="fr-FR" sz="4000" b="1" dirty="0" smtClean="0">
              <a:solidFill>
                <a:srgbClr val="002060"/>
              </a:solidFill>
            </a:rPr>
            <a:t>Apport des associés</a:t>
          </a:r>
          <a:endParaRPr lang="fr-FR" sz="4000" b="1" dirty="0">
            <a:solidFill>
              <a:srgbClr val="002060"/>
            </a:solidFill>
          </a:endParaRPr>
        </a:p>
      </dgm:t>
    </dgm:pt>
    <dgm:pt modelId="{88942913-D2BB-4DEB-B0E7-EA2B7A6CD360}" type="parTrans" cxnId="{DFAEFA4C-B3B0-4C4E-BCD8-BFB53D07C5D0}">
      <dgm:prSet/>
      <dgm:spPr/>
      <dgm:t>
        <a:bodyPr/>
        <a:lstStyle>
          <a:extLst/>
        </a:lstStyle>
        <a:p>
          <a:endParaRPr lang="fr-FR"/>
        </a:p>
      </dgm:t>
    </dgm:pt>
    <dgm:pt modelId="{579A9A07-8770-4AC1-9705-76E19F87D269}" type="sibTrans" cxnId="{DFAEFA4C-B3B0-4C4E-BCD8-BFB53D07C5D0}">
      <dgm:prSet/>
      <dgm:spPr/>
      <dgm:t>
        <a:bodyPr/>
        <a:lstStyle>
          <a:extLst/>
        </a:lstStyle>
        <a:p>
          <a:endParaRPr lang="fr-FR"/>
        </a:p>
      </dgm:t>
    </dgm:pt>
    <dgm:pt modelId="{AC5265C1-0BAB-4984-A634-E4518A8EC253}">
      <dgm:prSet phldrT="[Text]" custT="1"/>
      <dgm:spPr>
        <a:solidFill>
          <a:srgbClr val="FFC000"/>
        </a:solidFill>
      </dgm:spPr>
      <dgm:t>
        <a:bodyPr/>
        <a:lstStyle>
          <a:extLst/>
        </a:lstStyle>
        <a:p>
          <a:pPr algn="ctr"/>
          <a:r>
            <a:rPr lang="fr-FR" sz="4000" b="1" dirty="0" smtClean="0">
              <a:solidFill>
                <a:srgbClr val="002060"/>
              </a:solidFill>
            </a:rPr>
            <a:t>Financement bancaire</a:t>
          </a:r>
          <a:endParaRPr lang="fr-FR" sz="4000" b="1" dirty="0">
            <a:solidFill>
              <a:srgbClr val="002060"/>
            </a:solidFill>
          </a:endParaRPr>
        </a:p>
      </dgm:t>
    </dgm:pt>
    <dgm:pt modelId="{26A0947C-B518-417C-9D68-EC422DC1E3A5}" type="parTrans" cxnId="{579A338B-B5D8-4240-8867-8564B0DC96F3}">
      <dgm:prSet/>
      <dgm:spPr/>
      <dgm:t>
        <a:bodyPr/>
        <a:lstStyle>
          <a:extLst/>
        </a:lstStyle>
        <a:p>
          <a:endParaRPr lang="fr-FR"/>
        </a:p>
      </dgm:t>
    </dgm:pt>
    <dgm:pt modelId="{E68E8117-B3CB-464C-9711-4DBE8BF88216}" type="sibTrans" cxnId="{579A338B-B5D8-4240-8867-8564B0DC96F3}">
      <dgm:prSet/>
      <dgm:spPr/>
      <dgm:t>
        <a:bodyPr/>
        <a:lstStyle>
          <a:extLst/>
        </a:lstStyle>
        <a:p>
          <a:endParaRPr lang="fr-FR"/>
        </a:p>
      </dgm:t>
    </dgm:pt>
    <dgm:pt modelId="{F50BDB3E-817D-4A89-9D71-D9E0B029567B}">
      <dgm:prSet phldrT="[Text]" custT="1"/>
      <dgm:spPr>
        <a:solidFill>
          <a:srgbClr val="FF0000">
            <a:alpha val="42000"/>
          </a:srgbClr>
        </a:solidFill>
      </dgm:spPr>
      <dgm:t>
        <a:bodyPr/>
        <a:lstStyle>
          <a:extLst/>
        </a:lstStyle>
        <a:p>
          <a:pPr algn="ctr"/>
          <a:r>
            <a:rPr lang="fr-FR" sz="4000" b="1" dirty="0" smtClean="0">
              <a:solidFill>
                <a:srgbClr val="002060"/>
              </a:solidFill>
            </a:rPr>
            <a:t>Leasing &amp; </a:t>
          </a:r>
          <a:r>
            <a:rPr lang="fr-FR" sz="4000" b="1" dirty="0" err="1" smtClean="0">
              <a:solidFill>
                <a:srgbClr val="002060"/>
              </a:solidFill>
            </a:rPr>
            <a:t>Lease</a:t>
          </a:r>
          <a:r>
            <a:rPr lang="fr-FR" sz="4000" b="1" dirty="0" smtClean="0">
              <a:solidFill>
                <a:srgbClr val="002060"/>
              </a:solidFill>
            </a:rPr>
            <a:t> back</a:t>
          </a:r>
          <a:endParaRPr lang="fr-FR" sz="4000" b="1" dirty="0">
            <a:solidFill>
              <a:srgbClr val="002060"/>
            </a:solidFill>
          </a:endParaRPr>
        </a:p>
      </dgm:t>
    </dgm:pt>
    <dgm:pt modelId="{DE0B39BA-A6F3-455E-8022-365CCF701DB7}" type="parTrans" cxnId="{E8EF61B1-515C-44F0-9393-3A960B69FA7A}">
      <dgm:prSet/>
      <dgm:spPr/>
      <dgm:t>
        <a:bodyPr/>
        <a:lstStyle>
          <a:extLst/>
        </a:lstStyle>
        <a:p>
          <a:endParaRPr lang="fr-FR"/>
        </a:p>
      </dgm:t>
    </dgm:pt>
    <dgm:pt modelId="{25F4C625-3E51-442C-BBB8-3FA715271B27}" type="sibTrans" cxnId="{E8EF61B1-515C-44F0-9393-3A960B69FA7A}">
      <dgm:prSet/>
      <dgm:spPr/>
      <dgm:t>
        <a:bodyPr/>
        <a:lstStyle>
          <a:extLst/>
        </a:lstStyle>
        <a:p>
          <a:endParaRPr lang="fr-FR"/>
        </a:p>
      </dgm:t>
    </dgm:pt>
    <dgm:pt modelId="{ECBD6B98-1CBE-4BAA-AB77-4873C9DB1799}">
      <dgm:prSet phldrT="[Text]" custT="1"/>
      <dgm:spPr>
        <a:solidFill>
          <a:srgbClr val="C00000">
            <a:alpha val="68000"/>
          </a:srgbClr>
        </a:solidFill>
      </dgm:spPr>
      <dgm:t>
        <a:bodyPr/>
        <a:lstStyle>
          <a:extLst/>
        </a:lstStyle>
        <a:p>
          <a:pPr algn="ctr"/>
          <a:r>
            <a:rPr lang="fr-FR" sz="4000" b="1" dirty="0" smtClean="0">
              <a:solidFill>
                <a:srgbClr val="002060"/>
              </a:solidFill>
            </a:rPr>
            <a:t>Capital investissement</a:t>
          </a:r>
          <a:endParaRPr lang="fr-FR" sz="4000" b="1" dirty="0">
            <a:solidFill>
              <a:srgbClr val="002060"/>
            </a:solidFill>
          </a:endParaRPr>
        </a:p>
      </dgm:t>
    </dgm:pt>
    <dgm:pt modelId="{A8E7F406-AFD8-48D2-8D82-E8A1F17391BF}" type="parTrans" cxnId="{7BE48F06-505A-4F51-BA61-409D1FF34502}">
      <dgm:prSet/>
      <dgm:spPr/>
      <dgm:t>
        <a:bodyPr/>
        <a:lstStyle>
          <a:extLst/>
        </a:lstStyle>
        <a:p>
          <a:endParaRPr lang="fr-FR"/>
        </a:p>
      </dgm:t>
    </dgm:pt>
    <dgm:pt modelId="{CF18F627-55D0-4D75-84BC-9F6776290819}" type="sibTrans" cxnId="{7BE48F06-505A-4F51-BA61-409D1FF34502}">
      <dgm:prSet/>
      <dgm:spPr/>
      <dgm:t>
        <a:bodyPr/>
        <a:lstStyle>
          <a:extLst/>
        </a:lstStyle>
        <a:p>
          <a:endParaRPr lang="fr-FR"/>
        </a:p>
      </dgm:t>
    </dgm:pt>
    <dgm:pt modelId="{65C81750-1822-428C-B7D9-5AC9FCECA5BD}">
      <dgm:prSet phldrT="[Text]" custT="1"/>
      <dgm:spPr>
        <a:solidFill>
          <a:srgbClr val="4E122C">
            <a:alpha val="38000"/>
          </a:srgbClr>
        </a:solidFill>
      </dgm:spPr>
      <dgm:t>
        <a:bodyPr/>
        <a:lstStyle>
          <a:extLst/>
        </a:lstStyle>
        <a:p>
          <a:pPr algn="ctr"/>
          <a:r>
            <a:rPr lang="fr-FR" sz="4000" b="1" dirty="0" smtClean="0">
              <a:solidFill>
                <a:srgbClr val="002060"/>
              </a:solidFill>
            </a:rPr>
            <a:t>Subventions publiques</a:t>
          </a:r>
          <a:endParaRPr lang="fr-FR" sz="4000" b="1" dirty="0">
            <a:solidFill>
              <a:srgbClr val="002060"/>
            </a:solidFill>
          </a:endParaRPr>
        </a:p>
      </dgm:t>
    </dgm:pt>
    <dgm:pt modelId="{B6BB923B-2E5E-4C8F-9E38-037FA58385CC}" type="parTrans" cxnId="{6BB35DBB-0DD0-47EB-B7AE-8D9FA35CDA56}">
      <dgm:prSet/>
      <dgm:spPr/>
      <dgm:t>
        <a:bodyPr/>
        <a:lstStyle/>
        <a:p>
          <a:endParaRPr lang="fr-FR"/>
        </a:p>
      </dgm:t>
    </dgm:pt>
    <dgm:pt modelId="{F94F2503-D94E-484A-AB05-71C13BA1586E}" type="sibTrans" cxnId="{6BB35DBB-0DD0-47EB-B7AE-8D9FA35CDA56}">
      <dgm:prSet/>
      <dgm:spPr/>
      <dgm:t>
        <a:bodyPr/>
        <a:lstStyle/>
        <a:p>
          <a:endParaRPr lang="fr-FR"/>
        </a:p>
      </dgm:t>
    </dgm:pt>
    <dgm:pt modelId="{9D58511D-D18C-46E6-ADFB-6CDE1389D37F}" type="pres">
      <dgm:prSet presAssocID="{8554BDF9-8515-4677-9942-0171F000F8EB}" presName="linear" presStyleCnt="0">
        <dgm:presLayoutVars>
          <dgm:dir/>
          <dgm:animLvl val="lvl"/>
          <dgm:resizeHandles val="exact"/>
        </dgm:presLayoutVars>
      </dgm:prSet>
      <dgm:spPr/>
      <dgm:t>
        <a:bodyPr/>
        <a:lstStyle>
          <a:extLst/>
        </a:lstStyle>
        <a:p>
          <a:endParaRPr lang="fr-FR"/>
        </a:p>
      </dgm:t>
    </dgm:pt>
    <dgm:pt modelId="{29EC7F92-6143-4EC7-AD17-ECAF75C06DC8}" type="pres">
      <dgm:prSet presAssocID="{787546C1-DD5C-4D6E-BFDD-D95A52E781AD}" presName="parentLin" presStyleCnt="0"/>
      <dgm:spPr/>
      <dgm:t>
        <a:bodyPr/>
        <a:lstStyle>
          <a:extLst/>
        </a:lstStyle>
        <a:p>
          <a:endParaRPr lang="fr-FR"/>
        </a:p>
      </dgm:t>
    </dgm:pt>
    <dgm:pt modelId="{F4F466C7-208D-4B4A-A865-9D82D8E9F892}" type="pres">
      <dgm:prSet presAssocID="{787546C1-DD5C-4D6E-BFDD-D95A52E781AD}" presName="parentLeftMargin" presStyleLbl="node1" presStyleIdx="0" presStyleCnt="5"/>
      <dgm:spPr/>
      <dgm:t>
        <a:bodyPr/>
        <a:lstStyle>
          <a:extLst/>
        </a:lstStyle>
        <a:p>
          <a:endParaRPr lang="fr-FR"/>
        </a:p>
      </dgm:t>
    </dgm:pt>
    <dgm:pt modelId="{8BC4E78D-0D98-4ED2-B23A-71FEC19A6436}" type="pres">
      <dgm:prSet presAssocID="{787546C1-DD5C-4D6E-BFDD-D95A52E781AD}" presName="parentText" presStyleLbl="node1" presStyleIdx="0" presStyleCnt="5" custScaleX="115633" custLinFactNeighborX="1811" custLinFactNeighborY="-20396">
        <dgm:presLayoutVars>
          <dgm:chMax val="0"/>
          <dgm:bulletEnabled val="1"/>
        </dgm:presLayoutVars>
      </dgm:prSet>
      <dgm:spPr/>
      <dgm:t>
        <a:bodyPr/>
        <a:lstStyle>
          <a:extLst/>
        </a:lstStyle>
        <a:p>
          <a:endParaRPr lang="fr-FR"/>
        </a:p>
      </dgm:t>
    </dgm:pt>
    <dgm:pt modelId="{129CDA7D-4C80-4698-AFD0-7208B5D9749E}" type="pres">
      <dgm:prSet presAssocID="{787546C1-DD5C-4D6E-BFDD-D95A52E781AD}" presName="negativeSpace" presStyleCnt="0"/>
      <dgm:spPr/>
      <dgm:t>
        <a:bodyPr/>
        <a:lstStyle>
          <a:extLst/>
        </a:lstStyle>
        <a:p>
          <a:endParaRPr lang="fr-FR"/>
        </a:p>
      </dgm:t>
    </dgm:pt>
    <dgm:pt modelId="{EBA8CF1F-3B4A-4B6A-8877-CB03CDDAB1E9}" type="pres">
      <dgm:prSet presAssocID="{787546C1-DD5C-4D6E-BFDD-D95A52E781AD}" presName="childText" presStyleLbl="alignAcc1" presStyleIdx="0" presStyleCnt="5">
        <dgm:presLayoutVars>
          <dgm:bulletEnabled val="1"/>
        </dgm:presLayoutVars>
        <dgm:style>
          <a:lnRef idx="1">
            <a:schemeClr val="accent3"/>
          </a:lnRef>
          <a:fillRef idx="2">
            <a:schemeClr val="accent3"/>
          </a:fillRef>
          <a:effectRef idx="1">
            <a:schemeClr val="accent3"/>
          </a:effectRef>
          <a:fontRef idx="minor">
            <a:schemeClr val="dk1"/>
          </a:fontRef>
        </dgm:style>
      </dgm:prSet>
      <dgm:spPr/>
      <dgm:t>
        <a:bodyPr/>
        <a:lstStyle>
          <a:extLst/>
        </a:lstStyle>
        <a:p>
          <a:endParaRPr lang="fr-FR"/>
        </a:p>
      </dgm:t>
    </dgm:pt>
    <dgm:pt modelId="{8BC0D01A-9D98-495C-93AA-A7D9631CDDAD}" type="pres">
      <dgm:prSet presAssocID="{579A9A07-8770-4AC1-9705-76E19F87D269}" presName="spaceBetweenRectangles" presStyleCnt="0"/>
      <dgm:spPr/>
      <dgm:t>
        <a:bodyPr/>
        <a:lstStyle>
          <a:extLst/>
        </a:lstStyle>
        <a:p>
          <a:endParaRPr lang="fr-FR"/>
        </a:p>
      </dgm:t>
    </dgm:pt>
    <dgm:pt modelId="{D4434ECF-2146-46AC-B62E-87AB389C995A}" type="pres">
      <dgm:prSet presAssocID="{AC5265C1-0BAB-4984-A634-E4518A8EC253}" presName="parentLin" presStyleCnt="0"/>
      <dgm:spPr/>
      <dgm:t>
        <a:bodyPr/>
        <a:lstStyle>
          <a:extLst/>
        </a:lstStyle>
        <a:p>
          <a:endParaRPr lang="fr-FR"/>
        </a:p>
      </dgm:t>
    </dgm:pt>
    <dgm:pt modelId="{06B5F591-72E0-4CFF-9799-36D4050BD51D}" type="pres">
      <dgm:prSet presAssocID="{AC5265C1-0BAB-4984-A634-E4518A8EC253}" presName="parentLeftMargin" presStyleLbl="node1" presStyleIdx="0" presStyleCnt="5"/>
      <dgm:spPr/>
      <dgm:t>
        <a:bodyPr/>
        <a:lstStyle>
          <a:extLst/>
        </a:lstStyle>
        <a:p>
          <a:endParaRPr lang="fr-FR"/>
        </a:p>
      </dgm:t>
    </dgm:pt>
    <dgm:pt modelId="{12E5634D-BCAA-48AB-BADB-754A15E9B7AC}" type="pres">
      <dgm:prSet presAssocID="{AC5265C1-0BAB-4984-A634-E4518A8EC253}" presName="parentText" presStyleLbl="node1" presStyleIdx="1" presStyleCnt="5" custScaleX="114859" custLinFactNeighborX="9276" custLinFactNeighborY="-2742">
        <dgm:presLayoutVars>
          <dgm:chMax val="0"/>
          <dgm:bulletEnabled val="1"/>
        </dgm:presLayoutVars>
      </dgm:prSet>
      <dgm:spPr/>
      <dgm:t>
        <a:bodyPr/>
        <a:lstStyle>
          <a:extLst/>
        </a:lstStyle>
        <a:p>
          <a:endParaRPr lang="fr-FR"/>
        </a:p>
      </dgm:t>
    </dgm:pt>
    <dgm:pt modelId="{3DAA9763-50F6-4CC4-B6DA-0A4C45FFB361}" type="pres">
      <dgm:prSet presAssocID="{AC5265C1-0BAB-4984-A634-E4518A8EC253}" presName="negativeSpace" presStyleCnt="0"/>
      <dgm:spPr/>
      <dgm:t>
        <a:bodyPr/>
        <a:lstStyle>
          <a:extLst/>
        </a:lstStyle>
        <a:p>
          <a:endParaRPr lang="fr-FR"/>
        </a:p>
      </dgm:t>
    </dgm:pt>
    <dgm:pt modelId="{51228DB3-E7D4-486B-A0C1-9A59D129891F}" type="pres">
      <dgm:prSet presAssocID="{AC5265C1-0BAB-4984-A634-E4518A8EC253}" presName="childText" presStyleLbl="alignAcc1" presStyleIdx="1" presStyleCnt="5">
        <dgm:presLayoutVars>
          <dgm:bulletEnabled val="1"/>
        </dgm:presLayoutVars>
        <dgm:style>
          <a:lnRef idx="1">
            <a:schemeClr val="accent3"/>
          </a:lnRef>
          <a:fillRef idx="2">
            <a:schemeClr val="accent3"/>
          </a:fillRef>
          <a:effectRef idx="1">
            <a:schemeClr val="accent3"/>
          </a:effectRef>
          <a:fontRef idx="minor">
            <a:schemeClr val="dk1"/>
          </a:fontRef>
        </dgm:style>
      </dgm:prSet>
      <dgm:spPr/>
      <dgm:t>
        <a:bodyPr/>
        <a:lstStyle>
          <a:extLst/>
        </a:lstStyle>
        <a:p>
          <a:endParaRPr lang="fr-FR"/>
        </a:p>
      </dgm:t>
    </dgm:pt>
    <dgm:pt modelId="{ECC02425-44D1-4F4C-B5D6-13442CA71F2A}" type="pres">
      <dgm:prSet presAssocID="{E68E8117-B3CB-464C-9711-4DBE8BF88216}" presName="spaceBetweenRectangles" presStyleCnt="0"/>
      <dgm:spPr/>
      <dgm:t>
        <a:bodyPr/>
        <a:lstStyle>
          <a:extLst/>
        </a:lstStyle>
        <a:p>
          <a:endParaRPr lang="fr-FR"/>
        </a:p>
      </dgm:t>
    </dgm:pt>
    <dgm:pt modelId="{98CD7476-6A48-4BD0-A0B1-E79081300878}" type="pres">
      <dgm:prSet presAssocID="{F50BDB3E-817D-4A89-9D71-D9E0B029567B}" presName="parentLin" presStyleCnt="0"/>
      <dgm:spPr/>
      <dgm:t>
        <a:bodyPr/>
        <a:lstStyle>
          <a:extLst/>
        </a:lstStyle>
        <a:p>
          <a:endParaRPr lang="fr-FR"/>
        </a:p>
      </dgm:t>
    </dgm:pt>
    <dgm:pt modelId="{63AA2D3F-331D-492F-82D5-8A2B6C78BAAD}" type="pres">
      <dgm:prSet presAssocID="{F50BDB3E-817D-4A89-9D71-D9E0B029567B}" presName="parentLeftMargin" presStyleLbl="node1" presStyleIdx="1" presStyleCnt="5"/>
      <dgm:spPr/>
      <dgm:t>
        <a:bodyPr/>
        <a:lstStyle>
          <a:extLst/>
        </a:lstStyle>
        <a:p>
          <a:endParaRPr lang="fr-FR"/>
        </a:p>
      </dgm:t>
    </dgm:pt>
    <dgm:pt modelId="{2CFD44AC-C5B0-407B-B2EE-07415AFE4DC4}" type="pres">
      <dgm:prSet presAssocID="{F50BDB3E-817D-4A89-9D71-D9E0B029567B}" presName="parentText" presStyleLbl="node1" presStyleIdx="2" presStyleCnt="5" custScaleX="116959" custLinFactNeighborY="-4638">
        <dgm:presLayoutVars>
          <dgm:chMax val="0"/>
          <dgm:bulletEnabled val="1"/>
        </dgm:presLayoutVars>
      </dgm:prSet>
      <dgm:spPr/>
      <dgm:t>
        <a:bodyPr/>
        <a:lstStyle>
          <a:extLst/>
        </a:lstStyle>
        <a:p>
          <a:endParaRPr lang="fr-FR"/>
        </a:p>
      </dgm:t>
    </dgm:pt>
    <dgm:pt modelId="{E27A153A-8ADD-4646-B3A3-509A74CD0695}" type="pres">
      <dgm:prSet presAssocID="{F50BDB3E-817D-4A89-9D71-D9E0B029567B}" presName="negativeSpace" presStyleCnt="0"/>
      <dgm:spPr/>
      <dgm:t>
        <a:bodyPr/>
        <a:lstStyle>
          <a:extLst/>
        </a:lstStyle>
        <a:p>
          <a:endParaRPr lang="fr-FR"/>
        </a:p>
      </dgm:t>
    </dgm:pt>
    <dgm:pt modelId="{2DB5D132-AB90-49A4-A479-F0988A86E33E}" type="pres">
      <dgm:prSet presAssocID="{F50BDB3E-817D-4A89-9D71-D9E0B029567B}" presName="childText" presStyleLbl="alignAcc1" presStyleIdx="2" presStyleCnt="5" custLinFactNeighborX="-197" custLinFactNeighborY="-16464">
        <dgm:presLayoutVars>
          <dgm:bulletEnabled val="1"/>
        </dgm:presLayoutVars>
        <dgm:style>
          <a:lnRef idx="1">
            <a:schemeClr val="accent3"/>
          </a:lnRef>
          <a:fillRef idx="2">
            <a:schemeClr val="accent3"/>
          </a:fillRef>
          <a:effectRef idx="1">
            <a:schemeClr val="accent3"/>
          </a:effectRef>
          <a:fontRef idx="minor">
            <a:schemeClr val="dk1"/>
          </a:fontRef>
        </dgm:style>
      </dgm:prSet>
      <dgm:spPr/>
      <dgm:t>
        <a:bodyPr/>
        <a:lstStyle>
          <a:extLst/>
        </a:lstStyle>
        <a:p>
          <a:endParaRPr lang="fr-FR"/>
        </a:p>
      </dgm:t>
    </dgm:pt>
    <dgm:pt modelId="{A5E75685-2820-438A-88AF-159553A570AE}" type="pres">
      <dgm:prSet presAssocID="{25F4C625-3E51-442C-BBB8-3FA715271B27}" presName="spaceBetweenRectangles" presStyleCnt="0"/>
      <dgm:spPr/>
      <dgm:t>
        <a:bodyPr/>
        <a:lstStyle>
          <a:extLst/>
        </a:lstStyle>
        <a:p>
          <a:endParaRPr lang="fr-FR"/>
        </a:p>
      </dgm:t>
    </dgm:pt>
    <dgm:pt modelId="{3936D63D-3BB5-4099-A097-CE176EB2ABE2}" type="pres">
      <dgm:prSet presAssocID="{ECBD6B98-1CBE-4BAA-AB77-4873C9DB1799}" presName="parentLin" presStyleCnt="0"/>
      <dgm:spPr/>
      <dgm:t>
        <a:bodyPr/>
        <a:lstStyle>
          <a:extLst/>
        </a:lstStyle>
        <a:p>
          <a:endParaRPr lang="fr-FR"/>
        </a:p>
      </dgm:t>
    </dgm:pt>
    <dgm:pt modelId="{CA895514-6C23-43E3-A15C-728A9EC10843}" type="pres">
      <dgm:prSet presAssocID="{ECBD6B98-1CBE-4BAA-AB77-4873C9DB1799}" presName="parentLeftMargin" presStyleLbl="node1" presStyleIdx="2" presStyleCnt="5"/>
      <dgm:spPr/>
      <dgm:t>
        <a:bodyPr/>
        <a:lstStyle>
          <a:extLst/>
        </a:lstStyle>
        <a:p>
          <a:endParaRPr lang="fr-FR"/>
        </a:p>
      </dgm:t>
    </dgm:pt>
    <dgm:pt modelId="{D2A5797B-20EE-4298-BA50-C968CEE241D4}" type="pres">
      <dgm:prSet presAssocID="{ECBD6B98-1CBE-4BAA-AB77-4873C9DB1799}" presName="parentText" presStyleLbl="node1" presStyleIdx="3" presStyleCnt="5" custScaleX="116173">
        <dgm:presLayoutVars>
          <dgm:chMax val="0"/>
          <dgm:bulletEnabled val="1"/>
        </dgm:presLayoutVars>
      </dgm:prSet>
      <dgm:spPr/>
      <dgm:t>
        <a:bodyPr/>
        <a:lstStyle>
          <a:extLst/>
        </a:lstStyle>
        <a:p>
          <a:endParaRPr lang="fr-FR"/>
        </a:p>
      </dgm:t>
    </dgm:pt>
    <dgm:pt modelId="{AEA9E5FD-8F48-4CA8-8487-C530B0C74333}" type="pres">
      <dgm:prSet presAssocID="{ECBD6B98-1CBE-4BAA-AB77-4873C9DB1799}" presName="negativeSpace" presStyleCnt="0"/>
      <dgm:spPr/>
      <dgm:t>
        <a:bodyPr/>
        <a:lstStyle>
          <a:extLst/>
        </a:lstStyle>
        <a:p>
          <a:endParaRPr lang="fr-FR"/>
        </a:p>
      </dgm:t>
    </dgm:pt>
    <dgm:pt modelId="{56015E43-931D-4CAD-85C0-E9EB84437182}" type="pres">
      <dgm:prSet presAssocID="{ECBD6B98-1CBE-4BAA-AB77-4873C9DB1799}" presName="childText" presStyleLbl="alignAcc1" presStyleIdx="3" presStyleCnt="5" custLinFactNeighborX="0" custLinFactNeighborY="13262">
        <dgm:presLayoutVars>
          <dgm:bulletEnabled val="1"/>
        </dgm:presLayoutVars>
        <dgm:style>
          <a:lnRef idx="1">
            <a:schemeClr val="accent3"/>
          </a:lnRef>
          <a:fillRef idx="2">
            <a:schemeClr val="accent3"/>
          </a:fillRef>
          <a:effectRef idx="1">
            <a:schemeClr val="accent3"/>
          </a:effectRef>
          <a:fontRef idx="minor">
            <a:schemeClr val="dk1"/>
          </a:fontRef>
        </dgm:style>
      </dgm:prSet>
      <dgm:spPr/>
      <dgm:t>
        <a:bodyPr/>
        <a:lstStyle>
          <a:extLst/>
        </a:lstStyle>
        <a:p>
          <a:endParaRPr lang="fr-FR"/>
        </a:p>
      </dgm:t>
    </dgm:pt>
    <dgm:pt modelId="{E2399FC2-93E7-4DA5-BEB1-F08E5B352F99}" type="pres">
      <dgm:prSet presAssocID="{CF18F627-55D0-4D75-84BC-9F6776290819}" presName="spaceBetweenRectangles" presStyleCnt="0"/>
      <dgm:spPr/>
    </dgm:pt>
    <dgm:pt modelId="{AA199152-F3AB-4AE9-B5B4-654AB6E6A7B1}" type="pres">
      <dgm:prSet presAssocID="{65C81750-1822-428C-B7D9-5AC9FCECA5BD}" presName="parentLin" presStyleCnt="0"/>
      <dgm:spPr/>
    </dgm:pt>
    <dgm:pt modelId="{325D48D0-D300-44A6-ACF8-8A5880ED9855}" type="pres">
      <dgm:prSet presAssocID="{65C81750-1822-428C-B7D9-5AC9FCECA5BD}" presName="parentLeftMargin" presStyleLbl="node1" presStyleIdx="3" presStyleCnt="5"/>
      <dgm:spPr/>
      <dgm:t>
        <a:bodyPr/>
        <a:lstStyle/>
        <a:p>
          <a:endParaRPr lang="fr-FR"/>
        </a:p>
      </dgm:t>
    </dgm:pt>
    <dgm:pt modelId="{926FAFF6-91A4-46AD-B67A-8FA49C7E1B3D}" type="pres">
      <dgm:prSet presAssocID="{65C81750-1822-428C-B7D9-5AC9FCECA5BD}" presName="parentText" presStyleLbl="node1" presStyleIdx="4" presStyleCnt="5" custScaleX="116000">
        <dgm:presLayoutVars>
          <dgm:chMax val="0"/>
          <dgm:bulletEnabled val="1"/>
        </dgm:presLayoutVars>
      </dgm:prSet>
      <dgm:spPr/>
      <dgm:t>
        <a:bodyPr/>
        <a:lstStyle/>
        <a:p>
          <a:endParaRPr lang="fr-FR"/>
        </a:p>
      </dgm:t>
    </dgm:pt>
    <dgm:pt modelId="{74611722-9D7D-452B-A789-B4BD69C6B489}" type="pres">
      <dgm:prSet presAssocID="{65C81750-1822-428C-B7D9-5AC9FCECA5BD}" presName="negativeSpace" presStyleCnt="0"/>
      <dgm:spPr/>
    </dgm:pt>
    <dgm:pt modelId="{40B371F2-9E66-4134-A3FA-789EABC2B6B2}" type="pres">
      <dgm:prSet presAssocID="{65C81750-1822-428C-B7D9-5AC9FCECA5BD}" presName="childText" presStyleLbl="alignAcc1" presStyleIdx="4" presStyleCnt="5">
        <dgm:presLayoutVars>
          <dgm:bulletEnabled val="1"/>
        </dgm:presLayoutVars>
      </dgm:prSet>
      <dgm:spPr/>
    </dgm:pt>
  </dgm:ptLst>
  <dgm:cxnLst>
    <dgm:cxn modelId="{A03F21E0-FB19-4412-9B83-9D1DFD591490}" type="presOf" srcId="{ECBD6B98-1CBE-4BAA-AB77-4873C9DB1799}" destId="{CA895514-6C23-43E3-A15C-728A9EC10843}" srcOrd="0" destOrd="0" presId="urn:microsoft.com/office/officeart/2005/8/layout/list1#1"/>
    <dgm:cxn modelId="{DF86D967-F24F-4CC8-A01A-76385DF251E0}" type="presOf" srcId="{787546C1-DD5C-4D6E-BFDD-D95A52E781AD}" destId="{8BC4E78D-0D98-4ED2-B23A-71FEC19A6436}" srcOrd="1" destOrd="0" presId="urn:microsoft.com/office/officeart/2005/8/layout/list1#1"/>
    <dgm:cxn modelId="{DDF6C852-1B9E-4B6A-A1B1-A4A21F1CCDEF}" type="presOf" srcId="{AC5265C1-0BAB-4984-A634-E4518A8EC253}" destId="{12E5634D-BCAA-48AB-BADB-754A15E9B7AC}" srcOrd="1" destOrd="0" presId="urn:microsoft.com/office/officeart/2005/8/layout/list1#1"/>
    <dgm:cxn modelId="{805FA7D5-778D-410D-93AA-58CD94A0D0EA}" type="presOf" srcId="{ECBD6B98-1CBE-4BAA-AB77-4873C9DB1799}" destId="{D2A5797B-20EE-4298-BA50-C968CEE241D4}" srcOrd="1" destOrd="0" presId="urn:microsoft.com/office/officeart/2005/8/layout/list1#1"/>
    <dgm:cxn modelId="{7BE48F06-505A-4F51-BA61-409D1FF34502}" srcId="{8554BDF9-8515-4677-9942-0171F000F8EB}" destId="{ECBD6B98-1CBE-4BAA-AB77-4873C9DB1799}" srcOrd="3" destOrd="0" parTransId="{A8E7F406-AFD8-48D2-8D82-E8A1F17391BF}" sibTransId="{CF18F627-55D0-4D75-84BC-9F6776290819}"/>
    <dgm:cxn modelId="{579A338B-B5D8-4240-8867-8564B0DC96F3}" srcId="{8554BDF9-8515-4677-9942-0171F000F8EB}" destId="{AC5265C1-0BAB-4984-A634-E4518A8EC253}" srcOrd="1" destOrd="0" parTransId="{26A0947C-B518-417C-9D68-EC422DC1E3A5}" sibTransId="{E68E8117-B3CB-464C-9711-4DBE8BF88216}"/>
    <dgm:cxn modelId="{58741E6F-A426-4E15-9C26-22A20B9D9840}" type="presOf" srcId="{65C81750-1822-428C-B7D9-5AC9FCECA5BD}" destId="{325D48D0-D300-44A6-ACF8-8A5880ED9855}" srcOrd="0" destOrd="0" presId="urn:microsoft.com/office/officeart/2005/8/layout/list1#1"/>
    <dgm:cxn modelId="{79B24F17-EB0B-48EE-B9CC-821FF3AFF125}" type="presOf" srcId="{8554BDF9-8515-4677-9942-0171F000F8EB}" destId="{9D58511D-D18C-46E6-ADFB-6CDE1389D37F}" srcOrd="0" destOrd="0" presId="urn:microsoft.com/office/officeart/2005/8/layout/list1#1"/>
    <dgm:cxn modelId="{6BB35DBB-0DD0-47EB-B7AE-8D9FA35CDA56}" srcId="{8554BDF9-8515-4677-9942-0171F000F8EB}" destId="{65C81750-1822-428C-B7D9-5AC9FCECA5BD}" srcOrd="4" destOrd="0" parTransId="{B6BB923B-2E5E-4C8F-9E38-037FA58385CC}" sibTransId="{F94F2503-D94E-484A-AB05-71C13BA1586E}"/>
    <dgm:cxn modelId="{0FCB3CC0-63A7-4C6F-84F4-3D97EAEC7686}" type="presOf" srcId="{F50BDB3E-817D-4A89-9D71-D9E0B029567B}" destId="{2CFD44AC-C5B0-407B-B2EE-07415AFE4DC4}" srcOrd="1" destOrd="0" presId="urn:microsoft.com/office/officeart/2005/8/layout/list1#1"/>
    <dgm:cxn modelId="{ADAB8C8C-6D3B-417D-BB90-8CE7D66A85D8}" type="presOf" srcId="{787546C1-DD5C-4D6E-BFDD-D95A52E781AD}" destId="{F4F466C7-208D-4B4A-A865-9D82D8E9F892}" srcOrd="0" destOrd="0" presId="urn:microsoft.com/office/officeart/2005/8/layout/list1#1"/>
    <dgm:cxn modelId="{E8EF61B1-515C-44F0-9393-3A960B69FA7A}" srcId="{8554BDF9-8515-4677-9942-0171F000F8EB}" destId="{F50BDB3E-817D-4A89-9D71-D9E0B029567B}" srcOrd="2" destOrd="0" parTransId="{DE0B39BA-A6F3-455E-8022-365CCF701DB7}" sibTransId="{25F4C625-3E51-442C-BBB8-3FA715271B27}"/>
    <dgm:cxn modelId="{5684E3ED-4097-4374-9F7F-7B4E692DE996}" type="presOf" srcId="{AC5265C1-0BAB-4984-A634-E4518A8EC253}" destId="{06B5F591-72E0-4CFF-9799-36D4050BD51D}" srcOrd="0" destOrd="0" presId="urn:microsoft.com/office/officeart/2005/8/layout/list1#1"/>
    <dgm:cxn modelId="{312651A5-284A-45CC-A400-4DC8BD990056}" type="presOf" srcId="{F50BDB3E-817D-4A89-9D71-D9E0B029567B}" destId="{63AA2D3F-331D-492F-82D5-8A2B6C78BAAD}" srcOrd="0" destOrd="0" presId="urn:microsoft.com/office/officeart/2005/8/layout/list1#1"/>
    <dgm:cxn modelId="{16C9E9F9-D521-419D-BAEF-1CF0D4A71002}" type="presOf" srcId="{65C81750-1822-428C-B7D9-5AC9FCECA5BD}" destId="{926FAFF6-91A4-46AD-B67A-8FA49C7E1B3D}" srcOrd="1" destOrd="0" presId="urn:microsoft.com/office/officeart/2005/8/layout/list1#1"/>
    <dgm:cxn modelId="{DFAEFA4C-B3B0-4C4E-BCD8-BFB53D07C5D0}" srcId="{8554BDF9-8515-4677-9942-0171F000F8EB}" destId="{787546C1-DD5C-4D6E-BFDD-D95A52E781AD}" srcOrd="0" destOrd="0" parTransId="{88942913-D2BB-4DEB-B0E7-EA2B7A6CD360}" sibTransId="{579A9A07-8770-4AC1-9705-76E19F87D269}"/>
    <dgm:cxn modelId="{50FD8D8C-FC63-46C8-B862-0635B826F138}" type="presParOf" srcId="{9D58511D-D18C-46E6-ADFB-6CDE1389D37F}" destId="{29EC7F92-6143-4EC7-AD17-ECAF75C06DC8}" srcOrd="0" destOrd="0" presId="urn:microsoft.com/office/officeart/2005/8/layout/list1#1"/>
    <dgm:cxn modelId="{220BD636-98B6-4119-8555-F022E79D9FF7}" type="presParOf" srcId="{29EC7F92-6143-4EC7-AD17-ECAF75C06DC8}" destId="{F4F466C7-208D-4B4A-A865-9D82D8E9F892}" srcOrd="0" destOrd="0" presId="urn:microsoft.com/office/officeart/2005/8/layout/list1#1"/>
    <dgm:cxn modelId="{2505B7DA-1603-416B-B9C4-38379695BB28}" type="presParOf" srcId="{29EC7F92-6143-4EC7-AD17-ECAF75C06DC8}" destId="{8BC4E78D-0D98-4ED2-B23A-71FEC19A6436}" srcOrd="1" destOrd="0" presId="urn:microsoft.com/office/officeart/2005/8/layout/list1#1"/>
    <dgm:cxn modelId="{2B09A32A-D48E-47BB-8305-738FB854D5B0}" type="presParOf" srcId="{9D58511D-D18C-46E6-ADFB-6CDE1389D37F}" destId="{129CDA7D-4C80-4698-AFD0-7208B5D9749E}" srcOrd="1" destOrd="0" presId="urn:microsoft.com/office/officeart/2005/8/layout/list1#1"/>
    <dgm:cxn modelId="{ACAF0ED7-4BF0-4D5C-B6F2-DE28B0ED6EC0}" type="presParOf" srcId="{9D58511D-D18C-46E6-ADFB-6CDE1389D37F}" destId="{EBA8CF1F-3B4A-4B6A-8877-CB03CDDAB1E9}" srcOrd="2" destOrd="0" presId="urn:microsoft.com/office/officeart/2005/8/layout/list1#1"/>
    <dgm:cxn modelId="{30E13AAC-B83F-4706-A4C8-53232E00A423}" type="presParOf" srcId="{9D58511D-D18C-46E6-ADFB-6CDE1389D37F}" destId="{8BC0D01A-9D98-495C-93AA-A7D9631CDDAD}" srcOrd="3" destOrd="0" presId="urn:microsoft.com/office/officeart/2005/8/layout/list1#1"/>
    <dgm:cxn modelId="{1B6EF943-8842-4C8A-92A6-5FE930861FDE}" type="presParOf" srcId="{9D58511D-D18C-46E6-ADFB-6CDE1389D37F}" destId="{D4434ECF-2146-46AC-B62E-87AB389C995A}" srcOrd="4" destOrd="0" presId="urn:microsoft.com/office/officeart/2005/8/layout/list1#1"/>
    <dgm:cxn modelId="{708661E6-2439-4937-8C2B-99F1589FDDD4}" type="presParOf" srcId="{D4434ECF-2146-46AC-B62E-87AB389C995A}" destId="{06B5F591-72E0-4CFF-9799-36D4050BD51D}" srcOrd="0" destOrd="0" presId="urn:microsoft.com/office/officeart/2005/8/layout/list1#1"/>
    <dgm:cxn modelId="{8D14BD2D-41A8-4661-B9DC-15739A2F78C0}" type="presParOf" srcId="{D4434ECF-2146-46AC-B62E-87AB389C995A}" destId="{12E5634D-BCAA-48AB-BADB-754A15E9B7AC}" srcOrd="1" destOrd="0" presId="urn:microsoft.com/office/officeart/2005/8/layout/list1#1"/>
    <dgm:cxn modelId="{D1FB99C4-C169-4DFD-938E-3444F1E162C6}" type="presParOf" srcId="{9D58511D-D18C-46E6-ADFB-6CDE1389D37F}" destId="{3DAA9763-50F6-4CC4-B6DA-0A4C45FFB361}" srcOrd="5" destOrd="0" presId="urn:microsoft.com/office/officeart/2005/8/layout/list1#1"/>
    <dgm:cxn modelId="{6EC3019A-C918-4F74-AACF-DB640D1848EE}" type="presParOf" srcId="{9D58511D-D18C-46E6-ADFB-6CDE1389D37F}" destId="{51228DB3-E7D4-486B-A0C1-9A59D129891F}" srcOrd="6" destOrd="0" presId="urn:microsoft.com/office/officeart/2005/8/layout/list1#1"/>
    <dgm:cxn modelId="{31DB8A0C-352C-42F7-A167-B1E18A8574B5}" type="presParOf" srcId="{9D58511D-D18C-46E6-ADFB-6CDE1389D37F}" destId="{ECC02425-44D1-4F4C-B5D6-13442CA71F2A}" srcOrd="7" destOrd="0" presId="urn:microsoft.com/office/officeart/2005/8/layout/list1#1"/>
    <dgm:cxn modelId="{7AE33B3F-DCC1-4511-820E-5C92064A6CC3}" type="presParOf" srcId="{9D58511D-D18C-46E6-ADFB-6CDE1389D37F}" destId="{98CD7476-6A48-4BD0-A0B1-E79081300878}" srcOrd="8" destOrd="0" presId="urn:microsoft.com/office/officeart/2005/8/layout/list1#1"/>
    <dgm:cxn modelId="{49E95D61-1EAE-431E-A7E5-4D16777CE49A}" type="presParOf" srcId="{98CD7476-6A48-4BD0-A0B1-E79081300878}" destId="{63AA2D3F-331D-492F-82D5-8A2B6C78BAAD}" srcOrd="0" destOrd="0" presId="urn:microsoft.com/office/officeart/2005/8/layout/list1#1"/>
    <dgm:cxn modelId="{F76CA57B-CAA7-4336-836B-98333A23CF89}" type="presParOf" srcId="{98CD7476-6A48-4BD0-A0B1-E79081300878}" destId="{2CFD44AC-C5B0-407B-B2EE-07415AFE4DC4}" srcOrd="1" destOrd="0" presId="urn:microsoft.com/office/officeart/2005/8/layout/list1#1"/>
    <dgm:cxn modelId="{F4EA9D40-F978-41F3-9799-0A4CD93D5ED8}" type="presParOf" srcId="{9D58511D-D18C-46E6-ADFB-6CDE1389D37F}" destId="{E27A153A-8ADD-4646-B3A3-509A74CD0695}" srcOrd="9" destOrd="0" presId="urn:microsoft.com/office/officeart/2005/8/layout/list1#1"/>
    <dgm:cxn modelId="{220F861D-D912-4818-A26D-E037A811404A}" type="presParOf" srcId="{9D58511D-D18C-46E6-ADFB-6CDE1389D37F}" destId="{2DB5D132-AB90-49A4-A479-F0988A86E33E}" srcOrd="10" destOrd="0" presId="urn:microsoft.com/office/officeart/2005/8/layout/list1#1"/>
    <dgm:cxn modelId="{B42CC897-44B6-4BE8-87C5-E977EF7CA53F}" type="presParOf" srcId="{9D58511D-D18C-46E6-ADFB-6CDE1389D37F}" destId="{A5E75685-2820-438A-88AF-159553A570AE}" srcOrd="11" destOrd="0" presId="urn:microsoft.com/office/officeart/2005/8/layout/list1#1"/>
    <dgm:cxn modelId="{F32B8C29-D0D5-4113-8A06-EF3C655F468C}" type="presParOf" srcId="{9D58511D-D18C-46E6-ADFB-6CDE1389D37F}" destId="{3936D63D-3BB5-4099-A097-CE176EB2ABE2}" srcOrd="12" destOrd="0" presId="urn:microsoft.com/office/officeart/2005/8/layout/list1#1"/>
    <dgm:cxn modelId="{D537EE83-1910-4305-9402-5E53C3A45FC4}" type="presParOf" srcId="{3936D63D-3BB5-4099-A097-CE176EB2ABE2}" destId="{CA895514-6C23-43E3-A15C-728A9EC10843}" srcOrd="0" destOrd="0" presId="urn:microsoft.com/office/officeart/2005/8/layout/list1#1"/>
    <dgm:cxn modelId="{5F49ABC7-3C29-4C86-B38E-63C66BC474C7}" type="presParOf" srcId="{3936D63D-3BB5-4099-A097-CE176EB2ABE2}" destId="{D2A5797B-20EE-4298-BA50-C968CEE241D4}" srcOrd="1" destOrd="0" presId="urn:microsoft.com/office/officeart/2005/8/layout/list1#1"/>
    <dgm:cxn modelId="{AA2CE796-EC68-49FF-B041-98AE1273E354}" type="presParOf" srcId="{9D58511D-D18C-46E6-ADFB-6CDE1389D37F}" destId="{AEA9E5FD-8F48-4CA8-8487-C530B0C74333}" srcOrd="13" destOrd="0" presId="urn:microsoft.com/office/officeart/2005/8/layout/list1#1"/>
    <dgm:cxn modelId="{5DAD934A-9770-493D-9589-C5379FAABAC4}" type="presParOf" srcId="{9D58511D-D18C-46E6-ADFB-6CDE1389D37F}" destId="{56015E43-931D-4CAD-85C0-E9EB84437182}" srcOrd="14" destOrd="0" presId="urn:microsoft.com/office/officeart/2005/8/layout/list1#1"/>
    <dgm:cxn modelId="{AC26F966-06DC-4CC5-B93D-87B1F260D082}" type="presParOf" srcId="{9D58511D-D18C-46E6-ADFB-6CDE1389D37F}" destId="{E2399FC2-93E7-4DA5-BEB1-F08E5B352F99}" srcOrd="15" destOrd="0" presId="urn:microsoft.com/office/officeart/2005/8/layout/list1#1"/>
    <dgm:cxn modelId="{61989CFC-CA35-4701-A6E9-A26FF1C09FB6}" type="presParOf" srcId="{9D58511D-D18C-46E6-ADFB-6CDE1389D37F}" destId="{AA199152-F3AB-4AE9-B5B4-654AB6E6A7B1}" srcOrd="16" destOrd="0" presId="urn:microsoft.com/office/officeart/2005/8/layout/list1#1"/>
    <dgm:cxn modelId="{2BD5232E-91F9-44D3-8BD4-6D2D39BB2996}" type="presParOf" srcId="{AA199152-F3AB-4AE9-B5B4-654AB6E6A7B1}" destId="{325D48D0-D300-44A6-ACF8-8A5880ED9855}" srcOrd="0" destOrd="0" presId="urn:microsoft.com/office/officeart/2005/8/layout/list1#1"/>
    <dgm:cxn modelId="{621DD85B-5CC2-4381-8C6B-D1608327EFDD}" type="presParOf" srcId="{AA199152-F3AB-4AE9-B5B4-654AB6E6A7B1}" destId="{926FAFF6-91A4-46AD-B67A-8FA49C7E1B3D}" srcOrd="1" destOrd="0" presId="urn:microsoft.com/office/officeart/2005/8/layout/list1#1"/>
    <dgm:cxn modelId="{89D470F9-FC99-4C11-8CBF-2ADA882A87AA}" type="presParOf" srcId="{9D58511D-D18C-46E6-ADFB-6CDE1389D37F}" destId="{74611722-9D7D-452B-A789-B4BD69C6B489}" srcOrd="17" destOrd="0" presId="urn:microsoft.com/office/officeart/2005/8/layout/list1#1"/>
    <dgm:cxn modelId="{3335B485-A189-4C19-96A1-5487368063EE}" type="presParOf" srcId="{9D58511D-D18C-46E6-ADFB-6CDE1389D37F}" destId="{40B371F2-9E66-4134-A3FA-789EABC2B6B2}" srcOrd="18" destOrd="0" presId="urn:microsoft.com/office/officeart/2005/8/layout/list1#1"/>
  </dgm:cxnLst>
  <dgm:bg/>
  <dgm:whole>
    <a:ln w="31750">
      <a:solidFill>
        <a:srgbClr val="00B0F0"/>
      </a:solidFill>
    </a:ln>
  </dgm:whole>
</dgm:dataModel>
</file>

<file path=ppt/diagrams/data2.xml><?xml version="1.0" encoding="utf-8"?>
<dgm:dataModel xmlns:dgm="http://schemas.openxmlformats.org/drawingml/2006/diagram" xmlns:a="http://schemas.openxmlformats.org/drawingml/2006/main">
  <dgm:ptLst>
    <dgm:pt modelId="{4D53483D-408E-4A4E-9C0E-85A2693163F9}" type="doc">
      <dgm:prSet loTypeId="urn:microsoft.com/office/officeart/2005/8/layout/equation2" loCatId="relationship" qsTypeId="urn:microsoft.com/office/officeart/2005/8/quickstyle/simple1" qsCatId="simple" csTypeId="urn:microsoft.com/office/officeart/2005/8/colors/accent1_2" csCatId="accent1" phldr="1"/>
      <dgm:spPr/>
      <dgm:t>
        <a:bodyPr/>
        <a:lstStyle/>
        <a:p>
          <a:endParaRPr lang="fr-FR"/>
        </a:p>
      </dgm:t>
    </dgm:pt>
    <dgm:pt modelId="{4D33A316-23E0-4869-AA13-8297158315BB}">
      <dgm:prSet phldrT="[Texte]" custT="1"/>
      <dgm:spPr>
        <a:solidFill>
          <a:srgbClr val="0070C0"/>
        </a:solidFill>
      </dgm:spPr>
      <dgm:t>
        <a:bodyPr/>
        <a:lstStyle/>
        <a:p>
          <a:r>
            <a:rPr lang="fr-FR" sz="1600" b="1" dirty="0" smtClean="0"/>
            <a:t>CGCI</a:t>
          </a:r>
          <a:endParaRPr lang="fr-FR" sz="1600" b="1" dirty="0"/>
        </a:p>
      </dgm:t>
    </dgm:pt>
    <dgm:pt modelId="{3DC8C574-30EB-4812-90BA-01E462962CD5}" type="parTrans" cxnId="{B8CD0CF3-491D-4E56-8741-771AA0D9E6E2}">
      <dgm:prSet/>
      <dgm:spPr/>
      <dgm:t>
        <a:bodyPr/>
        <a:lstStyle/>
        <a:p>
          <a:endParaRPr lang="fr-FR"/>
        </a:p>
      </dgm:t>
    </dgm:pt>
    <dgm:pt modelId="{3F0B3468-4EE2-4845-9640-AD15BC42D6F9}" type="sibTrans" cxnId="{B8CD0CF3-491D-4E56-8741-771AA0D9E6E2}">
      <dgm:prSet/>
      <dgm:spPr/>
      <dgm:t>
        <a:bodyPr/>
        <a:lstStyle/>
        <a:p>
          <a:endParaRPr lang="fr-FR"/>
        </a:p>
      </dgm:t>
    </dgm:pt>
    <dgm:pt modelId="{C573D851-0451-4854-9C98-CB0038D38417}">
      <dgm:prSet phldrT="[Texte]" custT="1"/>
      <dgm:spPr>
        <a:solidFill>
          <a:srgbClr val="7030A0"/>
        </a:solidFill>
      </dgm:spPr>
      <dgm:t>
        <a:bodyPr/>
        <a:lstStyle/>
        <a:p>
          <a:r>
            <a:rPr lang="fr-FR" sz="1600" b="1" dirty="0" smtClean="0"/>
            <a:t>FGAR</a:t>
          </a:r>
          <a:endParaRPr lang="fr-FR" sz="1600" b="1" dirty="0"/>
        </a:p>
      </dgm:t>
    </dgm:pt>
    <dgm:pt modelId="{FDE0C332-BA64-426C-9701-A0AAC8BBB022}" type="parTrans" cxnId="{440AB4BA-A49A-4FA0-89B9-46F496487B04}">
      <dgm:prSet/>
      <dgm:spPr/>
      <dgm:t>
        <a:bodyPr/>
        <a:lstStyle/>
        <a:p>
          <a:endParaRPr lang="fr-FR"/>
        </a:p>
      </dgm:t>
    </dgm:pt>
    <dgm:pt modelId="{572C28E7-2E36-4B6D-8457-D04A7EE78B25}" type="sibTrans" cxnId="{440AB4BA-A49A-4FA0-89B9-46F496487B04}">
      <dgm:prSet/>
      <dgm:spPr/>
      <dgm:t>
        <a:bodyPr/>
        <a:lstStyle/>
        <a:p>
          <a:endParaRPr lang="fr-FR"/>
        </a:p>
      </dgm:t>
    </dgm:pt>
    <dgm:pt modelId="{8169429A-4BEF-4AF2-9A0D-CE4DCC0F3B05}">
      <dgm:prSet phldrT="[Texte]" custT="1"/>
      <dgm:spPr>
        <a:solidFill>
          <a:srgbClr val="00B050"/>
        </a:solidFill>
        <a:ln>
          <a:solidFill>
            <a:srgbClr val="FFFFFF"/>
          </a:solidFill>
        </a:ln>
      </dgm:spPr>
      <dgm:t>
        <a:bodyPr/>
        <a:lstStyle/>
        <a:p>
          <a:r>
            <a:rPr lang="fr-FR" sz="1600" b="1" dirty="0" smtClean="0"/>
            <a:t>CGMP</a:t>
          </a:r>
          <a:endParaRPr lang="fr-FR" sz="1600" b="1" dirty="0"/>
        </a:p>
      </dgm:t>
    </dgm:pt>
    <dgm:pt modelId="{C1853F90-C10E-4820-83E0-AB415924CEB0}" type="parTrans" cxnId="{E37A3D39-BA79-40D8-9B4D-D03B21388A69}">
      <dgm:prSet/>
      <dgm:spPr/>
      <dgm:t>
        <a:bodyPr/>
        <a:lstStyle/>
        <a:p>
          <a:endParaRPr lang="fr-FR"/>
        </a:p>
      </dgm:t>
    </dgm:pt>
    <dgm:pt modelId="{2B8F1E1A-0E09-4106-9CA1-71F87141CF5F}" type="sibTrans" cxnId="{E37A3D39-BA79-40D8-9B4D-D03B21388A69}">
      <dgm:prSet/>
      <dgm:spPr/>
      <dgm:t>
        <a:bodyPr/>
        <a:lstStyle/>
        <a:p>
          <a:endParaRPr lang="fr-FR"/>
        </a:p>
      </dgm:t>
    </dgm:pt>
    <dgm:pt modelId="{ACE4B28F-14DE-4313-AB28-E4143C865F94}">
      <dgm:prSet phldrT="[Texte]" custT="1"/>
      <dgm:spPr>
        <a:solidFill>
          <a:schemeClr val="accent1">
            <a:lumMod val="75000"/>
            <a:alpha val="55000"/>
          </a:schemeClr>
        </a:solidFill>
        <a:ln>
          <a:solidFill>
            <a:srgbClr val="FFFFFF"/>
          </a:solidFill>
        </a:ln>
      </dgm:spPr>
      <dgm:t>
        <a:bodyPr vert="wordArtVert"/>
        <a:lstStyle/>
        <a:p>
          <a:r>
            <a:rPr lang="fr-FR" sz="2000" b="1" dirty="0" smtClean="0">
              <a:solidFill>
                <a:srgbClr val="002060"/>
              </a:solidFill>
            </a:rPr>
            <a:t>Garanties</a:t>
          </a:r>
          <a:endParaRPr lang="fr-FR" sz="2000" b="1" dirty="0">
            <a:solidFill>
              <a:srgbClr val="002060"/>
            </a:solidFill>
          </a:endParaRPr>
        </a:p>
      </dgm:t>
    </dgm:pt>
    <dgm:pt modelId="{A8DB8577-9C29-4C5A-B282-0450A4DB42F3}" type="parTrans" cxnId="{2075E656-8610-4DCA-A01C-357B4198D923}">
      <dgm:prSet/>
      <dgm:spPr/>
      <dgm:t>
        <a:bodyPr/>
        <a:lstStyle/>
        <a:p>
          <a:endParaRPr lang="fr-FR"/>
        </a:p>
      </dgm:t>
    </dgm:pt>
    <dgm:pt modelId="{FA85C38D-EC98-4E62-8746-562959073390}" type="sibTrans" cxnId="{2075E656-8610-4DCA-A01C-357B4198D923}">
      <dgm:prSet/>
      <dgm:spPr/>
      <dgm:t>
        <a:bodyPr/>
        <a:lstStyle/>
        <a:p>
          <a:endParaRPr lang="fr-FR"/>
        </a:p>
      </dgm:t>
    </dgm:pt>
    <dgm:pt modelId="{28915EBB-2563-47AB-82FF-EF9C75F483E0}" type="pres">
      <dgm:prSet presAssocID="{4D53483D-408E-4A4E-9C0E-85A2693163F9}" presName="Name0" presStyleCnt="0">
        <dgm:presLayoutVars>
          <dgm:dir/>
          <dgm:resizeHandles val="exact"/>
        </dgm:presLayoutVars>
      </dgm:prSet>
      <dgm:spPr/>
      <dgm:t>
        <a:bodyPr/>
        <a:lstStyle/>
        <a:p>
          <a:endParaRPr lang="fr-FR"/>
        </a:p>
      </dgm:t>
    </dgm:pt>
    <dgm:pt modelId="{10ACE4E4-03B4-4A8E-AF9E-E54A90E98C55}" type="pres">
      <dgm:prSet presAssocID="{4D53483D-408E-4A4E-9C0E-85A2693163F9}" presName="vNodes" presStyleCnt="0"/>
      <dgm:spPr/>
    </dgm:pt>
    <dgm:pt modelId="{232DF1C4-2D32-44A6-8C6C-8D885628A7B1}" type="pres">
      <dgm:prSet presAssocID="{4D33A316-23E0-4869-AA13-8297158315BB}" presName="node" presStyleLbl="node1" presStyleIdx="0" presStyleCnt="4" custScaleX="238876" custLinFactX="100000" custLinFactY="2050" custLinFactNeighborX="152113" custLinFactNeighborY="100000">
        <dgm:presLayoutVars>
          <dgm:bulletEnabled val="1"/>
        </dgm:presLayoutVars>
      </dgm:prSet>
      <dgm:spPr/>
      <dgm:t>
        <a:bodyPr/>
        <a:lstStyle/>
        <a:p>
          <a:endParaRPr lang="fr-FR"/>
        </a:p>
      </dgm:t>
    </dgm:pt>
    <dgm:pt modelId="{B7FCC326-2FCF-47D0-A270-F6E959B4754A}" type="pres">
      <dgm:prSet presAssocID="{3F0B3468-4EE2-4845-9640-AD15BC42D6F9}" presName="spacerT" presStyleCnt="0"/>
      <dgm:spPr/>
    </dgm:pt>
    <dgm:pt modelId="{492DD812-6A52-4783-8027-6DE116A099B9}" type="pres">
      <dgm:prSet presAssocID="{3F0B3468-4EE2-4845-9640-AD15BC42D6F9}" presName="sibTrans" presStyleLbl="sibTrans2D1" presStyleIdx="0" presStyleCnt="3" custLinFactX="200000" custLinFactNeighborX="205958" custLinFactNeighborY="-7629"/>
      <dgm:spPr/>
      <dgm:t>
        <a:bodyPr/>
        <a:lstStyle/>
        <a:p>
          <a:endParaRPr lang="fr-FR"/>
        </a:p>
      </dgm:t>
    </dgm:pt>
    <dgm:pt modelId="{CD6FBC89-9B9E-4386-8D20-240F51EB2D3F}" type="pres">
      <dgm:prSet presAssocID="{3F0B3468-4EE2-4845-9640-AD15BC42D6F9}" presName="spacerB" presStyleCnt="0"/>
      <dgm:spPr/>
    </dgm:pt>
    <dgm:pt modelId="{2985D8B6-C3FF-43F9-88DE-19B99AC33823}" type="pres">
      <dgm:prSet presAssocID="{C573D851-0451-4854-9C98-CB0038D38417}" presName="node" presStyleLbl="node1" presStyleIdx="1" presStyleCnt="4" custScaleX="206212" custLinFactX="100000" custLinFactY="2050" custLinFactNeighborX="152113" custLinFactNeighborY="100000">
        <dgm:presLayoutVars>
          <dgm:bulletEnabled val="1"/>
        </dgm:presLayoutVars>
      </dgm:prSet>
      <dgm:spPr/>
      <dgm:t>
        <a:bodyPr/>
        <a:lstStyle/>
        <a:p>
          <a:endParaRPr lang="fr-FR"/>
        </a:p>
      </dgm:t>
    </dgm:pt>
    <dgm:pt modelId="{81B65829-E50D-4CFB-B500-77F800382BF9}" type="pres">
      <dgm:prSet presAssocID="{572C28E7-2E36-4B6D-8457-D04A7EE78B25}" presName="spacerT" presStyleCnt="0"/>
      <dgm:spPr/>
    </dgm:pt>
    <dgm:pt modelId="{0671EB51-0212-4477-9535-0E191B35565D}" type="pres">
      <dgm:prSet presAssocID="{572C28E7-2E36-4B6D-8457-D04A7EE78B25}" presName="sibTrans" presStyleLbl="sibTrans2D1" presStyleIdx="1" presStyleCnt="3" custLinFactX="200000" custLinFactY="3204" custLinFactNeighborX="205958" custLinFactNeighborY="100000"/>
      <dgm:spPr/>
      <dgm:t>
        <a:bodyPr/>
        <a:lstStyle/>
        <a:p>
          <a:endParaRPr lang="fr-FR"/>
        </a:p>
      </dgm:t>
    </dgm:pt>
    <dgm:pt modelId="{06CC6059-25C9-4DBA-8345-F88931A70D28}" type="pres">
      <dgm:prSet presAssocID="{572C28E7-2E36-4B6D-8457-D04A7EE78B25}" presName="spacerB" presStyleCnt="0"/>
      <dgm:spPr/>
    </dgm:pt>
    <dgm:pt modelId="{890FDB6E-EBE6-44B3-B8C3-9D82D8D978D4}" type="pres">
      <dgm:prSet presAssocID="{8169429A-4BEF-4AF2-9A0D-CE4DCC0F3B05}" presName="node" presStyleLbl="node1" presStyleIdx="2" presStyleCnt="4" custScaleX="238877" custLinFactX="100000" custLinFactY="2050" custLinFactNeighborX="152113" custLinFactNeighborY="100000">
        <dgm:presLayoutVars>
          <dgm:bulletEnabled val="1"/>
        </dgm:presLayoutVars>
      </dgm:prSet>
      <dgm:spPr/>
      <dgm:t>
        <a:bodyPr/>
        <a:lstStyle/>
        <a:p>
          <a:endParaRPr lang="fr-FR"/>
        </a:p>
      </dgm:t>
    </dgm:pt>
    <dgm:pt modelId="{E2DC4759-DA77-4E81-AF16-D3A70E710280}" type="pres">
      <dgm:prSet presAssocID="{4D53483D-408E-4A4E-9C0E-85A2693163F9}" presName="sibTransLast" presStyleLbl="sibTrans2D1" presStyleIdx="2" presStyleCnt="3"/>
      <dgm:spPr/>
      <dgm:t>
        <a:bodyPr/>
        <a:lstStyle/>
        <a:p>
          <a:endParaRPr lang="fr-FR"/>
        </a:p>
      </dgm:t>
    </dgm:pt>
    <dgm:pt modelId="{98D7993F-683A-4942-82AE-17E31344C192}" type="pres">
      <dgm:prSet presAssocID="{4D53483D-408E-4A4E-9C0E-85A2693163F9}" presName="connectorText" presStyleLbl="sibTrans2D1" presStyleIdx="2" presStyleCnt="3"/>
      <dgm:spPr/>
      <dgm:t>
        <a:bodyPr/>
        <a:lstStyle/>
        <a:p>
          <a:endParaRPr lang="fr-FR"/>
        </a:p>
      </dgm:t>
    </dgm:pt>
    <dgm:pt modelId="{F7EFAE15-80B8-4754-AB57-C3F9D9B50477}" type="pres">
      <dgm:prSet presAssocID="{4D53483D-408E-4A4E-9C0E-85A2693163F9}" presName="lastNode" presStyleLbl="node1" presStyleIdx="3" presStyleCnt="4" custScaleX="88399" custScaleY="546717" custLinFactX="-100000" custLinFactNeighborX="-108657" custLinFactNeighborY="-209">
        <dgm:presLayoutVars>
          <dgm:bulletEnabled val="1"/>
        </dgm:presLayoutVars>
      </dgm:prSet>
      <dgm:spPr/>
      <dgm:t>
        <a:bodyPr/>
        <a:lstStyle/>
        <a:p>
          <a:endParaRPr lang="fr-FR"/>
        </a:p>
      </dgm:t>
    </dgm:pt>
  </dgm:ptLst>
  <dgm:cxnLst>
    <dgm:cxn modelId="{970223E8-4C31-4666-B82E-640223F1D23E}" type="presOf" srcId="{3F0B3468-4EE2-4845-9640-AD15BC42D6F9}" destId="{492DD812-6A52-4783-8027-6DE116A099B9}" srcOrd="0" destOrd="0" presId="urn:microsoft.com/office/officeart/2005/8/layout/equation2"/>
    <dgm:cxn modelId="{2075E656-8610-4DCA-A01C-357B4198D923}" srcId="{4D53483D-408E-4A4E-9C0E-85A2693163F9}" destId="{ACE4B28F-14DE-4313-AB28-E4143C865F94}" srcOrd="3" destOrd="0" parTransId="{A8DB8577-9C29-4C5A-B282-0450A4DB42F3}" sibTransId="{FA85C38D-EC98-4E62-8746-562959073390}"/>
    <dgm:cxn modelId="{96DD6006-30DF-477E-BE00-38FE728833A4}" type="presOf" srcId="{2B8F1E1A-0E09-4106-9CA1-71F87141CF5F}" destId="{98D7993F-683A-4942-82AE-17E31344C192}" srcOrd="1" destOrd="0" presId="urn:microsoft.com/office/officeart/2005/8/layout/equation2"/>
    <dgm:cxn modelId="{B444574A-05AD-4537-A0C5-321C9A91B868}" type="presOf" srcId="{2B8F1E1A-0E09-4106-9CA1-71F87141CF5F}" destId="{E2DC4759-DA77-4E81-AF16-D3A70E710280}" srcOrd="0" destOrd="0" presId="urn:microsoft.com/office/officeart/2005/8/layout/equation2"/>
    <dgm:cxn modelId="{C1155D27-73F0-447B-9EE8-302A74D5EF8F}" type="presOf" srcId="{4D33A316-23E0-4869-AA13-8297158315BB}" destId="{232DF1C4-2D32-44A6-8C6C-8D885628A7B1}" srcOrd="0" destOrd="0" presId="urn:microsoft.com/office/officeart/2005/8/layout/equation2"/>
    <dgm:cxn modelId="{440AB4BA-A49A-4FA0-89B9-46F496487B04}" srcId="{4D53483D-408E-4A4E-9C0E-85A2693163F9}" destId="{C573D851-0451-4854-9C98-CB0038D38417}" srcOrd="1" destOrd="0" parTransId="{FDE0C332-BA64-426C-9701-A0AAC8BBB022}" sibTransId="{572C28E7-2E36-4B6D-8457-D04A7EE78B25}"/>
    <dgm:cxn modelId="{E37A3D39-BA79-40D8-9B4D-D03B21388A69}" srcId="{4D53483D-408E-4A4E-9C0E-85A2693163F9}" destId="{8169429A-4BEF-4AF2-9A0D-CE4DCC0F3B05}" srcOrd="2" destOrd="0" parTransId="{C1853F90-C10E-4820-83E0-AB415924CEB0}" sibTransId="{2B8F1E1A-0E09-4106-9CA1-71F87141CF5F}"/>
    <dgm:cxn modelId="{5FD19D65-5BF4-46A1-BD3D-B33C24C98532}" type="presOf" srcId="{572C28E7-2E36-4B6D-8457-D04A7EE78B25}" destId="{0671EB51-0212-4477-9535-0E191B35565D}" srcOrd="0" destOrd="0" presId="urn:microsoft.com/office/officeart/2005/8/layout/equation2"/>
    <dgm:cxn modelId="{0A918075-C4CF-4AF6-8A4F-27BB94359642}" type="presOf" srcId="{ACE4B28F-14DE-4313-AB28-E4143C865F94}" destId="{F7EFAE15-80B8-4754-AB57-C3F9D9B50477}" srcOrd="0" destOrd="0" presId="urn:microsoft.com/office/officeart/2005/8/layout/equation2"/>
    <dgm:cxn modelId="{4A170609-D0F1-4CC0-9225-2BB628C8E652}" type="presOf" srcId="{4D53483D-408E-4A4E-9C0E-85A2693163F9}" destId="{28915EBB-2563-47AB-82FF-EF9C75F483E0}" srcOrd="0" destOrd="0" presId="urn:microsoft.com/office/officeart/2005/8/layout/equation2"/>
    <dgm:cxn modelId="{B8CD0CF3-491D-4E56-8741-771AA0D9E6E2}" srcId="{4D53483D-408E-4A4E-9C0E-85A2693163F9}" destId="{4D33A316-23E0-4869-AA13-8297158315BB}" srcOrd="0" destOrd="0" parTransId="{3DC8C574-30EB-4812-90BA-01E462962CD5}" sibTransId="{3F0B3468-4EE2-4845-9640-AD15BC42D6F9}"/>
    <dgm:cxn modelId="{0D8CC6F5-6C90-4CF8-B6AE-F35654D95EB3}" type="presOf" srcId="{C573D851-0451-4854-9C98-CB0038D38417}" destId="{2985D8B6-C3FF-43F9-88DE-19B99AC33823}" srcOrd="0" destOrd="0" presId="urn:microsoft.com/office/officeart/2005/8/layout/equation2"/>
    <dgm:cxn modelId="{B0AC4925-964F-40DD-AA39-796904FD9A66}" type="presOf" srcId="{8169429A-4BEF-4AF2-9A0D-CE4DCC0F3B05}" destId="{890FDB6E-EBE6-44B3-B8C3-9D82D8D978D4}" srcOrd="0" destOrd="0" presId="urn:microsoft.com/office/officeart/2005/8/layout/equation2"/>
    <dgm:cxn modelId="{94DD0A3C-7F17-4441-9821-767B1567F20F}" type="presParOf" srcId="{28915EBB-2563-47AB-82FF-EF9C75F483E0}" destId="{10ACE4E4-03B4-4A8E-AF9E-E54A90E98C55}" srcOrd="0" destOrd="0" presId="urn:microsoft.com/office/officeart/2005/8/layout/equation2"/>
    <dgm:cxn modelId="{19E99505-EEF9-4477-8F71-168CBD15E81C}" type="presParOf" srcId="{10ACE4E4-03B4-4A8E-AF9E-E54A90E98C55}" destId="{232DF1C4-2D32-44A6-8C6C-8D885628A7B1}" srcOrd="0" destOrd="0" presId="urn:microsoft.com/office/officeart/2005/8/layout/equation2"/>
    <dgm:cxn modelId="{0E67E789-2E49-4835-8B4C-D67F354F321C}" type="presParOf" srcId="{10ACE4E4-03B4-4A8E-AF9E-E54A90E98C55}" destId="{B7FCC326-2FCF-47D0-A270-F6E959B4754A}" srcOrd="1" destOrd="0" presId="urn:microsoft.com/office/officeart/2005/8/layout/equation2"/>
    <dgm:cxn modelId="{D38BBA3B-2A73-4863-9A32-DBFEDFFDA179}" type="presParOf" srcId="{10ACE4E4-03B4-4A8E-AF9E-E54A90E98C55}" destId="{492DD812-6A52-4783-8027-6DE116A099B9}" srcOrd="2" destOrd="0" presId="urn:microsoft.com/office/officeart/2005/8/layout/equation2"/>
    <dgm:cxn modelId="{BA80887A-8DDD-42B9-9246-946CBF568B25}" type="presParOf" srcId="{10ACE4E4-03B4-4A8E-AF9E-E54A90E98C55}" destId="{CD6FBC89-9B9E-4386-8D20-240F51EB2D3F}" srcOrd="3" destOrd="0" presId="urn:microsoft.com/office/officeart/2005/8/layout/equation2"/>
    <dgm:cxn modelId="{1FEA4763-1C78-46E9-8634-8B37F1E82C5C}" type="presParOf" srcId="{10ACE4E4-03B4-4A8E-AF9E-E54A90E98C55}" destId="{2985D8B6-C3FF-43F9-88DE-19B99AC33823}" srcOrd="4" destOrd="0" presId="urn:microsoft.com/office/officeart/2005/8/layout/equation2"/>
    <dgm:cxn modelId="{E51554AF-5CFE-401A-B93E-858C105BD8AA}" type="presParOf" srcId="{10ACE4E4-03B4-4A8E-AF9E-E54A90E98C55}" destId="{81B65829-E50D-4CFB-B500-77F800382BF9}" srcOrd="5" destOrd="0" presId="urn:microsoft.com/office/officeart/2005/8/layout/equation2"/>
    <dgm:cxn modelId="{050C024B-1982-49BD-A15D-37AAE85F715D}" type="presParOf" srcId="{10ACE4E4-03B4-4A8E-AF9E-E54A90E98C55}" destId="{0671EB51-0212-4477-9535-0E191B35565D}" srcOrd="6" destOrd="0" presId="urn:microsoft.com/office/officeart/2005/8/layout/equation2"/>
    <dgm:cxn modelId="{43657A04-4186-4099-96AE-C4A942CFD90D}" type="presParOf" srcId="{10ACE4E4-03B4-4A8E-AF9E-E54A90E98C55}" destId="{06CC6059-25C9-4DBA-8345-F88931A70D28}" srcOrd="7" destOrd="0" presId="urn:microsoft.com/office/officeart/2005/8/layout/equation2"/>
    <dgm:cxn modelId="{16DBA819-9BA7-43CD-B883-1AB95F0710A7}" type="presParOf" srcId="{10ACE4E4-03B4-4A8E-AF9E-E54A90E98C55}" destId="{890FDB6E-EBE6-44B3-B8C3-9D82D8D978D4}" srcOrd="8" destOrd="0" presId="urn:microsoft.com/office/officeart/2005/8/layout/equation2"/>
    <dgm:cxn modelId="{1DE4D5A8-D237-4148-A9FC-79C24ACC5B6F}" type="presParOf" srcId="{28915EBB-2563-47AB-82FF-EF9C75F483E0}" destId="{E2DC4759-DA77-4E81-AF16-D3A70E710280}" srcOrd="1" destOrd="0" presId="urn:microsoft.com/office/officeart/2005/8/layout/equation2"/>
    <dgm:cxn modelId="{96BF510F-93A0-45E5-A3F0-DC00110E4ED5}" type="presParOf" srcId="{E2DC4759-DA77-4E81-AF16-D3A70E710280}" destId="{98D7993F-683A-4942-82AE-17E31344C192}" srcOrd="0" destOrd="0" presId="urn:microsoft.com/office/officeart/2005/8/layout/equation2"/>
    <dgm:cxn modelId="{94807177-53FB-4A99-A7E6-5BA87BA93116}" type="presParOf" srcId="{28915EBB-2563-47AB-82FF-EF9C75F483E0}" destId="{F7EFAE15-80B8-4754-AB57-C3F9D9B50477}" srcOrd="2" destOrd="0" presId="urn:microsoft.com/office/officeart/2005/8/layout/equation2"/>
  </dgm:cxnLst>
  <dgm:bg/>
  <dgm:whole>
    <a:ln w="28575" cmpd="sng">
      <a:solidFill>
        <a:schemeClr val="tx2">
          <a:lumMod val="50000"/>
          <a:alpha val="96000"/>
        </a:schemeClr>
      </a:solidFill>
    </a:ln>
  </dgm:whole>
</dgm:dataModel>
</file>

<file path=ppt/diagrams/data3.xml><?xml version="1.0" encoding="utf-8"?>
<dgm:dataModel xmlns:dgm="http://schemas.openxmlformats.org/drawingml/2006/diagram" xmlns:a="http://schemas.openxmlformats.org/drawingml/2006/main">
  <dgm:ptLst>
    <dgm:pt modelId="{4D53483D-408E-4A4E-9C0E-85A2693163F9}"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fr-FR"/>
        </a:p>
      </dgm:t>
    </dgm:pt>
    <dgm:pt modelId="{4D33A316-23E0-4869-AA13-8297158315BB}">
      <dgm:prSet phldrT="[Texte]" custT="1"/>
      <dgm:spPr>
        <a:solidFill>
          <a:srgbClr val="0070C0"/>
        </a:solidFill>
      </dgm:spPr>
      <dgm:t>
        <a:bodyPr/>
        <a:lstStyle/>
        <a:p>
          <a:r>
            <a:rPr lang="fr-FR" sz="1600" b="1" dirty="0" smtClean="0"/>
            <a:t>ANDI</a:t>
          </a:r>
          <a:endParaRPr lang="fr-FR" sz="1600" b="1" dirty="0"/>
        </a:p>
      </dgm:t>
    </dgm:pt>
    <dgm:pt modelId="{3DC8C574-30EB-4812-90BA-01E462962CD5}" type="parTrans" cxnId="{B8CD0CF3-491D-4E56-8741-771AA0D9E6E2}">
      <dgm:prSet/>
      <dgm:spPr/>
      <dgm:t>
        <a:bodyPr/>
        <a:lstStyle/>
        <a:p>
          <a:endParaRPr lang="fr-FR"/>
        </a:p>
      </dgm:t>
    </dgm:pt>
    <dgm:pt modelId="{3F0B3468-4EE2-4845-9640-AD15BC42D6F9}" type="sibTrans" cxnId="{B8CD0CF3-491D-4E56-8741-771AA0D9E6E2}">
      <dgm:prSet/>
      <dgm:spPr/>
      <dgm:t>
        <a:bodyPr/>
        <a:lstStyle/>
        <a:p>
          <a:endParaRPr lang="fr-FR"/>
        </a:p>
      </dgm:t>
    </dgm:pt>
    <dgm:pt modelId="{C573D851-0451-4854-9C98-CB0038D38417}">
      <dgm:prSet phldrT="[Texte]" custT="1"/>
      <dgm:spPr>
        <a:solidFill>
          <a:srgbClr val="7030A0"/>
        </a:solidFill>
      </dgm:spPr>
      <dgm:t>
        <a:bodyPr/>
        <a:lstStyle/>
        <a:p>
          <a:r>
            <a:rPr lang="fr-FR" sz="1600" b="1" dirty="0" smtClean="0"/>
            <a:t>ANDPME</a:t>
          </a:r>
          <a:endParaRPr lang="fr-FR" sz="1600" b="1" dirty="0"/>
        </a:p>
      </dgm:t>
    </dgm:pt>
    <dgm:pt modelId="{FDE0C332-BA64-426C-9701-A0AAC8BBB022}" type="parTrans" cxnId="{440AB4BA-A49A-4FA0-89B9-46F496487B04}">
      <dgm:prSet/>
      <dgm:spPr/>
      <dgm:t>
        <a:bodyPr/>
        <a:lstStyle/>
        <a:p>
          <a:endParaRPr lang="fr-FR"/>
        </a:p>
      </dgm:t>
    </dgm:pt>
    <dgm:pt modelId="{572C28E7-2E36-4B6D-8457-D04A7EE78B25}" type="sibTrans" cxnId="{440AB4BA-A49A-4FA0-89B9-46F496487B04}">
      <dgm:prSet/>
      <dgm:spPr/>
      <dgm:t>
        <a:bodyPr/>
        <a:lstStyle/>
        <a:p>
          <a:endParaRPr lang="fr-FR"/>
        </a:p>
      </dgm:t>
    </dgm:pt>
    <dgm:pt modelId="{8169429A-4BEF-4AF2-9A0D-CE4DCC0F3B05}">
      <dgm:prSet phldrT="[Texte]" custT="1"/>
      <dgm:spPr>
        <a:solidFill>
          <a:srgbClr val="00B050"/>
        </a:solidFill>
        <a:ln>
          <a:solidFill>
            <a:srgbClr val="FFFFFF"/>
          </a:solidFill>
        </a:ln>
      </dgm:spPr>
      <dgm:t>
        <a:bodyPr/>
        <a:lstStyle/>
        <a:p>
          <a:r>
            <a:rPr lang="fr-FR" sz="1600" b="1" dirty="0" smtClean="0"/>
            <a:t>ANSEJ</a:t>
          </a:r>
          <a:endParaRPr lang="fr-FR" sz="1600" b="1" dirty="0"/>
        </a:p>
      </dgm:t>
    </dgm:pt>
    <dgm:pt modelId="{C1853F90-C10E-4820-83E0-AB415924CEB0}" type="parTrans" cxnId="{E37A3D39-BA79-40D8-9B4D-D03B21388A69}">
      <dgm:prSet/>
      <dgm:spPr/>
      <dgm:t>
        <a:bodyPr/>
        <a:lstStyle/>
        <a:p>
          <a:endParaRPr lang="fr-FR"/>
        </a:p>
      </dgm:t>
    </dgm:pt>
    <dgm:pt modelId="{2B8F1E1A-0E09-4106-9CA1-71F87141CF5F}" type="sibTrans" cxnId="{E37A3D39-BA79-40D8-9B4D-D03B21388A69}">
      <dgm:prSet/>
      <dgm:spPr/>
      <dgm:t>
        <a:bodyPr/>
        <a:lstStyle/>
        <a:p>
          <a:endParaRPr lang="fr-FR"/>
        </a:p>
      </dgm:t>
    </dgm:pt>
    <dgm:pt modelId="{ACE4B28F-14DE-4313-AB28-E4143C865F94}">
      <dgm:prSet phldrT="[Texte]" custT="1"/>
      <dgm:spPr>
        <a:solidFill>
          <a:schemeClr val="accent6">
            <a:lumMod val="75000"/>
          </a:schemeClr>
        </a:solidFill>
        <a:ln>
          <a:solidFill>
            <a:srgbClr val="FFFFFF"/>
          </a:solidFill>
        </a:ln>
      </dgm:spPr>
      <dgm:t>
        <a:bodyPr/>
        <a:lstStyle/>
        <a:p>
          <a:r>
            <a:rPr lang="fr-FR" sz="1600" b="1" dirty="0" smtClean="0"/>
            <a:t>ANGEM</a:t>
          </a:r>
          <a:endParaRPr lang="fr-FR" sz="1600" b="1" dirty="0"/>
        </a:p>
      </dgm:t>
    </dgm:pt>
    <dgm:pt modelId="{A8DB8577-9C29-4C5A-B282-0450A4DB42F3}" type="parTrans" cxnId="{2075E656-8610-4DCA-A01C-357B4198D923}">
      <dgm:prSet/>
      <dgm:spPr/>
      <dgm:t>
        <a:bodyPr/>
        <a:lstStyle/>
        <a:p>
          <a:endParaRPr lang="fr-FR"/>
        </a:p>
      </dgm:t>
    </dgm:pt>
    <dgm:pt modelId="{FA85C38D-EC98-4E62-8746-562959073390}" type="sibTrans" cxnId="{2075E656-8610-4DCA-A01C-357B4198D923}">
      <dgm:prSet/>
      <dgm:spPr/>
      <dgm:t>
        <a:bodyPr/>
        <a:lstStyle/>
        <a:p>
          <a:endParaRPr lang="fr-FR"/>
        </a:p>
      </dgm:t>
    </dgm:pt>
    <dgm:pt modelId="{EE7905F5-7D92-433B-A519-3D183E1712C3}">
      <dgm:prSet phldrT="[Texte]" custT="1"/>
      <dgm:spPr>
        <a:solidFill>
          <a:schemeClr val="accent2">
            <a:lumMod val="75000"/>
          </a:schemeClr>
        </a:solidFill>
      </dgm:spPr>
      <dgm:t>
        <a:bodyPr/>
        <a:lstStyle/>
        <a:p>
          <a:r>
            <a:rPr lang="fr-FR" sz="1600" b="1" dirty="0" smtClean="0"/>
            <a:t>Bonifications</a:t>
          </a:r>
          <a:endParaRPr lang="fr-FR" sz="1600" b="1" dirty="0"/>
        </a:p>
      </dgm:t>
    </dgm:pt>
    <dgm:pt modelId="{52F7561A-B6AE-4213-802F-877AF64D0EB1}" type="parTrans" cxnId="{D63B2CFA-A4A0-4B14-A799-BAF6076D9945}">
      <dgm:prSet/>
      <dgm:spPr/>
      <dgm:t>
        <a:bodyPr/>
        <a:lstStyle/>
        <a:p>
          <a:endParaRPr lang="fr-FR"/>
        </a:p>
      </dgm:t>
    </dgm:pt>
    <dgm:pt modelId="{2EF82757-9C15-413F-BBF2-4888A973C012}" type="sibTrans" cxnId="{D63B2CFA-A4A0-4B14-A799-BAF6076D9945}">
      <dgm:prSet/>
      <dgm:spPr/>
      <dgm:t>
        <a:bodyPr/>
        <a:lstStyle/>
        <a:p>
          <a:endParaRPr lang="fr-FR"/>
        </a:p>
      </dgm:t>
    </dgm:pt>
    <dgm:pt modelId="{1FF4D67C-709C-4E64-852D-11213ACFA7D8}">
      <dgm:prSet phldrT="[Texte]" custT="1"/>
      <dgm:spPr>
        <a:solidFill>
          <a:schemeClr val="tx2">
            <a:lumMod val="25000"/>
          </a:schemeClr>
        </a:solidFill>
      </dgm:spPr>
      <dgm:t>
        <a:bodyPr/>
        <a:lstStyle/>
        <a:p>
          <a:r>
            <a:rPr lang="fr-FR" sz="1600" b="1" dirty="0" smtClean="0"/>
            <a:t>Avantages </a:t>
          </a:r>
          <a:r>
            <a:rPr lang="fr-FR" sz="1300" dirty="0" smtClean="0"/>
            <a:t>fiscaux</a:t>
          </a:r>
          <a:endParaRPr lang="fr-FR" sz="1300" dirty="0"/>
        </a:p>
      </dgm:t>
    </dgm:pt>
    <dgm:pt modelId="{59FC9458-B26E-430C-8C3E-8DC35C93D1C1}" type="parTrans" cxnId="{B23C9F7A-3D7A-4502-AD60-144E1406CD66}">
      <dgm:prSet/>
      <dgm:spPr/>
      <dgm:t>
        <a:bodyPr/>
        <a:lstStyle/>
        <a:p>
          <a:endParaRPr lang="fr-FR"/>
        </a:p>
      </dgm:t>
    </dgm:pt>
    <dgm:pt modelId="{BF854182-C386-4374-AD6F-6616E29673C1}" type="sibTrans" cxnId="{B23C9F7A-3D7A-4502-AD60-144E1406CD66}">
      <dgm:prSet/>
      <dgm:spPr/>
      <dgm:t>
        <a:bodyPr/>
        <a:lstStyle/>
        <a:p>
          <a:endParaRPr lang="fr-FR"/>
        </a:p>
      </dgm:t>
    </dgm:pt>
    <dgm:pt modelId="{0A36A5EA-D278-4789-9992-40CC4E5DF338}">
      <dgm:prSet phldrT="[Texte]" custT="1"/>
      <dgm:spPr>
        <a:solidFill>
          <a:srgbClr val="482A46"/>
        </a:solidFill>
      </dgm:spPr>
      <dgm:t>
        <a:bodyPr/>
        <a:lstStyle/>
        <a:p>
          <a:r>
            <a:rPr lang="fr-FR" sz="1300" b="1" dirty="0" smtClean="0"/>
            <a:t>Soutien de l’emploi</a:t>
          </a:r>
          <a:endParaRPr lang="fr-FR" sz="1300" b="1" dirty="0"/>
        </a:p>
      </dgm:t>
    </dgm:pt>
    <dgm:pt modelId="{3DB7A7EE-4C36-4E39-89A0-310417B0D45A}" type="parTrans" cxnId="{EDB4C9B4-E308-4321-95E2-4A0403AF9D41}">
      <dgm:prSet/>
      <dgm:spPr/>
      <dgm:t>
        <a:bodyPr/>
        <a:lstStyle/>
        <a:p>
          <a:endParaRPr lang="fr-FR"/>
        </a:p>
      </dgm:t>
    </dgm:pt>
    <dgm:pt modelId="{9214456B-F846-441B-8B34-FBDDAE7AF0B2}" type="sibTrans" cxnId="{EDB4C9B4-E308-4321-95E2-4A0403AF9D41}">
      <dgm:prSet/>
      <dgm:spPr/>
      <dgm:t>
        <a:bodyPr/>
        <a:lstStyle/>
        <a:p>
          <a:endParaRPr lang="fr-FR"/>
        </a:p>
      </dgm:t>
    </dgm:pt>
    <dgm:pt modelId="{E79C8507-0EFD-42B7-ACBA-0A960CB313A8}">
      <dgm:prSet phldrT="[Texte]" custT="1"/>
      <dgm:spPr>
        <a:solidFill>
          <a:srgbClr val="DEA900"/>
        </a:solidFill>
      </dgm:spPr>
      <dgm:t>
        <a:bodyPr/>
        <a:lstStyle/>
        <a:p>
          <a:r>
            <a:rPr lang="fr-FR" sz="1600" b="1" dirty="0" smtClean="0"/>
            <a:t>CNAC</a:t>
          </a:r>
          <a:endParaRPr lang="fr-FR" sz="1600" b="1" dirty="0"/>
        </a:p>
      </dgm:t>
    </dgm:pt>
    <dgm:pt modelId="{080ABEA1-DD3F-4E55-9C76-E4246E17F993}" type="parTrans" cxnId="{6316E70A-BC58-4004-9C27-002E0368FB9B}">
      <dgm:prSet/>
      <dgm:spPr/>
    </dgm:pt>
    <dgm:pt modelId="{38EF5ECF-753A-4904-A9C3-2EE5D0622B6D}" type="sibTrans" cxnId="{6316E70A-BC58-4004-9C27-002E0368FB9B}">
      <dgm:prSet/>
      <dgm:spPr/>
    </dgm:pt>
    <dgm:pt modelId="{0F745D20-58EA-44D8-B6F7-9D1BB9B52A6C}" type="pres">
      <dgm:prSet presAssocID="{4D53483D-408E-4A4E-9C0E-85A2693163F9}" presName="Name0" presStyleCnt="0">
        <dgm:presLayoutVars>
          <dgm:chPref val="3"/>
          <dgm:dir/>
          <dgm:animLvl val="lvl"/>
          <dgm:resizeHandles/>
        </dgm:presLayoutVars>
      </dgm:prSet>
      <dgm:spPr/>
      <dgm:t>
        <a:bodyPr/>
        <a:lstStyle/>
        <a:p>
          <a:endParaRPr lang="fr-FR"/>
        </a:p>
      </dgm:t>
    </dgm:pt>
    <dgm:pt modelId="{D0769F5B-385D-466A-9A8F-A294F79F2F5E}" type="pres">
      <dgm:prSet presAssocID="{4D33A316-23E0-4869-AA13-8297158315BB}" presName="horFlow" presStyleCnt="0"/>
      <dgm:spPr/>
    </dgm:pt>
    <dgm:pt modelId="{24B30028-87DC-4104-A201-1FC65CF7C87A}" type="pres">
      <dgm:prSet presAssocID="{4D33A316-23E0-4869-AA13-8297158315BB}" presName="bigChev" presStyleLbl="node1" presStyleIdx="0" presStyleCnt="8" custScaleX="153720" custScaleY="90909" custLinFactNeighborX="398" custLinFactNeighborY="-1879"/>
      <dgm:spPr/>
      <dgm:t>
        <a:bodyPr/>
        <a:lstStyle/>
        <a:p>
          <a:endParaRPr lang="fr-FR"/>
        </a:p>
      </dgm:t>
    </dgm:pt>
    <dgm:pt modelId="{355DA159-B234-45E7-87A6-69C19AA9B847}" type="pres">
      <dgm:prSet presAssocID="{4D33A316-23E0-4869-AA13-8297158315BB}" presName="vSp" presStyleCnt="0"/>
      <dgm:spPr/>
    </dgm:pt>
    <dgm:pt modelId="{1655BA52-AC8A-4CDE-9AE2-A6F3035630EF}" type="pres">
      <dgm:prSet presAssocID="{C573D851-0451-4854-9C98-CB0038D38417}" presName="horFlow" presStyleCnt="0"/>
      <dgm:spPr/>
    </dgm:pt>
    <dgm:pt modelId="{94AB9E22-997F-4DED-8BF2-B0637DE2A5EC}" type="pres">
      <dgm:prSet presAssocID="{C573D851-0451-4854-9C98-CB0038D38417}" presName="bigChev" presStyleLbl="node1" presStyleIdx="1" presStyleCnt="8" custScaleX="153720"/>
      <dgm:spPr/>
      <dgm:t>
        <a:bodyPr/>
        <a:lstStyle/>
        <a:p>
          <a:endParaRPr lang="fr-FR"/>
        </a:p>
      </dgm:t>
    </dgm:pt>
    <dgm:pt modelId="{43048085-EF03-4263-ABEB-D386D85CE5A7}" type="pres">
      <dgm:prSet presAssocID="{C573D851-0451-4854-9C98-CB0038D38417}" presName="vSp" presStyleCnt="0"/>
      <dgm:spPr/>
    </dgm:pt>
    <dgm:pt modelId="{991CC957-74D3-434D-B925-B3A9D9FC40D7}" type="pres">
      <dgm:prSet presAssocID="{E79C8507-0EFD-42B7-ACBA-0A960CB313A8}" presName="horFlow" presStyleCnt="0"/>
      <dgm:spPr/>
    </dgm:pt>
    <dgm:pt modelId="{427712ED-A13A-4CCD-88F5-E66316CA6200}" type="pres">
      <dgm:prSet presAssocID="{E79C8507-0EFD-42B7-ACBA-0A960CB313A8}" presName="bigChev" presStyleLbl="node1" presStyleIdx="2" presStyleCnt="8" custScaleX="148589"/>
      <dgm:spPr/>
      <dgm:t>
        <a:bodyPr/>
        <a:lstStyle/>
        <a:p>
          <a:endParaRPr lang="fr-FR"/>
        </a:p>
      </dgm:t>
    </dgm:pt>
    <dgm:pt modelId="{E4421B8A-8D32-4CFF-9BFB-2F139A2C0AEE}" type="pres">
      <dgm:prSet presAssocID="{E79C8507-0EFD-42B7-ACBA-0A960CB313A8}" presName="vSp" presStyleCnt="0"/>
      <dgm:spPr/>
    </dgm:pt>
    <dgm:pt modelId="{599BE217-76CA-4C7D-9684-5873C288CB75}" type="pres">
      <dgm:prSet presAssocID="{8169429A-4BEF-4AF2-9A0D-CE4DCC0F3B05}" presName="horFlow" presStyleCnt="0"/>
      <dgm:spPr/>
    </dgm:pt>
    <dgm:pt modelId="{A8048735-5D6C-485B-9444-8D28D2406E2F}" type="pres">
      <dgm:prSet presAssocID="{8169429A-4BEF-4AF2-9A0D-CE4DCC0F3B05}" presName="bigChev" presStyleLbl="node1" presStyleIdx="3" presStyleCnt="8" custScaleX="153720"/>
      <dgm:spPr/>
      <dgm:t>
        <a:bodyPr/>
        <a:lstStyle/>
        <a:p>
          <a:endParaRPr lang="fr-FR"/>
        </a:p>
      </dgm:t>
    </dgm:pt>
    <dgm:pt modelId="{AC1FFCDC-680B-4CB1-91CC-DC4B0C7616C2}" type="pres">
      <dgm:prSet presAssocID="{8169429A-4BEF-4AF2-9A0D-CE4DCC0F3B05}" presName="vSp" presStyleCnt="0"/>
      <dgm:spPr/>
    </dgm:pt>
    <dgm:pt modelId="{8F87218E-6909-4194-9758-FE8369DF7303}" type="pres">
      <dgm:prSet presAssocID="{ACE4B28F-14DE-4313-AB28-E4143C865F94}" presName="horFlow" presStyleCnt="0"/>
      <dgm:spPr/>
    </dgm:pt>
    <dgm:pt modelId="{CCC00FB3-C294-4B29-89C4-E862C9779695}" type="pres">
      <dgm:prSet presAssocID="{ACE4B28F-14DE-4313-AB28-E4143C865F94}" presName="bigChev" presStyleLbl="node1" presStyleIdx="4" presStyleCnt="8" custScaleX="153720"/>
      <dgm:spPr/>
      <dgm:t>
        <a:bodyPr/>
        <a:lstStyle/>
        <a:p>
          <a:endParaRPr lang="fr-FR"/>
        </a:p>
      </dgm:t>
    </dgm:pt>
    <dgm:pt modelId="{8215CA1A-923C-485F-984D-22BCA6ABE163}" type="pres">
      <dgm:prSet presAssocID="{ACE4B28F-14DE-4313-AB28-E4143C865F94}" presName="vSp" presStyleCnt="0"/>
      <dgm:spPr/>
    </dgm:pt>
    <dgm:pt modelId="{C6A0F13A-6113-40C2-8E15-7178D5F99D79}" type="pres">
      <dgm:prSet presAssocID="{EE7905F5-7D92-433B-A519-3D183E1712C3}" presName="horFlow" presStyleCnt="0"/>
      <dgm:spPr/>
    </dgm:pt>
    <dgm:pt modelId="{6482A2F5-59B9-4146-AB59-0E34C9758D71}" type="pres">
      <dgm:prSet presAssocID="{EE7905F5-7D92-433B-A519-3D183E1712C3}" presName="bigChev" presStyleLbl="node1" presStyleIdx="5" presStyleCnt="8" custScaleX="153720"/>
      <dgm:spPr/>
      <dgm:t>
        <a:bodyPr/>
        <a:lstStyle/>
        <a:p>
          <a:endParaRPr lang="fr-FR"/>
        </a:p>
      </dgm:t>
    </dgm:pt>
    <dgm:pt modelId="{DD760E9D-7055-4D96-AC5F-FAC3BFC962DC}" type="pres">
      <dgm:prSet presAssocID="{EE7905F5-7D92-433B-A519-3D183E1712C3}" presName="vSp" presStyleCnt="0"/>
      <dgm:spPr/>
    </dgm:pt>
    <dgm:pt modelId="{B77E167D-10A0-43D3-BDD6-AEC3958A150F}" type="pres">
      <dgm:prSet presAssocID="{1FF4D67C-709C-4E64-852D-11213ACFA7D8}" presName="horFlow" presStyleCnt="0"/>
      <dgm:spPr/>
    </dgm:pt>
    <dgm:pt modelId="{86E80A7F-D5D1-4D50-8340-A074E5EBA17D}" type="pres">
      <dgm:prSet presAssocID="{1FF4D67C-709C-4E64-852D-11213ACFA7D8}" presName="bigChev" presStyleLbl="node1" presStyleIdx="6" presStyleCnt="8" custScaleX="153720"/>
      <dgm:spPr/>
      <dgm:t>
        <a:bodyPr/>
        <a:lstStyle/>
        <a:p>
          <a:endParaRPr lang="fr-FR"/>
        </a:p>
      </dgm:t>
    </dgm:pt>
    <dgm:pt modelId="{70EAB797-E9A5-447C-BBCD-051109C9A778}" type="pres">
      <dgm:prSet presAssocID="{1FF4D67C-709C-4E64-852D-11213ACFA7D8}" presName="vSp" presStyleCnt="0"/>
      <dgm:spPr/>
    </dgm:pt>
    <dgm:pt modelId="{E80B7231-BE56-46FA-895E-29D3C8E837A3}" type="pres">
      <dgm:prSet presAssocID="{0A36A5EA-D278-4789-9992-40CC4E5DF338}" presName="horFlow" presStyleCnt="0"/>
      <dgm:spPr/>
    </dgm:pt>
    <dgm:pt modelId="{3121C01E-9673-45C7-997F-AC54AD8A9B1C}" type="pres">
      <dgm:prSet presAssocID="{0A36A5EA-D278-4789-9992-40CC4E5DF338}" presName="bigChev" presStyleLbl="node1" presStyleIdx="7" presStyleCnt="8" custScaleX="156502"/>
      <dgm:spPr/>
      <dgm:t>
        <a:bodyPr/>
        <a:lstStyle/>
        <a:p>
          <a:endParaRPr lang="fr-FR"/>
        </a:p>
      </dgm:t>
    </dgm:pt>
  </dgm:ptLst>
  <dgm:cxnLst>
    <dgm:cxn modelId="{2075E656-8610-4DCA-A01C-357B4198D923}" srcId="{4D53483D-408E-4A4E-9C0E-85A2693163F9}" destId="{ACE4B28F-14DE-4313-AB28-E4143C865F94}" srcOrd="4" destOrd="0" parTransId="{A8DB8577-9C29-4C5A-B282-0450A4DB42F3}" sibTransId="{FA85C38D-EC98-4E62-8746-562959073390}"/>
    <dgm:cxn modelId="{D3F0CB4C-A4B6-4AD8-AB98-4F9FF2BA0C38}" type="presOf" srcId="{EE7905F5-7D92-433B-A519-3D183E1712C3}" destId="{6482A2F5-59B9-4146-AB59-0E34C9758D71}" srcOrd="0" destOrd="0" presId="urn:microsoft.com/office/officeart/2005/8/layout/lProcess3"/>
    <dgm:cxn modelId="{59B36E01-58B4-4F2F-81A9-AF8518365F82}" type="presOf" srcId="{8169429A-4BEF-4AF2-9A0D-CE4DCC0F3B05}" destId="{A8048735-5D6C-485B-9444-8D28D2406E2F}" srcOrd="0" destOrd="0" presId="urn:microsoft.com/office/officeart/2005/8/layout/lProcess3"/>
    <dgm:cxn modelId="{D63B2CFA-A4A0-4B14-A799-BAF6076D9945}" srcId="{4D53483D-408E-4A4E-9C0E-85A2693163F9}" destId="{EE7905F5-7D92-433B-A519-3D183E1712C3}" srcOrd="5" destOrd="0" parTransId="{52F7561A-B6AE-4213-802F-877AF64D0EB1}" sibTransId="{2EF82757-9C15-413F-BBF2-4888A973C012}"/>
    <dgm:cxn modelId="{4E912506-FBB0-46FD-AC51-4812BCB33F99}" type="presOf" srcId="{4D33A316-23E0-4869-AA13-8297158315BB}" destId="{24B30028-87DC-4104-A201-1FC65CF7C87A}" srcOrd="0" destOrd="0" presId="urn:microsoft.com/office/officeart/2005/8/layout/lProcess3"/>
    <dgm:cxn modelId="{D08CDE66-DDA9-4BB2-BDDE-DD119007318B}" type="presOf" srcId="{ACE4B28F-14DE-4313-AB28-E4143C865F94}" destId="{CCC00FB3-C294-4B29-89C4-E862C9779695}" srcOrd="0" destOrd="0" presId="urn:microsoft.com/office/officeart/2005/8/layout/lProcess3"/>
    <dgm:cxn modelId="{5C70D133-D6C6-43F7-8FF9-479034746FDB}" type="presOf" srcId="{E79C8507-0EFD-42B7-ACBA-0A960CB313A8}" destId="{427712ED-A13A-4CCD-88F5-E66316CA6200}" srcOrd="0" destOrd="0" presId="urn:microsoft.com/office/officeart/2005/8/layout/lProcess3"/>
    <dgm:cxn modelId="{69504323-2300-472C-833D-BF5F0BA865A1}" type="presOf" srcId="{4D53483D-408E-4A4E-9C0E-85A2693163F9}" destId="{0F745D20-58EA-44D8-B6F7-9D1BB9B52A6C}" srcOrd="0" destOrd="0" presId="urn:microsoft.com/office/officeart/2005/8/layout/lProcess3"/>
    <dgm:cxn modelId="{440AB4BA-A49A-4FA0-89B9-46F496487B04}" srcId="{4D53483D-408E-4A4E-9C0E-85A2693163F9}" destId="{C573D851-0451-4854-9C98-CB0038D38417}" srcOrd="1" destOrd="0" parTransId="{FDE0C332-BA64-426C-9701-A0AAC8BBB022}" sibTransId="{572C28E7-2E36-4B6D-8457-D04A7EE78B25}"/>
    <dgm:cxn modelId="{8B20C0D9-18E1-42CE-B457-39F54CCC0712}" type="presOf" srcId="{C573D851-0451-4854-9C98-CB0038D38417}" destId="{94AB9E22-997F-4DED-8BF2-B0637DE2A5EC}" srcOrd="0" destOrd="0" presId="urn:microsoft.com/office/officeart/2005/8/layout/lProcess3"/>
    <dgm:cxn modelId="{E37A3D39-BA79-40D8-9B4D-D03B21388A69}" srcId="{4D53483D-408E-4A4E-9C0E-85A2693163F9}" destId="{8169429A-4BEF-4AF2-9A0D-CE4DCC0F3B05}" srcOrd="3" destOrd="0" parTransId="{C1853F90-C10E-4820-83E0-AB415924CEB0}" sibTransId="{2B8F1E1A-0E09-4106-9CA1-71F87141CF5F}"/>
    <dgm:cxn modelId="{B23C9F7A-3D7A-4502-AD60-144E1406CD66}" srcId="{4D53483D-408E-4A4E-9C0E-85A2693163F9}" destId="{1FF4D67C-709C-4E64-852D-11213ACFA7D8}" srcOrd="6" destOrd="0" parTransId="{59FC9458-B26E-430C-8C3E-8DC35C93D1C1}" sibTransId="{BF854182-C386-4374-AD6F-6616E29673C1}"/>
    <dgm:cxn modelId="{B8CD0CF3-491D-4E56-8741-771AA0D9E6E2}" srcId="{4D53483D-408E-4A4E-9C0E-85A2693163F9}" destId="{4D33A316-23E0-4869-AA13-8297158315BB}" srcOrd="0" destOrd="0" parTransId="{3DC8C574-30EB-4812-90BA-01E462962CD5}" sibTransId="{3F0B3468-4EE2-4845-9640-AD15BC42D6F9}"/>
    <dgm:cxn modelId="{AF12316F-BF52-44D7-8E93-07378AC25BDF}" type="presOf" srcId="{1FF4D67C-709C-4E64-852D-11213ACFA7D8}" destId="{86E80A7F-D5D1-4D50-8340-A074E5EBA17D}" srcOrd="0" destOrd="0" presId="urn:microsoft.com/office/officeart/2005/8/layout/lProcess3"/>
    <dgm:cxn modelId="{D992A47E-1CDC-4F44-9633-46F278EE795A}" type="presOf" srcId="{0A36A5EA-D278-4789-9992-40CC4E5DF338}" destId="{3121C01E-9673-45C7-997F-AC54AD8A9B1C}" srcOrd="0" destOrd="0" presId="urn:microsoft.com/office/officeart/2005/8/layout/lProcess3"/>
    <dgm:cxn modelId="{6316E70A-BC58-4004-9C27-002E0368FB9B}" srcId="{4D53483D-408E-4A4E-9C0E-85A2693163F9}" destId="{E79C8507-0EFD-42B7-ACBA-0A960CB313A8}" srcOrd="2" destOrd="0" parTransId="{080ABEA1-DD3F-4E55-9C76-E4246E17F993}" sibTransId="{38EF5ECF-753A-4904-A9C3-2EE5D0622B6D}"/>
    <dgm:cxn modelId="{EDB4C9B4-E308-4321-95E2-4A0403AF9D41}" srcId="{4D53483D-408E-4A4E-9C0E-85A2693163F9}" destId="{0A36A5EA-D278-4789-9992-40CC4E5DF338}" srcOrd="7" destOrd="0" parTransId="{3DB7A7EE-4C36-4E39-89A0-310417B0D45A}" sibTransId="{9214456B-F846-441B-8B34-FBDDAE7AF0B2}"/>
    <dgm:cxn modelId="{31D92B8D-DF51-4694-A5CD-A008A1B3BE51}" type="presParOf" srcId="{0F745D20-58EA-44D8-B6F7-9D1BB9B52A6C}" destId="{D0769F5B-385D-466A-9A8F-A294F79F2F5E}" srcOrd="0" destOrd="0" presId="urn:microsoft.com/office/officeart/2005/8/layout/lProcess3"/>
    <dgm:cxn modelId="{583DAA55-5309-4609-B532-19529B985822}" type="presParOf" srcId="{D0769F5B-385D-466A-9A8F-A294F79F2F5E}" destId="{24B30028-87DC-4104-A201-1FC65CF7C87A}" srcOrd="0" destOrd="0" presId="urn:microsoft.com/office/officeart/2005/8/layout/lProcess3"/>
    <dgm:cxn modelId="{7E93FF81-CD1A-4783-B9D1-E28C65FB5804}" type="presParOf" srcId="{0F745D20-58EA-44D8-B6F7-9D1BB9B52A6C}" destId="{355DA159-B234-45E7-87A6-69C19AA9B847}" srcOrd="1" destOrd="0" presId="urn:microsoft.com/office/officeart/2005/8/layout/lProcess3"/>
    <dgm:cxn modelId="{1B80FF60-47EF-455A-8CBD-E11AC076C1C4}" type="presParOf" srcId="{0F745D20-58EA-44D8-B6F7-9D1BB9B52A6C}" destId="{1655BA52-AC8A-4CDE-9AE2-A6F3035630EF}" srcOrd="2" destOrd="0" presId="urn:microsoft.com/office/officeart/2005/8/layout/lProcess3"/>
    <dgm:cxn modelId="{D7631384-8F96-4268-89B9-1722633C0624}" type="presParOf" srcId="{1655BA52-AC8A-4CDE-9AE2-A6F3035630EF}" destId="{94AB9E22-997F-4DED-8BF2-B0637DE2A5EC}" srcOrd="0" destOrd="0" presId="urn:microsoft.com/office/officeart/2005/8/layout/lProcess3"/>
    <dgm:cxn modelId="{C201DCFF-7285-4ED8-AB33-A5AEEACFFBD8}" type="presParOf" srcId="{0F745D20-58EA-44D8-B6F7-9D1BB9B52A6C}" destId="{43048085-EF03-4263-ABEB-D386D85CE5A7}" srcOrd="3" destOrd="0" presId="urn:microsoft.com/office/officeart/2005/8/layout/lProcess3"/>
    <dgm:cxn modelId="{F9326073-3E61-4386-B564-76514346D86D}" type="presParOf" srcId="{0F745D20-58EA-44D8-B6F7-9D1BB9B52A6C}" destId="{991CC957-74D3-434D-B925-B3A9D9FC40D7}" srcOrd="4" destOrd="0" presId="urn:microsoft.com/office/officeart/2005/8/layout/lProcess3"/>
    <dgm:cxn modelId="{1C3C8EDA-A0C5-48FF-BC1A-BC4187CAB853}" type="presParOf" srcId="{991CC957-74D3-434D-B925-B3A9D9FC40D7}" destId="{427712ED-A13A-4CCD-88F5-E66316CA6200}" srcOrd="0" destOrd="0" presId="urn:microsoft.com/office/officeart/2005/8/layout/lProcess3"/>
    <dgm:cxn modelId="{C7E7C2E6-C04B-4F66-86B9-74741EC24363}" type="presParOf" srcId="{0F745D20-58EA-44D8-B6F7-9D1BB9B52A6C}" destId="{E4421B8A-8D32-4CFF-9BFB-2F139A2C0AEE}" srcOrd="5" destOrd="0" presId="urn:microsoft.com/office/officeart/2005/8/layout/lProcess3"/>
    <dgm:cxn modelId="{01CE177D-70D8-4D1E-8713-0FE61DD3FB7A}" type="presParOf" srcId="{0F745D20-58EA-44D8-B6F7-9D1BB9B52A6C}" destId="{599BE217-76CA-4C7D-9684-5873C288CB75}" srcOrd="6" destOrd="0" presId="urn:microsoft.com/office/officeart/2005/8/layout/lProcess3"/>
    <dgm:cxn modelId="{2D36DA91-C5E9-488A-A4FF-F71593DCC3FF}" type="presParOf" srcId="{599BE217-76CA-4C7D-9684-5873C288CB75}" destId="{A8048735-5D6C-485B-9444-8D28D2406E2F}" srcOrd="0" destOrd="0" presId="urn:microsoft.com/office/officeart/2005/8/layout/lProcess3"/>
    <dgm:cxn modelId="{6BA4411D-3E69-42EC-8398-AC40BB5178A2}" type="presParOf" srcId="{0F745D20-58EA-44D8-B6F7-9D1BB9B52A6C}" destId="{AC1FFCDC-680B-4CB1-91CC-DC4B0C7616C2}" srcOrd="7" destOrd="0" presId="urn:microsoft.com/office/officeart/2005/8/layout/lProcess3"/>
    <dgm:cxn modelId="{C00AB5F0-E262-4D92-9D35-06B170DD4641}" type="presParOf" srcId="{0F745D20-58EA-44D8-B6F7-9D1BB9B52A6C}" destId="{8F87218E-6909-4194-9758-FE8369DF7303}" srcOrd="8" destOrd="0" presId="urn:microsoft.com/office/officeart/2005/8/layout/lProcess3"/>
    <dgm:cxn modelId="{1075EBB5-C457-4A73-BEE3-D2AEA36FBB09}" type="presParOf" srcId="{8F87218E-6909-4194-9758-FE8369DF7303}" destId="{CCC00FB3-C294-4B29-89C4-E862C9779695}" srcOrd="0" destOrd="0" presId="urn:microsoft.com/office/officeart/2005/8/layout/lProcess3"/>
    <dgm:cxn modelId="{757BA7B1-646E-43AD-8862-4C245CEE1776}" type="presParOf" srcId="{0F745D20-58EA-44D8-B6F7-9D1BB9B52A6C}" destId="{8215CA1A-923C-485F-984D-22BCA6ABE163}" srcOrd="9" destOrd="0" presId="urn:microsoft.com/office/officeart/2005/8/layout/lProcess3"/>
    <dgm:cxn modelId="{B08449F8-D4CD-42EA-8F60-267ED60E4A58}" type="presParOf" srcId="{0F745D20-58EA-44D8-B6F7-9D1BB9B52A6C}" destId="{C6A0F13A-6113-40C2-8E15-7178D5F99D79}" srcOrd="10" destOrd="0" presId="urn:microsoft.com/office/officeart/2005/8/layout/lProcess3"/>
    <dgm:cxn modelId="{A15BC602-9CF2-4B71-88B2-D0683953C210}" type="presParOf" srcId="{C6A0F13A-6113-40C2-8E15-7178D5F99D79}" destId="{6482A2F5-59B9-4146-AB59-0E34C9758D71}" srcOrd="0" destOrd="0" presId="urn:microsoft.com/office/officeart/2005/8/layout/lProcess3"/>
    <dgm:cxn modelId="{90A87F8E-B37D-4416-B389-C0C4141218CE}" type="presParOf" srcId="{0F745D20-58EA-44D8-B6F7-9D1BB9B52A6C}" destId="{DD760E9D-7055-4D96-AC5F-FAC3BFC962DC}" srcOrd="11" destOrd="0" presId="urn:microsoft.com/office/officeart/2005/8/layout/lProcess3"/>
    <dgm:cxn modelId="{2DC0E73E-31D9-4305-9965-896DBE3F1B06}" type="presParOf" srcId="{0F745D20-58EA-44D8-B6F7-9D1BB9B52A6C}" destId="{B77E167D-10A0-43D3-BDD6-AEC3958A150F}" srcOrd="12" destOrd="0" presId="urn:microsoft.com/office/officeart/2005/8/layout/lProcess3"/>
    <dgm:cxn modelId="{3EC672DF-B2BC-4537-9376-2142A9EF1C8A}" type="presParOf" srcId="{B77E167D-10A0-43D3-BDD6-AEC3958A150F}" destId="{86E80A7F-D5D1-4D50-8340-A074E5EBA17D}" srcOrd="0" destOrd="0" presId="urn:microsoft.com/office/officeart/2005/8/layout/lProcess3"/>
    <dgm:cxn modelId="{F871B74C-F594-4E0E-A5AF-54DAEB6BC481}" type="presParOf" srcId="{0F745D20-58EA-44D8-B6F7-9D1BB9B52A6C}" destId="{70EAB797-E9A5-447C-BBCD-051109C9A778}" srcOrd="13" destOrd="0" presId="urn:microsoft.com/office/officeart/2005/8/layout/lProcess3"/>
    <dgm:cxn modelId="{DF540AB6-65CD-493D-8380-D97E18BF58CB}" type="presParOf" srcId="{0F745D20-58EA-44D8-B6F7-9D1BB9B52A6C}" destId="{E80B7231-BE56-46FA-895E-29D3C8E837A3}" srcOrd="14" destOrd="0" presId="urn:microsoft.com/office/officeart/2005/8/layout/lProcess3"/>
    <dgm:cxn modelId="{45D0EB6F-C2D0-481A-B374-20D3C1BF277A}" type="presParOf" srcId="{E80B7231-BE56-46FA-895E-29D3C8E837A3}" destId="{3121C01E-9673-45C7-997F-AC54AD8A9B1C}" srcOrd="0" destOrd="0" presId="urn:microsoft.com/office/officeart/2005/8/layout/lProcess3"/>
  </dgm:cxnLst>
  <dgm:bg>
    <a:solidFill>
      <a:srgbClr val="DEA900">
        <a:alpha val="35686"/>
      </a:srgbClr>
    </a:solidFill>
  </dgm:bg>
  <dgm:whole>
    <a:ln w="28575">
      <a:solidFill>
        <a:schemeClr val="tx2">
          <a:lumMod val="50000"/>
        </a:schemeClr>
      </a:solidFill>
    </a:ln>
  </dgm:whole>
</dgm:dataModel>
</file>

<file path=ppt/diagrams/layout1.xml><?xml version="1.0" encoding="utf-8"?>
<dgm:layoutDef xmlns:dgm="http://schemas.openxmlformats.org/drawingml/2006/diagram" xmlns:a="http://schemas.openxmlformats.org/drawingml/2006/main" uniqueId="urn:microsoft.com/office/officeart/2005/8/layout/list1#1" minVer="12.0">
  <dgm:title val=""/>
  <dgm:desc val=""/>
  <dgm:catLst>
    <dgm:cat type="list" pri="4000"/>
  </dgm:catLst>
  <dgm:sampData>
    <dgm:dataModel>
      <dgm:ptLst>
        <dgm:pt modelId="0" type="doc">
          <dgm:prSet phldr="1"/>
        </dgm:pt>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100"/>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2"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constrLst/>
        <dgm:ruleLst/>
        <dgm:layoutNode name="parentLeftMargin">
          <dgm:alg type="sp"/>
          <dgm:shape xmlns:r="http://schemas.openxmlformats.org/officeDocument/2006/relationships" type="rect" r:blip="" hideGeom="1">
            <dgm:adjLst/>
          </dgm:shape>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presOf/>
        <dgm:constrLst/>
        <dgm:ruleLst/>
      </dgm:layoutNode>
      <dgm:layoutNode name="childText" styleLbl="align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presOf/>
          <dgm:shape xmlns:r="http://schemas.openxmlformats.org/officeDocument/2006/relationships" r:blip="">
            <dgm:adjLst/>
          </dgm:shape>
          <dgm:constr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8CD8DE-8FB6-48B7-AC3B-809B7A59E534}" type="datetimeFigureOut">
              <a:rPr lang="fr-FR" smtClean="0"/>
              <a:pPr/>
              <a:t>17/11/2015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763270-AACF-4887-A144-F147C3A7207A}"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0FEB77FF-7C44-4DB9-AD53-924A9CCF7D41}" type="slidenum">
              <a:rPr lang="fr-FR" smtClean="0"/>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B763270-AACF-4887-A144-F147C3A7207A}" type="slidenum">
              <a:rPr lang="fr-FR" smtClean="0"/>
              <a:pPr/>
              <a:t>21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La cotation en bourse est en soit un</a:t>
            </a:r>
            <a:r>
              <a:rPr lang="fr-FR" baseline="0" dirty="0" smtClean="0"/>
              <a:t> gage de solvabilité économique et financière, à partir de là, il serait très légitime et à juste titre de considérer que se lier d’affaires avec une pareille société vous ferai gagner en notoriété</a:t>
            </a:r>
            <a:endParaRPr lang="fr-FR" dirty="0"/>
          </a:p>
        </p:txBody>
      </p:sp>
      <p:sp>
        <p:nvSpPr>
          <p:cNvPr id="4" name="Espace réservé du numéro de diapositive 3"/>
          <p:cNvSpPr>
            <a:spLocks noGrp="1"/>
          </p:cNvSpPr>
          <p:nvPr>
            <p:ph type="sldNum" sz="quarter" idx="10"/>
          </p:nvPr>
        </p:nvSpPr>
        <p:spPr/>
        <p:txBody>
          <a:bodyPr/>
          <a:lstStyle/>
          <a:p>
            <a:fld id="{7B763270-AACF-4887-A144-F147C3A7207A}" type="slidenum">
              <a:rPr lang="fr-FR" smtClean="0"/>
              <a:pPr/>
              <a:t>22</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CBBEE4B4-EA5C-4C96-AAA0-4042F5167FBA}" type="slidenum">
              <a:rPr lang="en-US" smtClean="0">
                <a:latin typeface="Arial" pitchFamily="34" charset="0"/>
                <a:cs typeface="Arial" pitchFamily="34" charset="0"/>
              </a:rPr>
              <a:pPr/>
              <a:t>28</a:t>
            </a:fld>
            <a:endParaRPr lang="fr-FR" smtClean="0">
              <a:latin typeface="Arial" pitchFamily="34" charset="0"/>
              <a:cs typeface="Arial" pitchFamily="34"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fr-FR"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Slide Number Placeholder 3"/>
          <p:cNvSpPr>
            <a:spLocks noGrp="1"/>
          </p:cNvSpPr>
          <p:nvPr>
            <p:ph type="sldNum" sz="quarter" idx="10"/>
          </p:nvPr>
        </p:nvSpPr>
        <p:spPr/>
        <p:txBody>
          <a:bodyPr/>
          <a:lstStyle/>
          <a:p>
            <a:fld id="{87D77045-401A-4D5E-BFE3-54C21A8A6634}" type="slidenum">
              <a:rPr lang="fr-FR" smtClean="0"/>
              <a:pPr/>
              <a:t>9</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Slide Number Placeholder 3"/>
          <p:cNvSpPr>
            <a:spLocks noGrp="1"/>
          </p:cNvSpPr>
          <p:nvPr>
            <p:ph type="sldNum" sz="quarter" idx="10"/>
          </p:nvPr>
        </p:nvSpPr>
        <p:spPr/>
        <p:txBody>
          <a:bodyPr/>
          <a:lstStyle/>
          <a:p>
            <a:fld id="{87D77045-401A-4D5E-BFE3-54C21A8A6634}" type="slidenum">
              <a:rPr lang="fr-FR" smtClean="0"/>
              <a:pPr/>
              <a:t>10</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Slide Number Placeholder 3"/>
          <p:cNvSpPr>
            <a:spLocks noGrp="1"/>
          </p:cNvSpPr>
          <p:nvPr>
            <p:ph type="sldNum" sz="quarter" idx="10"/>
          </p:nvPr>
        </p:nvSpPr>
        <p:spPr/>
        <p:txBody>
          <a:bodyPr/>
          <a:lstStyle/>
          <a:p>
            <a:fld id="{87D77045-401A-4D5E-BFE3-54C21A8A6634}" type="slidenum">
              <a:rPr lang="fr-FR" smtClean="0"/>
              <a:pPr/>
              <a:t>11</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Slide Number Placeholder 3"/>
          <p:cNvSpPr>
            <a:spLocks noGrp="1"/>
          </p:cNvSpPr>
          <p:nvPr>
            <p:ph type="sldNum" sz="quarter" idx="10"/>
          </p:nvPr>
        </p:nvSpPr>
        <p:spPr/>
        <p:txBody>
          <a:bodyPr/>
          <a:lstStyle/>
          <a:p>
            <a:fld id="{87D77045-401A-4D5E-BFE3-54C21A8A6634}" type="slidenum">
              <a:rPr lang="fr-FR" smtClean="0"/>
              <a:pPr/>
              <a:t>12</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Slide Number Placeholder 3"/>
          <p:cNvSpPr>
            <a:spLocks noGrp="1"/>
          </p:cNvSpPr>
          <p:nvPr>
            <p:ph type="sldNum" sz="quarter" idx="10"/>
          </p:nvPr>
        </p:nvSpPr>
        <p:spPr/>
        <p:txBody>
          <a:bodyPr/>
          <a:lstStyle/>
          <a:p>
            <a:fld id="{87D77045-401A-4D5E-BFE3-54C21A8A6634}" type="slidenum">
              <a:rPr lang="fr-FR" smtClean="0"/>
              <a:pPr/>
              <a:t>13</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Slide Number Placeholder 3"/>
          <p:cNvSpPr>
            <a:spLocks noGrp="1"/>
          </p:cNvSpPr>
          <p:nvPr>
            <p:ph type="sldNum" sz="quarter" idx="10"/>
          </p:nvPr>
        </p:nvSpPr>
        <p:spPr/>
        <p:txBody>
          <a:bodyPr/>
          <a:lstStyle/>
          <a:p>
            <a:fld id="{87D77045-401A-4D5E-BFE3-54C21A8A6634}" type="slidenum">
              <a:rPr lang="fr-FR" smtClean="0"/>
              <a:pPr/>
              <a:t>14</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Slide Number Placeholder 3"/>
          <p:cNvSpPr>
            <a:spLocks noGrp="1"/>
          </p:cNvSpPr>
          <p:nvPr>
            <p:ph type="sldNum" sz="quarter" idx="10"/>
          </p:nvPr>
        </p:nvSpPr>
        <p:spPr/>
        <p:txBody>
          <a:bodyPr/>
          <a:lstStyle/>
          <a:p>
            <a:fld id="{87D77045-401A-4D5E-BFE3-54C21A8A6634}" type="slidenum">
              <a:rPr lang="fr-FR" smtClean="0"/>
              <a:pPr/>
              <a:t>15</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7B763270-AACF-4887-A144-F147C3A7207A}" type="slidenum">
              <a:rPr lang="fr-FR" smtClean="0"/>
              <a:pPr/>
              <a:t>17</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2D8EC06-D274-46B1-A632-3C1C55F179DA}" type="datetime1">
              <a:rPr lang="fr-FR" smtClean="0"/>
              <a:pPr/>
              <a:t>17/11/2015</a:t>
            </a:fld>
            <a:endParaRPr lang="fr-FR"/>
          </a:p>
        </p:txBody>
      </p:sp>
      <p:sp>
        <p:nvSpPr>
          <p:cNvPr id="5" name="Espace réservé du pied de page 4"/>
          <p:cNvSpPr>
            <a:spLocks noGrp="1"/>
          </p:cNvSpPr>
          <p:nvPr>
            <p:ph type="ftr" sz="quarter" idx="11"/>
          </p:nvPr>
        </p:nvSpPr>
        <p:spPr/>
        <p:txBody>
          <a:bodyPr/>
          <a:lstStyle/>
          <a:p>
            <a:r>
              <a:rPr lang="fr-FR" smtClean="0"/>
              <a:t>ANDI JIJEL 2013 </a:t>
            </a:r>
            <a:endParaRPr lang="fr-FR"/>
          </a:p>
        </p:txBody>
      </p:sp>
      <p:sp>
        <p:nvSpPr>
          <p:cNvPr id="6" name="Espace réservé du numéro de diapositive 5"/>
          <p:cNvSpPr>
            <a:spLocks noGrp="1"/>
          </p:cNvSpPr>
          <p:nvPr>
            <p:ph type="sldNum" sz="quarter" idx="12"/>
          </p:nvPr>
        </p:nvSpPr>
        <p:spPr/>
        <p:txBody>
          <a:bodyPr/>
          <a:lstStyle/>
          <a:p>
            <a:fld id="{5BB87E6C-2666-4ECF-AC62-1E6891BE539C}" type="slidenum">
              <a:rPr lang="fr-FR" smtClean="0"/>
              <a:pPr/>
              <a:t>‹N°›</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stCondLst>
                                            <p:cond delay="0"/>
                                          </p:stCondLst>
                                        </p:cTn>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821329A-C7D9-486C-9F09-F555EDB7B435}" type="datetime1">
              <a:rPr lang="fr-FR" smtClean="0"/>
              <a:pPr/>
              <a:t>17/11/2015</a:t>
            </a:fld>
            <a:endParaRPr lang="fr-FR"/>
          </a:p>
        </p:txBody>
      </p:sp>
      <p:sp>
        <p:nvSpPr>
          <p:cNvPr id="5" name="Espace réservé du pied de page 4"/>
          <p:cNvSpPr>
            <a:spLocks noGrp="1"/>
          </p:cNvSpPr>
          <p:nvPr>
            <p:ph type="ftr" sz="quarter" idx="11"/>
          </p:nvPr>
        </p:nvSpPr>
        <p:spPr/>
        <p:txBody>
          <a:bodyPr/>
          <a:lstStyle/>
          <a:p>
            <a:r>
              <a:rPr lang="fr-FR" smtClean="0"/>
              <a:t>ANDI JIJEL 2013 </a:t>
            </a:r>
            <a:endParaRPr lang="fr-FR"/>
          </a:p>
        </p:txBody>
      </p:sp>
      <p:sp>
        <p:nvSpPr>
          <p:cNvPr id="6" name="Espace réservé du numéro de diapositive 5"/>
          <p:cNvSpPr>
            <a:spLocks noGrp="1"/>
          </p:cNvSpPr>
          <p:nvPr>
            <p:ph type="sldNum" sz="quarter" idx="12"/>
          </p:nvPr>
        </p:nvSpPr>
        <p:spPr/>
        <p:txBody>
          <a:bodyPr/>
          <a:lstStyle/>
          <a:p>
            <a:fld id="{5BB87E6C-2666-4ECF-AC62-1E6891BE539C}" type="slidenum">
              <a:rPr lang="fr-FR" smtClean="0"/>
              <a:pPr/>
              <a:t>‹N°›</a:t>
            </a:fld>
            <a:endParaRPr lang="fr-F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18923CA-A3C9-4CA8-AF79-9449CC0ABFCE}" type="datetime1">
              <a:rPr lang="fr-FR" smtClean="0"/>
              <a:pPr/>
              <a:t>17/11/2015</a:t>
            </a:fld>
            <a:endParaRPr lang="fr-FR"/>
          </a:p>
        </p:txBody>
      </p:sp>
      <p:sp>
        <p:nvSpPr>
          <p:cNvPr id="5" name="Espace réservé du pied de page 4"/>
          <p:cNvSpPr>
            <a:spLocks noGrp="1"/>
          </p:cNvSpPr>
          <p:nvPr>
            <p:ph type="ftr" sz="quarter" idx="11"/>
          </p:nvPr>
        </p:nvSpPr>
        <p:spPr/>
        <p:txBody>
          <a:bodyPr/>
          <a:lstStyle/>
          <a:p>
            <a:r>
              <a:rPr lang="fr-FR" smtClean="0"/>
              <a:t>ANDI JIJEL 2013 </a:t>
            </a:r>
            <a:endParaRPr lang="fr-FR"/>
          </a:p>
        </p:txBody>
      </p:sp>
      <p:sp>
        <p:nvSpPr>
          <p:cNvPr id="6" name="Espace réservé du numéro de diapositive 5"/>
          <p:cNvSpPr>
            <a:spLocks noGrp="1"/>
          </p:cNvSpPr>
          <p:nvPr>
            <p:ph type="sldNum" sz="quarter" idx="12"/>
          </p:nvPr>
        </p:nvSpPr>
        <p:spPr/>
        <p:txBody>
          <a:bodyPr/>
          <a:lstStyle/>
          <a:p>
            <a:fld id="{5BB87E6C-2666-4ECF-AC62-1E6891BE539C}" type="slidenum">
              <a:rPr lang="fr-FR" smtClean="0"/>
              <a:pPr/>
              <a:t>‹N°›</a:t>
            </a:fld>
            <a:endParaRPr lang="fr-F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84B29F1-BE7B-4591-8484-C5A6BCB90BAE}" type="datetime1">
              <a:rPr lang="fr-FR" smtClean="0"/>
              <a:pPr/>
              <a:t>17/11/2015</a:t>
            </a:fld>
            <a:endParaRPr lang="fr-FR"/>
          </a:p>
        </p:txBody>
      </p:sp>
      <p:sp>
        <p:nvSpPr>
          <p:cNvPr id="5" name="Espace réservé du pied de page 4"/>
          <p:cNvSpPr>
            <a:spLocks noGrp="1"/>
          </p:cNvSpPr>
          <p:nvPr>
            <p:ph type="ftr" sz="quarter" idx="11"/>
          </p:nvPr>
        </p:nvSpPr>
        <p:spPr/>
        <p:txBody>
          <a:bodyPr/>
          <a:lstStyle/>
          <a:p>
            <a:r>
              <a:rPr lang="fr-FR" smtClean="0"/>
              <a:t>ANDI JIJEL 2013 </a:t>
            </a:r>
            <a:endParaRPr lang="fr-FR"/>
          </a:p>
        </p:txBody>
      </p:sp>
      <p:sp>
        <p:nvSpPr>
          <p:cNvPr id="6" name="Espace réservé du numéro de diapositive 5"/>
          <p:cNvSpPr>
            <a:spLocks noGrp="1"/>
          </p:cNvSpPr>
          <p:nvPr>
            <p:ph type="sldNum" sz="quarter" idx="12"/>
          </p:nvPr>
        </p:nvSpPr>
        <p:spPr/>
        <p:txBody>
          <a:bodyPr/>
          <a:lstStyle/>
          <a:p>
            <a:fld id="{5BB87E6C-2666-4ECF-AC62-1E6891BE539C}" type="slidenum">
              <a:rPr lang="fr-FR" smtClean="0"/>
              <a:pPr/>
              <a:t>‹N°›</a:t>
            </a:fld>
            <a:endParaRPr lang="fr-F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249C0053-06FB-42D1-8C81-36B4BEC94CB7}" type="datetime1">
              <a:rPr lang="fr-FR" smtClean="0"/>
              <a:pPr/>
              <a:t>17/11/2015</a:t>
            </a:fld>
            <a:endParaRPr lang="fr-FR"/>
          </a:p>
        </p:txBody>
      </p:sp>
      <p:sp>
        <p:nvSpPr>
          <p:cNvPr id="5" name="Espace réservé du pied de page 4"/>
          <p:cNvSpPr>
            <a:spLocks noGrp="1"/>
          </p:cNvSpPr>
          <p:nvPr>
            <p:ph type="ftr" sz="quarter" idx="11"/>
          </p:nvPr>
        </p:nvSpPr>
        <p:spPr/>
        <p:txBody>
          <a:bodyPr/>
          <a:lstStyle/>
          <a:p>
            <a:r>
              <a:rPr lang="fr-FR" smtClean="0"/>
              <a:t>ANDI JIJEL 2013 </a:t>
            </a:r>
            <a:endParaRPr lang="fr-FR"/>
          </a:p>
        </p:txBody>
      </p:sp>
      <p:sp>
        <p:nvSpPr>
          <p:cNvPr id="6" name="Espace réservé du numéro de diapositive 5"/>
          <p:cNvSpPr>
            <a:spLocks noGrp="1"/>
          </p:cNvSpPr>
          <p:nvPr>
            <p:ph type="sldNum" sz="quarter" idx="12"/>
          </p:nvPr>
        </p:nvSpPr>
        <p:spPr/>
        <p:txBody>
          <a:bodyPr/>
          <a:lstStyle/>
          <a:p>
            <a:fld id="{5BB87E6C-2666-4ECF-AC62-1E6891BE539C}" type="slidenum">
              <a:rPr lang="fr-FR" smtClean="0"/>
              <a:pPr/>
              <a:t>‹N°›</a:t>
            </a:fld>
            <a:endParaRPr lang="fr-F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9549B46-000E-42E7-AF27-BA759AD3314F}" type="datetime1">
              <a:rPr lang="fr-FR" smtClean="0"/>
              <a:pPr/>
              <a:t>17/11/2015</a:t>
            </a:fld>
            <a:endParaRPr lang="fr-FR"/>
          </a:p>
        </p:txBody>
      </p:sp>
      <p:sp>
        <p:nvSpPr>
          <p:cNvPr id="6" name="Espace réservé du pied de page 5"/>
          <p:cNvSpPr>
            <a:spLocks noGrp="1"/>
          </p:cNvSpPr>
          <p:nvPr>
            <p:ph type="ftr" sz="quarter" idx="11"/>
          </p:nvPr>
        </p:nvSpPr>
        <p:spPr/>
        <p:txBody>
          <a:bodyPr/>
          <a:lstStyle/>
          <a:p>
            <a:r>
              <a:rPr lang="fr-FR" smtClean="0"/>
              <a:t>ANDI JIJEL 2013 </a:t>
            </a:r>
            <a:endParaRPr lang="fr-FR"/>
          </a:p>
        </p:txBody>
      </p:sp>
      <p:sp>
        <p:nvSpPr>
          <p:cNvPr id="7" name="Espace réservé du numéro de diapositive 6"/>
          <p:cNvSpPr>
            <a:spLocks noGrp="1"/>
          </p:cNvSpPr>
          <p:nvPr>
            <p:ph type="sldNum" sz="quarter" idx="12"/>
          </p:nvPr>
        </p:nvSpPr>
        <p:spPr/>
        <p:txBody>
          <a:bodyPr/>
          <a:lstStyle/>
          <a:p>
            <a:fld id="{5BB87E6C-2666-4ECF-AC62-1E6891BE539C}" type="slidenum">
              <a:rPr lang="fr-FR" smtClean="0"/>
              <a:pPr/>
              <a:t>‹N°›</a:t>
            </a:fld>
            <a:endParaRPr lang="fr-F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E75497A-915D-4D06-B109-783045A68443}" type="datetime1">
              <a:rPr lang="fr-FR" smtClean="0"/>
              <a:pPr/>
              <a:t>17/11/2015</a:t>
            </a:fld>
            <a:endParaRPr lang="fr-FR"/>
          </a:p>
        </p:txBody>
      </p:sp>
      <p:sp>
        <p:nvSpPr>
          <p:cNvPr id="8" name="Espace réservé du pied de page 7"/>
          <p:cNvSpPr>
            <a:spLocks noGrp="1"/>
          </p:cNvSpPr>
          <p:nvPr>
            <p:ph type="ftr" sz="quarter" idx="11"/>
          </p:nvPr>
        </p:nvSpPr>
        <p:spPr/>
        <p:txBody>
          <a:bodyPr/>
          <a:lstStyle/>
          <a:p>
            <a:r>
              <a:rPr lang="fr-FR" smtClean="0"/>
              <a:t>ANDI JIJEL 2013 </a:t>
            </a:r>
            <a:endParaRPr lang="fr-FR"/>
          </a:p>
        </p:txBody>
      </p:sp>
      <p:sp>
        <p:nvSpPr>
          <p:cNvPr id="9" name="Espace réservé du numéro de diapositive 8"/>
          <p:cNvSpPr>
            <a:spLocks noGrp="1"/>
          </p:cNvSpPr>
          <p:nvPr>
            <p:ph type="sldNum" sz="quarter" idx="12"/>
          </p:nvPr>
        </p:nvSpPr>
        <p:spPr/>
        <p:txBody>
          <a:bodyPr/>
          <a:lstStyle/>
          <a:p>
            <a:fld id="{5BB87E6C-2666-4ECF-AC62-1E6891BE539C}" type="slidenum">
              <a:rPr lang="fr-FR" smtClean="0"/>
              <a:pPr/>
              <a:t>‹N°›</a:t>
            </a:fld>
            <a:endParaRPr lang="fr-F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9F9FE7A-ED29-4002-B896-567EBF98F57C}" type="datetime1">
              <a:rPr lang="fr-FR" smtClean="0"/>
              <a:pPr/>
              <a:t>17/11/2015</a:t>
            </a:fld>
            <a:endParaRPr lang="fr-FR"/>
          </a:p>
        </p:txBody>
      </p:sp>
      <p:sp>
        <p:nvSpPr>
          <p:cNvPr id="4" name="Espace réservé du pied de page 3"/>
          <p:cNvSpPr>
            <a:spLocks noGrp="1"/>
          </p:cNvSpPr>
          <p:nvPr>
            <p:ph type="ftr" sz="quarter" idx="11"/>
          </p:nvPr>
        </p:nvSpPr>
        <p:spPr/>
        <p:txBody>
          <a:bodyPr/>
          <a:lstStyle/>
          <a:p>
            <a:r>
              <a:rPr lang="fr-FR" smtClean="0"/>
              <a:t>ANDI JIJEL 2013 </a:t>
            </a:r>
            <a:endParaRPr lang="fr-FR"/>
          </a:p>
        </p:txBody>
      </p:sp>
      <p:sp>
        <p:nvSpPr>
          <p:cNvPr id="5" name="Espace réservé du numéro de diapositive 4"/>
          <p:cNvSpPr>
            <a:spLocks noGrp="1"/>
          </p:cNvSpPr>
          <p:nvPr>
            <p:ph type="sldNum" sz="quarter" idx="12"/>
          </p:nvPr>
        </p:nvSpPr>
        <p:spPr/>
        <p:txBody>
          <a:bodyPr/>
          <a:lstStyle/>
          <a:p>
            <a:fld id="{5BB87E6C-2666-4ECF-AC62-1E6891BE539C}" type="slidenum">
              <a:rPr lang="fr-FR" smtClean="0"/>
              <a:pPr/>
              <a:t>‹N°›</a:t>
            </a:fld>
            <a:endParaRPr lang="fr-F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5A96054-3C00-42C5-89CD-16144AD30327}" type="datetime1">
              <a:rPr lang="fr-FR" smtClean="0"/>
              <a:pPr/>
              <a:t>17/11/2015</a:t>
            </a:fld>
            <a:endParaRPr lang="fr-FR"/>
          </a:p>
        </p:txBody>
      </p:sp>
      <p:sp>
        <p:nvSpPr>
          <p:cNvPr id="3" name="Espace réservé du pied de page 2"/>
          <p:cNvSpPr>
            <a:spLocks noGrp="1"/>
          </p:cNvSpPr>
          <p:nvPr>
            <p:ph type="ftr" sz="quarter" idx="11"/>
          </p:nvPr>
        </p:nvSpPr>
        <p:spPr/>
        <p:txBody>
          <a:bodyPr/>
          <a:lstStyle/>
          <a:p>
            <a:r>
              <a:rPr lang="fr-FR" smtClean="0"/>
              <a:t>ANDI JIJEL 2013 </a:t>
            </a:r>
            <a:endParaRPr lang="fr-FR"/>
          </a:p>
        </p:txBody>
      </p:sp>
      <p:sp>
        <p:nvSpPr>
          <p:cNvPr id="4" name="Espace réservé du numéro de diapositive 3"/>
          <p:cNvSpPr>
            <a:spLocks noGrp="1"/>
          </p:cNvSpPr>
          <p:nvPr>
            <p:ph type="sldNum" sz="quarter" idx="12"/>
          </p:nvPr>
        </p:nvSpPr>
        <p:spPr/>
        <p:txBody>
          <a:bodyPr/>
          <a:lstStyle/>
          <a:p>
            <a:fld id="{5BB87E6C-2666-4ECF-AC62-1E6891BE539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686B64F-0B24-49EC-8FF0-C6564505BAAC}" type="datetime1">
              <a:rPr lang="fr-FR" smtClean="0"/>
              <a:pPr/>
              <a:t>17/11/2015</a:t>
            </a:fld>
            <a:endParaRPr lang="fr-FR"/>
          </a:p>
        </p:txBody>
      </p:sp>
      <p:sp>
        <p:nvSpPr>
          <p:cNvPr id="6" name="Espace réservé du pied de page 5"/>
          <p:cNvSpPr>
            <a:spLocks noGrp="1"/>
          </p:cNvSpPr>
          <p:nvPr>
            <p:ph type="ftr" sz="quarter" idx="11"/>
          </p:nvPr>
        </p:nvSpPr>
        <p:spPr/>
        <p:txBody>
          <a:bodyPr/>
          <a:lstStyle/>
          <a:p>
            <a:r>
              <a:rPr lang="fr-FR" smtClean="0"/>
              <a:t>ANDI JIJEL 2013 </a:t>
            </a:r>
            <a:endParaRPr lang="fr-FR"/>
          </a:p>
        </p:txBody>
      </p:sp>
      <p:sp>
        <p:nvSpPr>
          <p:cNvPr id="7" name="Espace réservé du numéro de diapositive 6"/>
          <p:cNvSpPr>
            <a:spLocks noGrp="1"/>
          </p:cNvSpPr>
          <p:nvPr>
            <p:ph type="sldNum" sz="quarter" idx="12"/>
          </p:nvPr>
        </p:nvSpPr>
        <p:spPr/>
        <p:txBody>
          <a:bodyPr/>
          <a:lstStyle/>
          <a:p>
            <a:fld id="{5BB87E6C-2666-4ECF-AC62-1E6891BE539C}" type="slidenum">
              <a:rPr lang="fr-FR" smtClean="0"/>
              <a:pPr/>
              <a:t>‹N°›</a:t>
            </a:fld>
            <a:endParaRPr lang="fr-F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A6A014-A80C-4E94-B400-0DF1CF32F07B}" type="datetime1">
              <a:rPr lang="fr-FR" smtClean="0"/>
              <a:pPr/>
              <a:t>17/11/2015</a:t>
            </a:fld>
            <a:endParaRPr lang="fr-FR"/>
          </a:p>
        </p:txBody>
      </p:sp>
      <p:sp>
        <p:nvSpPr>
          <p:cNvPr id="6" name="Espace réservé du pied de page 5"/>
          <p:cNvSpPr>
            <a:spLocks noGrp="1"/>
          </p:cNvSpPr>
          <p:nvPr>
            <p:ph type="ftr" sz="quarter" idx="11"/>
          </p:nvPr>
        </p:nvSpPr>
        <p:spPr/>
        <p:txBody>
          <a:bodyPr/>
          <a:lstStyle/>
          <a:p>
            <a:r>
              <a:rPr lang="fr-FR" smtClean="0"/>
              <a:t>ANDI JIJEL 2013 </a:t>
            </a:r>
            <a:endParaRPr lang="fr-FR"/>
          </a:p>
        </p:txBody>
      </p:sp>
      <p:sp>
        <p:nvSpPr>
          <p:cNvPr id="7" name="Espace réservé du numéro de diapositive 6"/>
          <p:cNvSpPr>
            <a:spLocks noGrp="1"/>
          </p:cNvSpPr>
          <p:nvPr>
            <p:ph type="sldNum" sz="quarter" idx="12"/>
          </p:nvPr>
        </p:nvSpPr>
        <p:spPr/>
        <p:txBody>
          <a:bodyPr/>
          <a:lstStyle/>
          <a:p>
            <a:fld id="{5BB87E6C-2666-4ECF-AC62-1E6891BE539C}" type="slidenum">
              <a:rPr lang="fr-FR" smtClean="0"/>
              <a:pPr/>
              <a:t>‹N°›</a:t>
            </a:fld>
            <a:endParaRPr lang="fr-F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541784-9AB5-414F-AD9B-75DF1ED7003D}" type="datetime1">
              <a:rPr lang="fr-FR" smtClean="0"/>
              <a:pPr/>
              <a:t>17/11/2015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ANDI JIJEL 2013 </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B87E6C-2666-4ECF-AC62-1E6891BE539C}"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stCondLst>
                                            <p:cond delay="0"/>
                                          </p:stCondLst>
                                        </p:cTn>
                                        <p:tgtEl>
                                          <p:spTgt spid="3">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stCondLst>
                                            <p:cond delay="0"/>
                                          </p:stCondLst>
                                        </p:cTn>
                                        <p:tgtEl>
                                          <p:spTgt spid="3">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stCondLst>
                                            <p:cond delay="0"/>
                                          </p:stCondLst>
                                        </p:cTn>
                                        <p:tgtEl>
                                          <p:spTgt spid="3">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stCondLst>
                                            <p:cond delay="0"/>
                                          </p:stCondLst>
                                        </p:cTn>
                                        <p:tgtEl>
                                          <p:spTgt spid="3">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stCondLst>
                                            <p:cond delay="0"/>
                                          </p:stCondLst>
                                        </p:cTn>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www.andi.dz/" TargetMode="External"/><Relationship Id="rId4" Type="http://schemas.openxmlformats.org/officeDocument/2006/relationships/hyperlink" Target="mailto:gujijel@andi.dz"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hyperlink" Target="http://www.sgbv.dz/"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openxmlformats.org/officeDocument/2006/relationships/image" Target="../media/image1.png"/><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fgar.dz/"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6.jpeg"/></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cgci.dz/"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cgmp.dz/" TargetMode="Externa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8.jpeg"/><Relationship Id="rId4" Type="http://schemas.openxmlformats.org/officeDocument/2006/relationships/image" Target="../media/image2.jpeg"/></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8.xml"/><Relationship Id="rId6" Type="http://schemas.openxmlformats.org/officeDocument/2006/relationships/image" Target="../media/image1.png"/><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8.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9.gif"/><Relationship Id="rId7"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12.gif"/><Relationship Id="rId5" Type="http://schemas.openxmlformats.org/officeDocument/2006/relationships/image" Target="../media/image11.gif"/><Relationship Id="rId4" Type="http://schemas.openxmlformats.org/officeDocument/2006/relationships/image" Target="../media/image10.wmf"/></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wmf"/><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Logo andi Pro.png"/>
          <p:cNvPicPr>
            <a:picLocks noChangeAspect="1"/>
          </p:cNvPicPr>
          <p:nvPr/>
        </p:nvPicPr>
        <p:blipFill>
          <a:blip r:embed="rId3">
            <a:lum bright="92000" contrast="-96000"/>
          </a:blip>
          <a:stretch>
            <a:fillRect/>
          </a:stretch>
        </p:blipFill>
        <p:spPr>
          <a:xfrm>
            <a:off x="214282" y="2714621"/>
            <a:ext cx="8429684" cy="3385692"/>
          </a:xfrm>
          <a:prstGeom prst="rect">
            <a:avLst/>
          </a:prstGeom>
        </p:spPr>
      </p:pic>
      <p:sp>
        <p:nvSpPr>
          <p:cNvPr id="2" name="Titre 1"/>
          <p:cNvSpPr>
            <a:spLocks noGrp="1"/>
          </p:cNvSpPr>
          <p:nvPr>
            <p:ph type="title"/>
          </p:nvPr>
        </p:nvSpPr>
        <p:spPr>
          <a:xfrm>
            <a:off x="1714480" y="857232"/>
            <a:ext cx="6858048" cy="714380"/>
          </a:xfrm>
        </p:spPr>
        <p:style>
          <a:lnRef idx="2">
            <a:schemeClr val="accent1"/>
          </a:lnRef>
          <a:fillRef idx="1">
            <a:schemeClr val="lt1"/>
          </a:fillRef>
          <a:effectRef idx="0">
            <a:schemeClr val="accent1"/>
          </a:effectRef>
          <a:fontRef idx="minor">
            <a:schemeClr val="dk1"/>
          </a:fontRef>
        </p:style>
        <p:txBody>
          <a:bodyPr anchor="ctr">
            <a:noAutofit/>
          </a:bodyPr>
          <a:lstStyle/>
          <a:p>
            <a:pPr algn="ctr"/>
            <a:r>
              <a:rPr lang="fr-FR" sz="2600" dirty="0" smtClean="0">
                <a:solidFill>
                  <a:srgbClr val="002060"/>
                </a:solidFill>
                <a:latin typeface="+mn-lt"/>
                <a:cs typeface="Sultan Medium" pitchFamily="2" charset="-78"/>
              </a:rPr>
              <a:t>Ministère de l’</a:t>
            </a:r>
            <a:r>
              <a:rPr lang="fr-FR" sz="2600" dirty="0" smtClean="0">
                <a:solidFill>
                  <a:srgbClr val="002060"/>
                </a:solidFill>
                <a:cs typeface="Sultan Medium" pitchFamily="2" charset="-78"/>
              </a:rPr>
              <a:t>é</a:t>
            </a:r>
            <a:r>
              <a:rPr lang="fr-FR" sz="2600" dirty="0" smtClean="0">
                <a:solidFill>
                  <a:srgbClr val="002060"/>
                </a:solidFill>
                <a:latin typeface="+mn-lt"/>
                <a:cs typeface="Sultan Medium" pitchFamily="2" charset="-78"/>
              </a:rPr>
              <a:t>nergie et des mines</a:t>
            </a:r>
            <a:br>
              <a:rPr lang="fr-FR" sz="2600" dirty="0" smtClean="0">
                <a:solidFill>
                  <a:srgbClr val="002060"/>
                </a:solidFill>
                <a:latin typeface="+mn-lt"/>
                <a:cs typeface="Sultan Medium" pitchFamily="2" charset="-78"/>
              </a:rPr>
            </a:br>
            <a:endParaRPr lang="fr-FR" sz="2600" dirty="0">
              <a:solidFill>
                <a:srgbClr val="002060"/>
              </a:solidFill>
              <a:latin typeface="+mn-lt"/>
              <a:cs typeface="Sultan Medium" pitchFamily="2" charset="-78"/>
            </a:endParaRPr>
          </a:p>
        </p:txBody>
      </p:sp>
      <p:sp>
        <p:nvSpPr>
          <p:cNvPr id="3" name="Espace réservé du contenu 2"/>
          <p:cNvSpPr>
            <a:spLocks noGrp="1"/>
          </p:cNvSpPr>
          <p:nvPr>
            <p:ph idx="1"/>
          </p:nvPr>
        </p:nvSpPr>
        <p:spPr>
          <a:xfrm>
            <a:off x="214282" y="1928802"/>
            <a:ext cx="8715436" cy="3929090"/>
          </a:xfrm>
        </p:spPr>
        <p:style>
          <a:lnRef idx="1">
            <a:schemeClr val="accent1"/>
          </a:lnRef>
          <a:fillRef idx="2">
            <a:schemeClr val="accent1"/>
          </a:fillRef>
          <a:effectRef idx="1">
            <a:schemeClr val="accent1"/>
          </a:effectRef>
          <a:fontRef idx="minor">
            <a:schemeClr val="dk1"/>
          </a:fontRef>
        </p:style>
        <p:txBody>
          <a:bodyPr>
            <a:normAutofit fontScale="92500"/>
          </a:bodyPr>
          <a:lstStyle/>
          <a:p>
            <a:pPr algn="ctr">
              <a:buNone/>
            </a:pPr>
            <a:r>
              <a:rPr lang="fr-FR" sz="2600" b="1" dirty="0" smtClean="0">
                <a:solidFill>
                  <a:srgbClr val="002060"/>
                </a:solidFill>
              </a:rPr>
              <a:t>               Agence Nationale de Développement de l’Investissement</a:t>
            </a:r>
            <a:endParaRPr lang="fr-FR" sz="2400" b="1" dirty="0" smtClean="0">
              <a:solidFill>
                <a:srgbClr val="002060"/>
              </a:solidFill>
            </a:endParaRPr>
          </a:p>
          <a:p>
            <a:pPr algn="ctr">
              <a:buNone/>
            </a:pPr>
            <a:r>
              <a:rPr lang="fr-FR" sz="4000" b="1" dirty="0" smtClean="0">
                <a:solidFill>
                  <a:srgbClr val="002060"/>
                </a:solidFill>
              </a:rPr>
              <a:t>A.N.D.I</a:t>
            </a:r>
          </a:p>
          <a:p>
            <a:pPr algn="ctr">
              <a:buNone/>
            </a:pPr>
            <a:endParaRPr lang="fr-FR" sz="1050" dirty="0" smtClean="0">
              <a:solidFill>
                <a:srgbClr val="002060"/>
              </a:solidFill>
            </a:endParaRPr>
          </a:p>
          <a:p>
            <a:pPr algn="ctr">
              <a:buNone/>
            </a:pPr>
            <a:r>
              <a:rPr lang="fr-FR" sz="2400" dirty="0" smtClean="0">
                <a:solidFill>
                  <a:srgbClr val="002060"/>
                </a:solidFill>
              </a:rPr>
              <a:t>Guichet Unique Décentralisé de Bejaia </a:t>
            </a:r>
          </a:p>
          <a:p>
            <a:pPr algn="ctr">
              <a:buNone/>
            </a:pPr>
            <a:r>
              <a:rPr lang="fr-FR" sz="2400" dirty="0" smtClean="0">
                <a:solidFill>
                  <a:srgbClr val="002060"/>
                </a:solidFill>
              </a:rPr>
              <a:t>Tél:   034 22 62 43</a:t>
            </a:r>
          </a:p>
          <a:p>
            <a:pPr algn="ctr">
              <a:buNone/>
            </a:pPr>
            <a:r>
              <a:rPr lang="fr-FR" sz="2400" dirty="0" smtClean="0">
                <a:solidFill>
                  <a:srgbClr val="002060"/>
                </a:solidFill>
              </a:rPr>
              <a:t>Fax:  034 22 64 52</a:t>
            </a:r>
          </a:p>
          <a:p>
            <a:pPr algn="ctr">
              <a:buNone/>
            </a:pPr>
            <a:r>
              <a:rPr lang="fr-FR" sz="2400" dirty="0" smtClean="0">
                <a:solidFill>
                  <a:srgbClr val="002060"/>
                </a:solidFill>
              </a:rPr>
              <a:t>E mail: gubejaia</a:t>
            </a:r>
            <a:r>
              <a:rPr lang="fr-FR" sz="2400" dirty="0" smtClean="0">
                <a:solidFill>
                  <a:srgbClr val="002060"/>
                </a:solidFill>
                <a:hlinkClick r:id="rId4"/>
              </a:rPr>
              <a:t>@andi.dz</a:t>
            </a:r>
            <a:endParaRPr lang="fr-FR" sz="2400" dirty="0" smtClean="0">
              <a:solidFill>
                <a:srgbClr val="002060"/>
              </a:solidFill>
            </a:endParaRPr>
          </a:p>
          <a:p>
            <a:pPr algn="ctr">
              <a:buNone/>
            </a:pPr>
            <a:r>
              <a:rPr lang="fr-FR" sz="2400" dirty="0" smtClean="0">
                <a:solidFill>
                  <a:srgbClr val="002060"/>
                </a:solidFill>
              </a:rPr>
              <a:t>Web site: </a:t>
            </a:r>
            <a:r>
              <a:rPr lang="fr-FR" sz="2400" dirty="0" smtClean="0">
                <a:solidFill>
                  <a:srgbClr val="002060"/>
                </a:solidFill>
                <a:hlinkClick r:id="rId5"/>
              </a:rPr>
              <a:t>www.andi.dz</a:t>
            </a:r>
            <a:endParaRPr lang="fr-FR" sz="2400" dirty="0" smtClean="0">
              <a:solidFill>
                <a:srgbClr val="002060"/>
              </a:solidFill>
            </a:endParaRPr>
          </a:p>
          <a:p>
            <a:pPr algn="ctr">
              <a:buNone/>
            </a:pPr>
            <a:r>
              <a:rPr lang="fr-FR" sz="2400" smtClean="0">
                <a:solidFill>
                  <a:srgbClr val="002060"/>
                </a:solidFill>
              </a:rPr>
              <a:t>Université </a:t>
            </a:r>
            <a:r>
              <a:rPr lang="fr-FR" sz="2400" dirty="0" smtClean="0">
                <a:solidFill>
                  <a:srgbClr val="002060"/>
                </a:solidFill>
              </a:rPr>
              <a:t>de Bejaia</a:t>
            </a:r>
          </a:p>
          <a:p>
            <a:pPr algn="ctr">
              <a:buNone/>
            </a:pPr>
            <a:endParaRPr lang="fr-FR" sz="2400" dirty="0"/>
          </a:p>
        </p:txBody>
      </p:sp>
      <p:sp>
        <p:nvSpPr>
          <p:cNvPr id="4" name="Espace réservé du numéro de diapositive 3"/>
          <p:cNvSpPr>
            <a:spLocks noGrp="1"/>
          </p:cNvSpPr>
          <p:nvPr>
            <p:ph type="sldNum" sz="quarter" idx="12"/>
          </p:nvPr>
        </p:nvSpPr>
        <p:spPr/>
        <p:txBody>
          <a:bodyPr/>
          <a:lstStyle/>
          <a:p>
            <a:fld id="{72F24444-E0CF-485A-B71C-3135120016E2}" type="slidenum">
              <a:rPr lang="fr-FR" smtClean="0"/>
              <a:pPr/>
              <a:t>1</a:t>
            </a:fld>
            <a:endParaRPr lang="fr-FR"/>
          </a:p>
        </p:txBody>
      </p:sp>
      <p:pic>
        <p:nvPicPr>
          <p:cNvPr id="6" name="Image 5" descr="Logo andi Pro.png"/>
          <p:cNvPicPr>
            <a:picLocks noChangeAspect="1"/>
          </p:cNvPicPr>
          <p:nvPr/>
        </p:nvPicPr>
        <p:blipFill>
          <a:blip r:embed="rId3"/>
          <a:stretch>
            <a:fillRect/>
          </a:stretch>
        </p:blipFill>
        <p:spPr>
          <a:xfrm>
            <a:off x="285720" y="357166"/>
            <a:ext cx="1143008" cy="1143008"/>
          </a:xfrm>
          <a:prstGeom prst="rect">
            <a:avLst/>
          </a:prstGeom>
        </p:spPr>
      </p:pic>
      <p:sp>
        <p:nvSpPr>
          <p:cNvPr id="8" name="Rectangle 7"/>
          <p:cNvSpPr/>
          <p:nvPr/>
        </p:nvSpPr>
        <p:spPr bwMode="auto">
          <a:xfrm>
            <a:off x="1714480" y="357166"/>
            <a:ext cx="6858048" cy="500066"/>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fr-FR" sz="2400" b="1" dirty="0" smtClean="0">
                <a:solidFill>
                  <a:srgbClr val="002060"/>
                </a:solidFill>
              </a:rPr>
              <a:t>République Algérienne Démocratique et Populaire </a:t>
            </a:r>
            <a:endParaRPr kumimoji="0" lang="fr-FR" sz="2400" b="1" i="0" u="none" strike="noStrike" cap="none" normalizeH="0" baseline="0" dirty="0" smtClean="0">
              <a:ln>
                <a:noFill/>
              </a:ln>
              <a:solidFill>
                <a:schemeClr val="tx1"/>
              </a:solidFill>
              <a:effectLst/>
              <a:latin typeface="Arial" charset="0"/>
            </a:endParaRPr>
          </a:p>
        </p:txBody>
      </p:sp>
      <p:sp>
        <p:nvSpPr>
          <p:cNvPr id="9" name="Espace réservé du pied de page 4"/>
          <p:cNvSpPr>
            <a:spLocks noGrp="1"/>
          </p:cNvSpPr>
          <p:nvPr>
            <p:ph type="ftr" sz="quarter" idx="11"/>
          </p:nvPr>
        </p:nvSpPr>
        <p:spPr>
          <a:xfrm>
            <a:off x="3124200" y="6356350"/>
            <a:ext cx="2895600" cy="365125"/>
          </a:xfrm>
        </p:spPr>
        <p:txBody>
          <a:bodyPr/>
          <a:lstStyle/>
          <a:p>
            <a:r>
              <a:rPr lang="fr-FR" dirty="0" smtClean="0"/>
              <a:t>Andi Bejaia 2014</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title"/>
          </p:nvPr>
        </p:nvSpPr>
        <p:spPr>
          <a:xfrm>
            <a:off x="285720" y="500043"/>
            <a:ext cx="8501122" cy="1071570"/>
          </a:xfrm>
          <a:prstGeom prst="flowChartAlternateProcess">
            <a:avLst/>
          </a:prstGeom>
        </p:spPr>
        <p:style>
          <a:lnRef idx="2">
            <a:schemeClr val="dk1"/>
          </a:lnRef>
          <a:fillRef idx="1">
            <a:schemeClr val="lt1"/>
          </a:fillRef>
          <a:effectRef idx="0">
            <a:schemeClr val="dk1"/>
          </a:effectRef>
          <a:fontRef idx="minor">
            <a:schemeClr val="dk1"/>
          </a:fontRef>
        </p:style>
        <p:txBody>
          <a:bodyPr anchor="ctr">
            <a:normAutofit fontScale="90000"/>
          </a:bodyPr>
          <a:lstStyle>
            <a:extLst/>
          </a:lstStyle>
          <a:p>
            <a:pPr algn="ctr"/>
            <a:r>
              <a:rPr lang="fr-FR" dirty="0" smtClean="0">
                <a:solidFill>
                  <a:srgbClr val="002060"/>
                </a:solidFill>
              </a:rPr>
              <a:t/>
            </a:r>
            <a:br>
              <a:rPr lang="fr-FR" dirty="0" smtClean="0">
                <a:solidFill>
                  <a:srgbClr val="002060"/>
                </a:solidFill>
              </a:rPr>
            </a:br>
            <a:r>
              <a:rPr lang="fr-FR" cap="small" dirty="0" smtClean="0">
                <a:solidFill>
                  <a:srgbClr val="002060"/>
                </a:solidFill>
              </a:rPr>
              <a:t>Investir (Décision) </a:t>
            </a:r>
            <a:r>
              <a:rPr lang="fr-FR" dirty="0" smtClean="0">
                <a:solidFill>
                  <a:srgbClr val="002060"/>
                </a:solidFill>
              </a:rPr>
              <a:t/>
            </a:r>
            <a:br>
              <a:rPr lang="fr-FR" dirty="0" smtClean="0">
                <a:solidFill>
                  <a:srgbClr val="002060"/>
                </a:solidFill>
              </a:rPr>
            </a:br>
            <a:endParaRPr lang="fr-FR" dirty="0">
              <a:solidFill>
                <a:srgbClr val="002060"/>
              </a:solidFill>
            </a:endParaRPr>
          </a:p>
        </p:txBody>
      </p:sp>
      <p:sp>
        <p:nvSpPr>
          <p:cNvPr id="5" name="Rectangle 4"/>
          <p:cNvSpPr>
            <a:spLocks noGrp="1"/>
          </p:cNvSpPr>
          <p:nvPr>
            <p:ph type="body" idx="1"/>
          </p:nvPr>
        </p:nvSpPr>
        <p:spPr>
          <a:xfrm>
            <a:off x="285720" y="1785926"/>
            <a:ext cx="8572560" cy="4429156"/>
          </a:xfrm>
          <a:prstGeom prst="flowChartAlternateProcess">
            <a:avLst/>
          </a:prstGeom>
        </p:spPr>
        <p:style>
          <a:lnRef idx="2">
            <a:schemeClr val="dk1"/>
          </a:lnRef>
          <a:fillRef idx="1">
            <a:schemeClr val="lt1"/>
          </a:fillRef>
          <a:effectRef idx="0">
            <a:schemeClr val="dk1"/>
          </a:effectRef>
          <a:fontRef idx="minor">
            <a:schemeClr val="dk1"/>
          </a:fontRef>
        </p:style>
        <p:txBody>
          <a:bodyPr anchor="ctr">
            <a:normAutofit fontScale="77500" lnSpcReduction="20000"/>
          </a:bodyPr>
          <a:lstStyle>
            <a:extLst/>
          </a:lstStyle>
          <a:p>
            <a:pPr algn="just"/>
            <a:r>
              <a:rPr lang="fr-FR" sz="4000" dirty="0" smtClean="0">
                <a:solidFill>
                  <a:srgbClr val="002060"/>
                </a:solidFill>
              </a:rPr>
              <a:t>La</a:t>
            </a:r>
            <a:r>
              <a:rPr lang="fr-FR" sz="4000" dirty="0" smtClean="0"/>
              <a:t> </a:t>
            </a:r>
            <a:r>
              <a:rPr lang="fr-FR" sz="4000" b="1" dirty="0" smtClean="0">
                <a:solidFill>
                  <a:srgbClr val="7030A0"/>
                </a:solidFill>
              </a:rPr>
              <a:t>maturation</a:t>
            </a:r>
            <a:r>
              <a:rPr lang="fr-FR" sz="4000" dirty="0" smtClean="0"/>
              <a:t> </a:t>
            </a:r>
            <a:r>
              <a:rPr lang="fr-FR" sz="4000" dirty="0" smtClean="0">
                <a:solidFill>
                  <a:srgbClr val="002060"/>
                </a:solidFill>
              </a:rPr>
              <a:t>définit le </a:t>
            </a:r>
            <a:r>
              <a:rPr lang="fr-FR" sz="4000" b="1" dirty="0" smtClean="0">
                <a:solidFill>
                  <a:srgbClr val="002060"/>
                </a:solidFill>
              </a:rPr>
              <a:t>contexte</a:t>
            </a:r>
            <a:r>
              <a:rPr lang="fr-FR" sz="4000" dirty="0" smtClean="0">
                <a:solidFill>
                  <a:srgbClr val="002060"/>
                </a:solidFill>
              </a:rPr>
              <a:t> et les </a:t>
            </a:r>
            <a:r>
              <a:rPr lang="fr-FR" sz="4000" b="1" dirty="0" smtClean="0">
                <a:solidFill>
                  <a:srgbClr val="002060"/>
                </a:solidFill>
              </a:rPr>
              <a:t>contours</a:t>
            </a:r>
            <a:r>
              <a:rPr lang="fr-FR" sz="4000" dirty="0" smtClean="0">
                <a:solidFill>
                  <a:srgbClr val="002060"/>
                </a:solidFill>
              </a:rPr>
              <a:t> de l’</a:t>
            </a:r>
            <a:r>
              <a:rPr lang="fr-FR" sz="4000" b="1" dirty="0" smtClean="0">
                <a:solidFill>
                  <a:srgbClr val="006600"/>
                </a:solidFill>
              </a:rPr>
              <a:t>idée</a:t>
            </a:r>
            <a:r>
              <a:rPr lang="fr-FR" sz="4000" dirty="0" smtClean="0">
                <a:solidFill>
                  <a:srgbClr val="002060"/>
                </a:solidFill>
              </a:rPr>
              <a:t>,</a:t>
            </a:r>
            <a:r>
              <a:rPr lang="fr-FR" sz="4000" dirty="0" smtClean="0"/>
              <a:t> </a:t>
            </a:r>
            <a:r>
              <a:rPr lang="fr-FR" sz="4000" dirty="0" smtClean="0">
                <a:solidFill>
                  <a:srgbClr val="002060"/>
                </a:solidFill>
              </a:rPr>
              <a:t>laquelle aussitôt devient </a:t>
            </a:r>
            <a:r>
              <a:rPr lang="fr-FR" sz="4000" b="1" dirty="0">
                <a:solidFill>
                  <a:srgbClr val="002060"/>
                </a:solidFill>
              </a:rPr>
              <a:t>projet</a:t>
            </a:r>
            <a:r>
              <a:rPr lang="fr-FR" sz="4000" dirty="0" smtClean="0">
                <a:solidFill>
                  <a:srgbClr val="002060"/>
                </a:solidFill>
              </a:rPr>
              <a:t>.</a:t>
            </a:r>
          </a:p>
          <a:p>
            <a:pPr algn="ctr"/>
            <a:endParaRPr lang="fr-FR" sz="4000" dirty="0" smtClean="0"/>
          </a:p>
          <a:p>
            <a:pPr algn="ctr"/>
            <a:r>
              <a:rPr lang="fr-FR" sz="4000" dirty="0" smtClean="0">
                <a:solidFill>
                  <a:srgbClr val="002060"/>
                </a:solidFill>
              </a:rPr>
              <a:t>Arrive ensuite la phase de </a:t>
            </a:r>
            <a:r>
              <a:rPr lang="fr-FR" sz="4000" b="1" dirty="0" smtClean="0">
                <a:solidFill>
                  <a:srgbClr val="7030A0"/>
                </a:solidFill>
              </a:rPr>
              <a:t>mise en œuvre </a:t>
            </a:r>
            <a:r>
              <a:rPr lang="fr-FR" sz="4000" dirty="0" smtClean="0">
                <a:solidFill>
                  <a:srgbClr val="002060"/>
                </a:solidFill>
              </a:rPr>
              <a:t>qui nécessite la </a:t>
            </a:r>
            <a:r>
              <a:rPr lang="fr-FR" sz="4000" b="1" dirty="0" smtClean="0">
                <a:solidFill>
                  <a:srgbClr val="7030A0"/>
                </a:solidFill>
              </a:rPr>
              <a:t>mobilisation de moyens</a:t>
            </a:r>
            <a:r>
              <a:rPr lang="fr-FR" sz="4000" dirty="0" smtClean="0"/>
              <a:t>:</a:t>
            </a:r>
          </a:p>
          <a:p>
            <a:pPr algn="ctr">
              <a:buBlip>
                <a:blip r:embed="rId3"/>
              </a:buBlip>
            </a:pPr>
            <a:r>
              <a:rPr lang="fr-FR" sz="4000" b="1" dirty="0" smtClean="0"/>
              <a:t>   </a:t>
            </a:r>
            <a:r>
              <a:rPr lang="fr-FR" sz="4000" b="1" dirty="0" smtClean="0">
                <a:solidFill>
                  <a:srgbClr val="002060"/>
                </a:solidFill>
              </a:rPr>
              <a:t>Humains </a:t>
            </a:r>
          </a:p>
          <a:p>
            <a:pPr algn="ctr">
              <a:buBlip>
                <a:blip r:embed="rId3"/>
              </a:buBlip>
            </a:pPr>
            <a:r>
              <a:rPr lang="fr-FR" sz="4000" b="1" dirty="0" smtClean="0"/>
              <a:t>  </a:t>
            </a:r>
            <a:r>
              <a:rPr lang="fr-FR" sz="4000" b="1" dirty="0" smtClean="0">
                <a:solidFill>
                  <a:srgbClr val="002060"/>
                </a:solidFill>
              </a:rPr>
              <a:t>Matériels</a:t>
            </a:r>
          </a:p>
          <a:p>
            <a:pPr algn="ctr">
              <a:buBlip>
                <a:blip r:embed="rId3"/>
              </a:buBlip>
            </a:pPr>
            <a:r>
              <a:rPr lang="fr-FR" sz="4000" b="1" dirty="0" smtClean="0"/>
              <a:t> </a:t>
            </a:r>
            <a:r>
              <a:rPr lang="fr-FR" sz="4000" b="1" dirty="0" smtClean="0">
                <a:solidFill>
                  <a:srgbClr val="002060"/>
                </a:solidFill>
              </a:rPr>
              <a:t>Financiers</a:t>
            </a:r>
            <a:endParaRPr lang="fr-FR" sz="4000" b="1" dirty="0">
              <a:solidFill>
                <a:srgbClr val="002060"/>
              </a:solidFill>
            </a:endParaRPr>
          </a:p>
        </p:txBody>
      </p:sp>
      <p:pic>
        <p:nvPicPr>
          <p:cNvPr id="6" name="Image 5" descr="Logo andi Pro.png"/>
          <p:cNvPicPr>
            <a:picLocks noChangeAspect="1"/>
          </p:cNvPicPr>
          <p:nvPr/>
        </p:nvPicPr>
        <p:blipFill>
          <a:blip r:embed="rId4"/>
          <a:stretch>
            <a:fillRect/>
          </a:stretch>
        </p:blipFill>
        <p:spPr>
          <a:xfrm>
            <a:off x="142844" y="0"/>
            <a:ext cx="1000100" cy="1145570"/>
          </a:xfrm>
          <a:prstGeom prst="rect">
            <a:avLst/>
          </a:prstGeom>
          <a:solidFill>
            <a:srgbClr val="006600"/>
          </a:solidFill>
        </p:spPr>
      </p:pic>
      <p:sp>
        <p:nvSpPr>
          <p:cNvPr id="7" name="Espace réservé du pied de page 4"/>
          <p:cNvSpPr>
            <a:spLocks noGrp="1"/>
          </p:cNvSpPr>
          <p:nvPr>
            <p:ph type="ftr" sz="quarter" idx="11"/>
          </p:nvPr>
        </p:nvSpPr>
        <p:spPr>
          <a:xfrm>
            <a:off x="3124200" y="6356350"/>
            <a:ext cx="2895600" cy="365125"/>
          </a:xfrm>
        </p:spPr>
        <p:txBody>
          <a:bodyPr/>
          <a:lstStyle/>
          <a:p>
            <a:r>
              <a:rPr lang="fr-FR" dirty="0" smtClean="0"/>
              <a:t>Andi Bejaia 2014</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title"/>
          </p:nvPr>
        </p:nvSpPr>
        <p:spPr>
          <a:xfrm>
            <a:off x="285720" y="357166"/>
            <a:ext cx="8429684" cy="1214445"/>
          </a:xfrm>
          <a:prstGeom prst="flowChartAlternateProcess">
            <a:avLst/>
          </a:prstGeom>
        </p:spPr>
        <p:style>
          <a:lnRef idx="2">
            <a:schemeClr val="dk1"/>
          </a:lnRef>
          <a:fillRef idx="1">
            <a:schemeClr val="lt1"/>
          </a:fillRef>
          <a:effectRef idx="0">
            <a:schemeClr val="dk1"/>
          </a:effectRef>
          <a:fontRef idx="minor">
            <a:schemeClr val="dk1"/>
          </a:fontRef>
        </p:style>
        <p:txBody>
          <a:bodyPr anchor="ctr">
            <a:normAutofit/>
          </a:bodyPr>
          <a:lstStyle>
            <a:extLst/>
          </a:lstStyle>
          <a:p>
            <a:pPr algn="ctr"/>
            <a:r>
              <a:rPr lang="fr-FR" cap="small" dirty="0" smtClean="0">
                <a:solidFill>
                  <a:srgbClr val="002060"/>
                </a:solidFill>
              </a:rPr>
              <a:t>Le projet</a:t>
            </a:r>
            <a:endParaRPr lang="fr-FR" cap="small" dirty="0">
              <a:solidFill>
                <a:srgbClr val="002060"/>
              </a:solidFill>
            </a:endParaRPr>
          </a:p>
        </p:txBody>
      </p:sp>
      <p:sp>
        <p:nvSpPr>
          <p:cNvPr id="5" name="Rectangle 4"/>
          <p:cNvSpPr>
            <a:spLocks noGrp="1"/>
          </p:cNvSpPr>
          <p:nvPr>
            <p:ph type="body" idx="1"/>
          </p:nvPr>
        </p:nvSpPr>
        <p:spPr>
          <a:xfrm>
            <a:off x="285720" y="1785926"/>
            <a:ext cx="8501122" cy="4572032"/>
          </a:xfrm>
          <a:prstGeom prst="roundRect">
            <a:avLst/>
          </a:prstGeom>
        </p:spPr>
        <p:style>
          <a:lnRef idx="2">
            <a:schemeClr val="dk1"/>
          </a:lnRef>
          <a:fillRef idx="1">
            <a:schemeClr val="lt1"/>
          </a:fillRef>
          <a:effectRef idx="0">
            <a:schemeClr val="dk1"/>
          </a:effectRef>
          <a:fontRef idx="minor">
            <a:schemeClr val="dk1"/>
          </a:fontRef>
        </p:style>
        <p:txBody>
          <a:bodyPr anchor="ctr">
            <a:normAutofit/>
          </a:bodyPr>
          <a:lstStyle>
            <a:extLst/>
          </a:lstStyle>
          <a:p>
            <a:r>
              <a:rPr lang="fr-FR" sz="4000" dirty="0" smtClean="0">
                <a:solidFill>
                  <a:srgbClr val="002060"/>
                </a:solidFill>
              </a:rPr>
              <a:t>Fondamentalement ,le projet peut se révéler sous deux aspects:</a:t>
            </a:r>
          </a:p>
          <a:p>
            <a:pPr algn="ctr">
              <a:buBlip>
                <a:blip r:embed="rId3"/>
              </a:buBlip>
            </a:pPr>
            <a:r>
              <a:rPr lang="fr-FR" sz="4000" b="1" dirty="0" smtClean="0">
                <a:solidFill>
                  <a:srgbClr val="002060"/>
                </a:solidFill>
              </a:rPr>
              <a:t>   Création </a:t>
            </a:r>
          </a:p>
          <a:p>
            <a:pPr algn="ctr">
              <a:buBlip>
                <a:blip r:embed="rId3"/>
              </a:buBlip>
            </a:pPr>
            <a:r>
              <a:rPr lang="fr-FR" sz="4000" b="1" dirty="0" smtClean="0">
                <a:solidFill>
                  <a:srgbClr val="002060"/>
                </a:solidFill>
              </a:rPr>
              <a:t>  Développement</a:t>
            </a:r>
          </a:p>
        </p:txBody>
      </p:sp>
      <p:pic>
        <p:nvPicPr>
          <p:cNvPr id="6" name="Image 5" descr="Logo andi Pro.png"/>
          <p:cNvPicPr>
            <a:picLocks noChangeAspect="1"/>
          </p:cNvPicPr>
          <p:nvPr/>
        </p:nvPicPr>
        <p:blipFill>
          <a:blip r:embed="rId4"/>
          <a:stretch>
            <a:fillRect/>
          </a:stretch>
        </p:blipFill>
        <p:spPr>
          <a:xfrm>
            <a:off x="142844" y="0"/>
            <a:ext cx="1000100" cy="1145570"/>
          </a:xfrm>
          <a:prstGeom prst="rect">
            <a:avLst/>
          </a:prstGeom>
          <a:solidFill>
            <a:srgbClr val="006600"/>
          </a:solidFill>
        </p:spPr>
      </p:pic>
      <p:sp>
        <p:nvSpPr>
          <p:cNvPr id="7" name="Espace réservé du pied de page 4"/>
          <p:cNvSpPr>
            <a:spLocks noGrp="1"/>
          </p:cNvSpPr>
          <p:nvPr>
            <p:ph type="ftr" sz="quarter" idx="11"/>
          </p:nvPr>
        </p:nvSpPr>
        <p:spPr>
          <a:xfrm>
            <a:off x="3124200" y="6356350"/>
            <a:ext cx="2895600" cy="365125"/>
          </a:xfrm>
        </p:spPr>
        <p:txBody>
          <a:bodyPr/>
          <a:lstStyle/>
          <a:p>
            <a:r>
              <a:rPr lang="fr-FR" dirty="0" smtClean="0"/>
              <a:t>Andi Bejaia 2014</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title"/>
          </p:nvPr>
        </p:nvSpPr>
        <p:spPr>
          <a:xfrm>
            <a:off x="428596" y="285728"/>
            <a:ext cx="8215370" cy="1357321"/>
          </a:xfrm>
          <a:prstGeom prst="flowChartAlternateProcess">
            <a:avLst/>
          </a:prstGeom>
        </p:spPr>
        <p:style>
          <a:lnRef idx="2">
            <a:schemeClr val="dk1"/>
          </a:lnRef>
          <a:fillRef idx="1">
            <a:schemeClr val="lt1"/>
          </a:fillRef>
          <a:effectRef idx="0">
            <a:schemeClr val="dk1"/>
          </a:effectRef>
          <a:fontRef idx="minor">
            <a:schemeClr val="dk1"/>
          </a:fontRef>
        </p:style>
        <p:txBody>
          <a:bodyPr anchor="b">
            <a:normAutofit fontScale="90000"/>
          </a:bodyPr>
          <a:lstStyle>
            <a:extLst/>
          </a:lstStyle>
          <a:p>
            <a:pPr algn="ctr"/>
            <a:r>
              <a:rPr lang="fr-FR" cap="small" dirty="0" smtClean="0">
                <a:solidFill>
                  <a:srgbClr val="002060"/>
                </a:solidFill>
              </a:rPr>
              <a:t>Le financement du projet</a:t>
            </a:r>
            <a:br>
              <a:rPr lang="fr-FR" cap="small" dirty="0" smtClean="0">
                <a:solidFill>
                  <a:srgbClr val="002060"/>
                </a:solidFill>
              </a:rPr>
            </a:br>
            <a:endParaRPr lang="fr-FR" dirty="0">
              <a:solidFill>
                <a:srgbClr val="002060"/>
              </a:solidFill>
            </a:endParaRPr>
          </a:p>
        </p:txBody>
      </p:sp>
      <p:sp>
        <p:nvSpPr>
          <p:cNvPr id="5" name="Rectangle 4"/>
          <p:cNvSpPr>
            <a:spLocks noGrp="1"/>
          </p:cNvSpPr>
          <p:nvPr>
            <p:ph type="body" idx="1"/>
          </p:nvPr>
        </p:nvSpPr>
        <p:spPr>
          <a:xfrm>
            <a:off x="428596" y="1785926"/>
            <a:ext cx="8429684" cy="4357718"/>
          </a:xfrm>
          <a:prstGeom prst="roundRect">
            <a:avLst/>
          </a:prstGeom>
        </p:spPr>
        <p:style>
          <a:lnRef idx="2">
            <a:schemeClr val="dk1"/>
          </a:lnRef>
          <a:fillRef idx="1">
            <a:schemeClr val="lt1"/>
          </a:fillRef>
          <a:effectRef idx="0">
            <a:schemeClr val="dk1"/>
          </a:effectRef>
          <a:fontRef idx="minor">
            <a:schemeClr val="dk1"/>
          </a:fontRef>
        </p:style>
        <p:txBody>
          <a:bodyPr anchor="ctr">
            <a:normAutofit fontScale="70000" lnSpcReduction="20000"/>
          </a:bodyPr>
          <a:lstStyle>
            <a:extLst/>
          </a:lstStyle>
          <a:p>
            <a:pPr algn="ctr"/>
            <a:r>
              <a:rPr lang="fr-FR" sz="4000" dirty="0" smtClean="0">
                <a:solidFill>
                  <a:srgbClr val="002060"/>
                </a:solidFill>
              </a:rPr>
              <a:t>Ces aspects sont déterminants quant à la définition des besoins de financement.</a:t>
            </a:r>
          </a:p>
          <a:p>
            <a:pPr algn="ctr"/>
            <a:endParaRPr lang="fr-FR" sz="4000" dirty="0" smtClean="0">
              <a:solidFill>
                <a:srgbClr val="002060"/>
              </a:solidFill>
            </a:endParaRPr>
          </a:p>
          <a:p>
            <a:pPr algn="ctr"/>
            <a:r>
              <a:rPr lang="fr-FR" sz="4000" b="1" dirty="0" smtClean="0">
                <a:solidFill>
                  <a:srgbClr val="4E122C"/>
                </a:solidFill>
              </a:rPr>
              <a:t>Que veut on financer?</a:t>
            </a:r>
          </a:p>
          <a:p>
            <a:pPr algn="ctr"/>
            <a:endParaRPr lang="fr-FR" sz="4000" b="1" dirty="0" smtClean="0">
              <a:solidFill>
                <a:srgbClr val="002060"/>
              </a:solidFill>
            </a:endParaRPr>
          </a:p>
          <a:p>
            <a:pPr>
              <a:buBlip>
                <a:blip r:embed="rId3"/>
              </a:buBlip>
            </a:pPr>
            <a:r>
              <a:rPr lang="fr-FR" sz="4000" b="1" dirty="0" smtClean="0">
                <a:solidFill>
                  <a:srgbClr val="002060"/>
                </a:solidFill>
              </a:rPr>
              <a:t>Les investissements/immobilisations</a:t>
            </a:r>
          </a:p>
          <a:p>
            <a:pPr>
              <a:buBlip>
                <a:blip r:embed="rId3"/>
              </a:buBlip>
            </a:pPr>
            <a:r>
              <a:rPr lang="fr-FR" sz="4000" b="1" dirty="0" smtClean="0">
                <a:solidFill>
                  <a:srgbClr val="002060"/>
                </a:solidFill>
              </a:rPr>
              <a:t>L’exploitation/activité</a:t>
            </a:r>
          </a:p>
          <a:p>
            <a:pPr>
              <a:buBlip>
                <a:blip r:embed="rId3"/>
              </a:buBlip>
            </a:pPr>
            <a:r>
              <a:rPr lang="fr-FR" sz="4000" b="1" dirty="0" smtClean="0">
                <a:solidFill>
                  <a:srgbClr val="002060"/>
                </a:solidFill>
              </a:rPr>
              <a:t>Les stocks</a:t>
            </a:r>
          </a:p>
          <a:p>
            <a:pPr>
              <a:buBlip>
                <a:blip r:embed="rId3"/>
              </a:buBlip>
            </a:pPr>
            <a:r>
              <a:rPr lang="fr-FR" sz="4000" b="1" dirty="0" smtClean="0">
                <a:solidFill>
                  <a:srgbClr val="002060"/>
                </a:solidFill>
              </a:rPr>
              <a:t>La trésorerie</a:t>
            </a:r>
          </a:p>
        </p:txBody>
      </p:sp>
      <p:pic>
        <p:nvPicPr>
          <p:cNvPr id="6" name="Image 5" descr="Logo andi Pro.png"/>
          <p:cNvPicPr>
            <a:picLocks noChangeAspect="1"/>
          </p:cNvPicPr>
          <p:nvPr/>
        </p:nvPicPr>
        <p:blipFill>
          <a:blip r:embed="rId4"/>
          <a:stretch>
            <a:fillRect/>
          </a:stretch>
        </p:blipFill>
        <p:spPr>
          <a:xfrm>
            <a:off x="142844" y="0"/>
            <a:ext cx="1000100" cy="1145570"/>
          </a:xfrm>
          <a:prstGeom prst="rect">
            <a:avLst/>
          </a:prstGeom>
          <a:solidFill>
            <a:srgbClr val="006600"/>
          </a:solidFill>
        </p:spPr>
      </p:pic>
      <p:sp>
        <p:nvSpPr>
          <p:cNvPr id="7" name="Espace réservé du pied de page 4"/>
          <p:cNvSpPr>
            <a:spLocks noGrp="1"/>
          </p:cNvSpPr>
          <p:nvPr>
            <p:ph type="ftr" sz="quarter" idx="11"/>
          </p:nvPr>
        </p:nvSpPr>
        <p:spPr>
          <a:xfrm>
            <a:off x="3124200" y="6356350"/>
            <a:ext cx="2895600" cy="365125"/>
          </a:xfrm>
        </p:spPr>
        <p:txBody>
          <a:bodyPr/>
          <a:lstStyle/>
          <a:p>
            <a:r>
              <a:rPr lang="fr-FR" dirty="0" smtClean="0"/>
              <a:t>Andi Bejaia 2014</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title"/>
          </p:nvPr>
        </p:nvSpPr>
        <p:spPr>
          <a:xfrm>
            <a:off x="428596" y="285728"/>
            <a:ext cx="8143932" cy="1357321"/>
          </a:xfrm>
          <a:prstGeom prst="flowChartAlternateProcess">
            <a:avLst/>
          </a:prstGeom>
        </p:spPr>
        <p:style>
          <a:lnRef idx="2">
            <a:schemeClr val="dk1"/>
          </a:lnRef>
          <a:fillRef idx="1">
            <a:schemeClr val="lt1"/>
          </a:fillRef>
          <a:effectRef idx="0">
            <a:schemeClr val="dk1"/>
          </a:effectRef>
          <a:fontRef idx="minor">
            <a:schemeClr val="dk1"/>
          </a:fontRef>
        </p:style>
        <p:txBody>
          <a:bodyPr anchor="ctr">
            <a:normAutofit fontScale="90000"/>
          </a:bodyPr>
          <a:lstStyle>
            <a:extLst/>
          </a:lstStyle>
          <a:p>
            <a:pPr algn="ctr"/>
            <a:r>
              <a:rPr lang="fr-FR" cap="small" dirty="0" smtClean="0">
                <a:solidFill>
                  <a:srgbClr val="002060"/>
                </a:solidFill>
              </a:rPr>
              <a:t>Le financement du projet</a:t>
            </a:r>
            <a:br>
              <a:rPr lang="fr-FR" cap="small" dirty="0" smtClean="0">
                <a:solidFill>
                  <a:srgbClr val="002060"/>
                </a:solidFill>
              </a:rPr>
            </a:br>
            <a:endParaRPr lang="fr-FR" cap="small" dirty="0">
              <a:solidFill>
                <a:srgbClr val="002060"/>
              </a:solidFill>
            </a:endParaRPr>
          </a:p>
        </p:txBody>
      </p:sp>
      <p:sp>
        <p:nvSpPr>
          <p:cNvPr id="5" name="Rectangle 4"/>
          <p:cNvSpPr>
            <a:spLocks noGrp="1"/>
          </p:cNvSpPr>
          <p:nvPr>
            <p:ph type="body" idx="1"/>
          </p:nvPr>
        </p:nvSpPr>
        <p:spPr>
          <a:xfrm>
            <a:off x="357158" y="1785926"/>
            <a:ext cx="8429684" cy="4500594"/>
          </a:xfrm>
          <a:prstGeom prst="roundRect">
            <a:avLst/>
          </a:prstGeom>
        </p:spPr>
        <p:style>
          <a:lnRef idx="2">
            <a:schemeClr val="dk1"/>
          </a:lnRef>
          <a:fillRef idx="1">
            <a:schemeClr val="lt1"/>
          </a:fillRef>
          <a:effectRef idx="0">
            <a:schemeClr val="dk1"/>
          </a:effectRef>
          <a:fontRef idx="minor">
            <a:schemeClr val="dk1"/>
          </a:fontRef>
        </p:style>
        <p:txBody>
          <a:bodyPr anchor="ctr">
            <a:normAutofit fontScale="85000" lnSpcReduction="20000"/>
          </a:bodyPr>
          <a:lstStyle>
            <a:extLst/>
          </a:lstStyle>
          <a:p>
            <a:pPr algn="ctr"/>
            <a:endParaRPr lang="fr-FR" sz="4000" dirty="0" smtClean="0"/>
          </a:p>
          <a:p>
            <a:pPr algn="ctr"/>
            <a:r>
              <a:rPr lang="fr-FR" sz="4000" dirty="0" smtClean="0">
                <a:solidFill>
                  <a:srgbClr val="002060"/>
                </a:solidFill>
              </a:rPr>
              <a:t>A chaque </a:t>
            </a:r>
            <a:r>
              <a:rPr lang="fr-FR" sz="4000" b="1" dirty="0" smtClean="0">
                <a:solidFill>
                  <a:srgbClr val="7030A0"/>
                </a:solidFill>
              </a:rPr>
              <a:t>Emploi</a:t>
            </a:r>
            <a:r>
              <a:rPr lang="fr-FR" sz="4000" dirty="0" smtClean="0">
                <a:solidFill>
                  <a:srgbClr val="002060"/>
                </a:solidFill>
              </a:rPr>
              <a:t> correspond, une ou plusieurs  </a:t>
            </a:r>
            <a:r>
              <a:rPr lang="fr-FR" sz="4000" b="1" dirty="0" smtClean="0">
                <a:solidFill>
                  <a:srgbClr val="7030A0"/>
                </a:solidFill>
              </a:rPr>
              <a:t>Sources</a:t>
            </a:r>
            <a:r>
              <a:rPr lang="fr-FR" sz="4000" dirty="0" smtClean="0">
                <a:solidFill>
                  <a:srgbClr val="002060"/>
                </a:solidFill>
              </a:rPr>
              <a:t> de financement.</a:t>
            </a:r>
          </a:p>
          <a:p>
            <a:pPr algn="ctr"/>
            <a:endParaRPr lang="fr-FR" sz="4000" dirty="0" smtClean="0">
              <a:solidFill>
                <a:srgbClr val="002060"/>
              </a:solidFill>
            </a:endParaRPr>
          </a:p>
          <a:p>
            <a:pPr algn="ctr"/>
            <a:r>
              <a:rPr lang="fr-FR" sz="4000" dirty="0" smtClean="0">
                <a:solidFill>
                  <a:srgbClr val="002060"/>
                </a:solidFill>
              </a:rPr>
              <a:t>Il est donc clairement établi que </a:t>
            </a:r>
            <a:r>
              <a:rPr lang="fr-FR" sz="4000" b="1" dirty="0" smtClean="0">
                <a:solidFill>
                  <a:srgbClr val="C00000"/>
                </a:solidFill>
              </a:rPr>
              <a:t>de</a:t>
            </a:r>
            <a:r>
              <a:rPr lang="fr-FR" sz="4000" dirty="0" smtClean="0">
                <a:solidFill>
                  <a:srgbClr val="002060"/>
                </a:solidFill>
              </a:rPr>
              <a:t> la qualité de la </a:t>
            </a:r>
            <a:r>
              <a:rPr lang="fr-FR" sz="4000" b="1" dirty="0" smtClean="0">
                <a:solidFill>
                  <a:srgbClr val="7030A0"/>
                </a:solidFill>
              </a:rPr>
              <a:t>structure de financement</a:t>
            </a:r>
            <a:r>
              <a:rPr lang="fr-FR" sz="4000" dirty="0" smtClean="0">
                <a:solidFill>
                  <a:srgbClr val="002060"/>
                </a:solidFill>
              </a:rPr>
              <a:t>, dépend la pérennité de l’entreprise , sa </a:t>
            </a:r>
            <a:r>
              <a:rPr lang="fr-FR" sz="4000" b="1" dirty="0" smtClean="0">
                <a:solidFill>
                  <a:srgbClr val="7030A0"/>
                </a:solidFill>
              </a:rPr>
              <a:t>survie</a:t>
            </a:r>
            <a:r>
              <a:rPr lang="fr-FR" sz="4000" dirty="0" smtClean="0">
                <a:solidFill>
                  <a:srgbClr val="002060"/>
                </a:solidFill>
              </a:rPr>
              <a:t> même!!!</a:t>
            </a:r>
          </a:p>
          <a:p>
            <a:pPr algn="ctr"/>
            <a:endParaRPr lang="fr-FR" sz="4000" dirty="0" smtClean="0">
              <a:solidFill>
                <a:srgbClr val="002060"/>
              </a:solidFill>
            </a:endParaRPr>
          </a:p>
          <a:p>
            <a:pPr algn="ctr"/>
            <a:endParaRPr lang="fr-FR" sz="4000" b="1" dirty="0" smtClean="0"/>
          </a:p>
        </p:txBody>
      </p:sp>
      <p:pic>
        <p:nvPicPr>
          <p:cNvPr id="6" name="Image 5" descr="Logo andi Pro.png"/>
          <p:cNvPicPr>
            <a:picLocks noChangeAspect="1"/>
          </p:cNvPicPr>
          <p:nvPr/>
        </p:nvPicPr>
        <p:blipFill>
          <a:blip r:embed="rId3"/>
          <a:stretch>
            <a:fillRect/>
          </a:stretch>
        </p:blipFill>
        <p:spPr>
          <a:xfrm>
            <a:off x="142844" y="0"/>
            <a:ext cx="1000100" cy="1145570"/>
          </a:xfrm>
          <a:prstGeom prst="rect">
            <a:avLst/>
          </a:prstGeom>
          <a:solidFill>
            <a:srgbClr val="006600"/>
          </a:solidFill>
        </p:spPr>
      </p:pic>
      <p:sp>
        <p:nvSpPr>
          <p:cNvPr id="7" name="Espace réservé du pied de page 4"/>
          <p:cNvSpPr>
            <a:spLocks noGrp="1"/>
          </p:cNvSpPr>
          <p:nvPr>
            <p:ph type="ftr" sz="quarter" idx="11"/>
          </p:nvPr>
        </p:nvSpPr>
        <p:spPr>
          <a:xfrm>
            <a:off x="3124200" y="6356350"/>
            <a:ext cx="2895600" cy="365125"/>
          </a:xfrm>
        </p:spPr>
        <p:txBody>
          <a:bodyPr/>
          <a:lstStyle/>
          <a:p>
            <a:r>
              <a:rPr lang="fr-FR" dirty="0" smtClean="0"/>
              <a:t>Andi Bejaia 2014</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500034" y="642918"/>
            <a:ext cx="8143932" cy="1214446"/>
          </a:xfrm>
          <a:prstGeom prst="flowChartAlternateProcess">
            <a:avLst/>
          </a:prstGeom>
        </p:spPr>
        <p:style>
          <a:lnRef idx="2">
            <a:schemeClr val="dk1"/>
          </a:lnRef>
          <a:fillRef idx="1">
            <a:schemeClr val="lt1"/>
          </a:fillRef>
          <a:effectRef idx="0">
            <a:schemeClr val="dk1"/>
          </a:effectRef>
          <a:fontRef idx="minor">
            <a:schemeClr val="dk1"/>
          </a:fontRef>
        </p:style>
        <p:txBody>
          <a:bodyPr>
            <a:normAutofit fontScale="90000"/>
          </a:bodyPr>
          <a:lstStyle>
            <a:extLst/>
          </a:lstStyle>
          <a:p>
            <a:pPr algn="ctr"/>
            <a:r>
              <a:rPr lang="fr-FR" sz="3800" b="1" cap="small" dirty="0" smtClean="0">
                <a:solidFill>
                  <a:srgbClr val="002060"/>
                </a:solidFill>
              </a:rPr>
              <a:t>Existe  t-il un plan de financement </a:t>
            </a:r>
            <a:br>
              <a:rPr lang="fr-FR" sz="3800" b="1" cap="small" dirty="0" smtClean="0">
                <a:solidFill>
                  <a:srgbClr val="002060"/>
                </a:solidFill>
              </a:rPr>
            </a:br>
            <a:r>
              <a:rPr lang="fr-FR" sz="3800" b="1" cap="small" dirty="0" smtClean="0">
                <a:solidFill>
                  <a:srgbClr val="002060"/>
                </a:solidFill>
              </a:rPr>
              <a:t>TYPIQUE?</a:t>
            </a:r>
            <a:endParaRPr lang="fr-FR" sz="3800" b="1" cap="small" dirty="0">
              <a:solidFill>
                <a:srgbClr val="002060"/>
              </a:solidFill>
            </a:endParaRPr>
          </a:p>
        </p:txBody>
      </p:sp>
      <p:sp>
        <p:nvSpPr>
          <p:cNvPr id="3" name="Rectangle 2"/>
          <p:cNvSpPr>
            <a:spLocks noGrp="1"/>
          </p:cNvSpPr>
          <p:nvPr>
            <p:ph sz="half" idx="1"/>
          </p:nvPr>
        </p:nvSpPr>
        <p:spPr>
          <a:xfrm>
            <a:off x="357158" y="2143116"/>
            <a:ext cx="8429684" cy="4000528"/>
          </a:xfrm>
          <a:prstGeom prst="flowChartAlternateProcess">
            <a:avLst/>
          </a:prstGeom>
          <a:ln/>
        </p:spPr>
        <p:style>
          <a:lnRef idx="2">
            <a:schemeClr val="dk1"/>
          </a:lnRef>
          <a:fillRef idx="1">
            <a:schemeClr val="lt1"/>
          </a:fillRef>
          <a:effectRef idx="0">
            <a:schemeClr val="dk1"/>
          </a:effectRef>
          <a:fontRef idx="minor">
            <a:schemeClr val="dk1"/>
          </a:fontRef>
        </p:style>
        <p:txBody>
          <a:bodyPr>
            <a:normAutofit fontScale="77500" lnSpcReduction="20000"/>
          </a:bodyPr>
          <a:lstStyle>
            <a:extLst/>
          </a:lstStyle>
          <a:p>
            <a:pPr algn="ctr">
              <a:lnSpc>
                <a:spcPct val="114000"/>
              </a:lnSpc>
              <a:buNone/>
            </a:pPr>
            <a:r>
              <a:rPr lang="fr-FR" sz="3400" dirty="0" smtClean="0">
                <a:solidFill>
                  <a:srgbClr val="002060"/>
                </a:solidFill>
              </a:rPr>
              <a:t>A chaque projet sa propre structure de financement. </a:t>
            </a:r>
          </a:p>
          <a:p>
            <a:pPr algn="ctr">
              <a:lnSpc>
                <a:spcPct val="114000"/>
              </a:lnSpc>
              <a:buNone/>
            </a:pPr>
            <a:endParaRPr lang="fr-FR" sz="3200" b="1" dirty="0" smtClean="0">
              <a:solidFill>
                <a:srgbClr val="002060"/>
              </a:solidFill>
            </a:endParaRPr>
          </a:p>
          <a:p>
            <a:pPr algn="ctr">
              <a:lnSpc>
                <a:spcPct val="114000"/>
              </a:lnSpc>
              <a:buNone/>
            </a:pPr>
            <a:r>
              <a:rPr lang="fr-FR" sz="3200" b="1" dirty="0" smtClean="0">
                <a:solidFill>
                  <a:srgbClr val="006600"/>
                </a:solidFill>
              </a:rPr>
              <a:t>Elle est en fonction des :</a:t>
            </a:r>
          </a:p>
          <a:p>
            <a:pPr algn="ctr">
              <a:lnSpc>
                <a:spcPct val="114000"/>
              </a:lnSpc>
              <a:buNone/>
            </a:pPr>
            <a:endParaRPr lang="fr-FR" sz="2800" dirty="0" smtClean="0">
              <a:solidFill>
                <a:schemeClr val="accent6">
                  <a:lumMod val="50000"/>
                </a:schemeClr>
              </a:solidFill>
            </a:endParaRPr>
          </a:p>
          <a:p>
            <a:pPr>
              <a:lnSpc>
                <a:spcPct val="114000"/>
              </a:lnSpc>
              <a:buBlip>
                <a:blip r:embed="rId3"/>
              </a:buBlip>
            </a:pPr>
            <a:r>
              <a:rPr sz="2800" smtClean="0">
                <a:solidFill>
                  <a:srgbClr val="002060"/>
                </a:solidFill>
              </a:rPr>
              <a:t>  </a:t>
            </a:r>
            <a:r>
              <a:rPr lang="fr-FR" sz="2800" dirty="0" smtClean="0">
                <a:solidFill>
                  <a:srgbClr val="002060"/>
                </a:solidFill>
              </a:rPr>
              <a:t> </a:t>
            </a:r>
            <a:r>
              <a:rPr lang="fr-FR" sz="4000" b="1" dirty="0" smtClean="0">
                <a:solidFill>
                  <a:srgbClr val="7030A0"/>
                </a:solidFill>
              </a:rPr>
              <a:t>Besoins</a:t>
            </a:r>
            <a:r>
              <a:rPr lang="fr-FR" sz="4000" dirty="0" smtClean="0">
                <a:solidFill>
                  <a:srgbClr val="002060"/>
                </a:solidFill>
              </a:rPr>
              <a:t>  propres du projet,</a:t>
            </a:r>
          </a:p>
          <a:p>
            <a:pPr>
              <a:lnSpc>
                <a:spcPct val="114000"/>
              </a:lnSpc>
              <a:buBlip>
                <a:blip r:embed="rId3"/>
              </a:buBlip>
            </a:pPr>
            <a:r>
              <a:rPr lang="fr-FR" sz="4000" dirty="0" smtClean="0">
                <a:solidFill>
                  <a:srgbClr val="002060"/>
                </a:solidFill>
              </a:rPr>
              <a:t>  </a:t>
            </a:r>
            <a:r>
              <a:rPr lang="fr-FR" sz="4000" b="1" dirty="0" smtClean="0">
                <a:solidFill>
                  <a:srgbClr val="7030A0"/>
                </a:solidFill>
              </a:rPr>
              <a:t>Sources</a:t>
            </a:r>
            <a:r>
              <a:rPr lang="fr-FR" sz="4000" b="1" dirty="0" smtClean="0">
                <a:solidFill>
                  <a:srgbClr val="002060"/>
                </a:solidFill>
              </a:rPr>
              <a:t> </a:t>
            </a:r>
            <a:r>
              <a:rPr lang="fr-FR" sz="4000" dirty="0" smtClean="0">
                <a:solidFill>
                  <a:srgbClr val="002060"/>
                </a:solidFill>
              </a:rPr>
              <a:t>de financement disponibles ,</a:t>
            </a:r>
          </a:p>
          <a:p>
            <a:pPr>
              <a:lnSpc>
                <a:spcPct val="114000"/>
              </a:lnSpc>
              <a:buBlip>
                <a:blip r:embed="rId3"/>
              </a:buBlip>
            </a:pPr>
            <a:r>
              <a:rPr sz="4000" smtClean="0">
                <a:solidFill>
                  <a:srgbClr val="002060"/>
                </a:solidFill>
              </a:rPr>
              <a:t> </a:t>
            </a:r>
            <a:r>
              <a:rPr lang="fr-FR" sz="4000" dirty="0" smtClean="0">
                <a:solidFill>
                  <a:srgbClr val="002060"/>
                </a:solidFill>
              </a:rPr>
              <a:t> </a:t>
            </a:r>
            <a:r>
              <a:rPr lang="fr-FR" sz="4000" b="1" dirty="0" smtClean="0">
                <a:solidFill>
                  <a:srgbClr val="7030A0"/>
                </a:solidFill>
              </a:rPr>
              <a:t>Coût </a:t>
            </a:r>
            <a:r>
              <a:rPr sz="4000" smtClean="0">
                <a:solidFill>
                  <a:srgbClr val="002060"/>
                </a:solidFill>
              </a:rPr>
              <a:t>des ressources</a:t>
            </a:r>
            <a:r>
              <a:rPr lang="fr-FR" sz="4000" dirty="0" smtClean="0">
                <a:solidFill>
                  <a:srgbClr val="002060"/>
                </a:solidFill>
              </a:rPr>
              <a:t>.</a:t>
            </a:r>
          </a:p>
          <a:p>
            <a:pPr>
              <a:lnSpc>
                <a:spcPct val="114000"/>
              </a:lnSpc>
            </a:pPr>
            <a:endParaRPr lang="fr-FR" sz="4000" dirty="0" smtClean="0">
              <a:solidFill>
                <a:srgbClr val="7030A0"/>
              </a:solidFill>
            </a:endParaRPr>
          </a:p>
          <a:p>
            <a:pPr>
              <a:lnSpc>
                <a:spcPct val="114000"/>
              </a:lnSpc>
              <a:buNone/>
            </a:pPr>
            <a:endParaRPr lang="fr-FR" sz="4000" dirty="0" smtClean="0"/>
          </a:p>
          <a:p>
            <a:pPr>
              <a:lnSpc>
                <a:spcPct val="114000"/>
              </a:lnSpc>
              <a:buFont typeface="Arial" pitchFamily="34" charset="0"/>
              <a:buChar char="•"/>
            </a:pPr>
            <a:endParaRPr lang="fr-FR" sz="2400" dirty="0"/>
          </a:p>
          <a:p>
            <a:endParaRPr lang="fr-FR" dirty="0"/>
          </a:p>
        </p:txBody>
      </p:sp>
      <p:pic>
        <p:nvPicPr>
          <p:cNvPr id="4" name="Image 3" descr="Logo andi Pro.png"/>
          <p:cNvPicPr>
            <a:picLocks noChangeAspect="1"/>
          </p:cNvPicPr>
          <p:nvPr/>
        </p:nvPicPr>
        <p:blipFill>
          <a:blip r:embed="rId4"/>
          <a:stretch>
            <a:fillRect/>
          </a:stretch>
        </p:blipFill>
        <p:spPr>
          <a:xfrm>
            <a:off x="142844" y="0"/>
            <a:ext cx="1000100" cy="1145570"/>
          </a:xfrm>
          <a:prstGeom prst="rect">
            <a:avLst/>
          </a:prstGeom>
          <a:solidFill>
            <a:srgbClr val="006600"/>
          </a:solidFill>
        </p:spPr>
      </p:pic>
      <p:sp>
        <p:nvSpPr>
          <p:cNvPr id="5" name="Espace réservé du pied de page 4"/>
          <p:cNvSpPr>
            <a:spLocks noGrp="1"/>
          </p:cNvSpPr>
          <p:nvPr>
            <p:ph type="ftr" sz="quarter" idx="11"/>
          </p:nvPr>
        </p:nvSpPr>
        <p:spPr>
          <a:xfrm>
            <a:off x="3124200" y="6356350"/>
            <a:ext cx="2895600" cy="365125"/>
          </a:xfrm>
        </p:spPr>
        <p:txBody>
          <a:bodyPr/>
          <a:lstStyle/>
          <a:p>
            <a:r>
              <a:rPr lang="fr-FR" dirty="0" smtClean="0"/>
              <a:t>Andi Bejaia 2014</a:t>
            </a: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500034" y="428604"/>
            <a:ext cx="8072494" cy="1143008"/>
          </a:xfrm>
          <a:prstGeom prst="flowChartAlternateProcess">
            <a:avLst/>
          </a:prstGeom>
        </p:spPr>
        <p:style>
          <a:lnRef idx="2">
            <a:schemeClr val="dk1"/>
          </a:lnRef>
          <a:fillRef idx="1">
            <a:schemeClr val="lt1"/>
          </a:fillRef>
          <a:effectRef idx="0">
            <a:schemeClr val="dk1"/>
          </a:effectRef>
          <a:fontRef idx="minor">
            <a:schemeClr val="dk1"/>
          </a:fontRef>
        </p:style>
        <p:txBody>
          <a:bodyPr anchor="ctr">
            <a:normAutofit/>
          </a:bodyPr>
          <a:lstStyle>
            <a:extLst/>
          </a:lstStyle>
          <a:p>
            <a:pPr algn="ctr"/>
            <a:r>
              <a:rPr lang="fr-FR" b="1" cap="small" dirty="0" smtClean="0">
                <a:solidFill>
                  <a:srgbClr val="002060"/>
                </a:solidFill>
              </a:rPr>
              <a:t>Les sources de financement</a:t>
            </a:r>
            <a:endParaRPr lang="fr-FR" b="1" cap="small" dirty="0">
              <a:solidFill>
                <a:srgbClr val="002060"/>
              </a:solidFill>
            </a:endParaRPr>
          </a:p>
        </p:txBody>
      </p:sp>
      <p:graphicFrame>
        <p:nvGraphicFramePr>
          <p:cNvPr id="5" name="Content Placeholder 4"/>
          <p:cNvGraphicFramePr>
            <a:graphicFrameLocks noGrp="1"/>
          </p:cNvGraphicFramePr>
          <p:nvPr>
            <p:ph sz="half" idx="1"/>
          </p:nvPr>
        </p:nvGraphicFramePr>
        <p:xfrm>
          <a:off x="500034" y="2071678"/>
          <a:ext cx="8072494" cy="40719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Image 3" descr="Logo andi Pro.png"/>
          <p:cNvPicPr>
            <a:picLocks noChangeAspect="1"/>
          </p:cNvPicPr>
          <p:nvPr/>
        </p:nvPicPr>
        <p:blipFill>
          <a:blip r:embed="rId7"/>
          <a:stretch>
            <a:fillRect/>
          </a:stretch>
        </p:blipFill>
        <p:spPr>
          <a:xfrm>
            <a:off x="142844" y="0"/>
            <a:ext cx="1000100" cy="1145570"/>
          </a:xfrm>
          <a:prstGeom prst="rect">
            <a:avLst/>
          </a:prstGeom>
          <a:solidFill>
            <a:srgbClr val="006600"/>
          </a:solidFill>
        </p:spPr>
      </p:pic>
      <p:sp>
        <p:nvSpPr>
          <p:cNvPr id="6" name="Espace réservé du pied de page 4"/>
          <p:cNvSpPr>
            <a:spLocks noGrp="1"/>
          </p:cNvSpPr>
          <p:nvPr>
            <p:ph type="ftr" sz="quarter" idx="11"/>
          </p:nvPr>
        </p:nvSpPr>
        <p:spPr>
          <a:xfrm>
            <a:off x="3124200" y="6356350"/>
            <a:ext cx="2895600" cy="365125"/>
          </a:xfrm>
        </p:spPr>
        <p:txBody>
          <a:bodyPr/>
          <a:lstStyle/>
          <a:p>
            <a:r>
              <a:rPr lang="fr-FR" dirty="0" smtClean="0"/>
              <a:t>Andi Bejaia 2014</a:t>
            </a: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857232"/>
            <a:ext cx="8429684" cy="1071570"/>
          </a:xfrm>
          <a:prstGeom prst="flowChartAlternateProcess">
            <a:avLst/>
          </a:prstGeom>
          <a:ln/>
        </p:spPr>
        <p:style>
          <a:lnRef idx="2">
            <a:schemeClr val="dk1"/>
          </a:lnRef>
          <a:fillRef idx="1">
            <a:schemeClr val="lt1"/>
          </a:fillRef>
          <a:effectRef idx="0">
            <a:schemeClr val="dk1"/>
          </a:effectRef>
          <a:fontRef idx="minor">
            <a:schemeClr val="dk1"/>
          </a:fontRef>
        </p:style>
        <p:txBody>
          <a:bodyPr anchor="ctr">
            <a:noAutofit/>
          </a:bodyPr>
          <a:lstStyle/>
          <a:p>
            <a:pPr algn="ctr"/>
            <a:r>
              <a:rPr lang="fr-FR" sz="3600" b="1" cap="small" dirty="0" smtClean="0">
                <a:solidFill>
                  <a:srgbClr val="002060"/>
                </a:solidFill>
              </a:rPr>
              <a:t>CAPITAL SOCIAL &amp; </a:t>
            </a:r>
            <a:r>
              <a:rPr sz="3600" b="1" cap="small" smtClean="0">
                <a:solidFill>
                  <a:srgbClr val="002060"/>
                </a:solidFill>
              </a:rPr>
              <a:t>APPORT  DES  ASSOCIES</a:t>
            </a:r>
            <a:r>
              <a:rPr lang="fr-FR" sz="3600" b="1" cap="small" dirty="0" smtClean="0">
                <a:solidFill>
                  <a:srgbClr val="002060"/>
                </a:solidFill>
              </a:rPr>
              <a:t> </a:t>
            </a:r>
            <a:endParaRPr lang="fr-FR" sz="3600" b="1" cap="small" dirty="0">
              <a:solidFill>
                <a:srgbClr val="002060"/>
              </a:solidFill>
            </a:endParaRPr>
          </a:p>
        </p:txBody>
      </p:sp>
      <p:sp>
        <p:nvSpPr>
          <p:cNvPr id="3" name="Espace réservé du contenu 2"/>
          <p:cNvSpPr>
            <a:spLocks noGrp="1"/>
          </p:cNvSpPr>
          <p:nvPr>
            <p:ph idx="1"/>
          </p:nvPr>
        </p:nvSpPr>
        <p:spPr>
          <a:xfrm>
            <a:off x="357158" y="2000240"/>
            <a:ext cx="8501122" cy="4143404"/>
          </a:xfrm>
          <a:prstGeom prst="flowChartAlternateProcess">
            <a:avLst/>
          </a:prstGeom>
          <a:ln/>
        </p:spPr>
        <p:style>
          <a:lnRef idx="2">
            <a:schemeClr val="dk1"/>
          </a:lnRef>
          <a:fillRef idx="1">
            <a:schemeClr val="lt1"/>
          </a:fillRef>
          <a:effectRef idx="0">
            <a:schemeClr val="dk1"/>
          </a:effectRef>
          <a:fontRef idx="minor">
            <a:schemeClr val="dk1"/>
          </a:fontRef>
        </p:style>
        <p:txBody>
          <a:bodyPr>
            <a:normAutofit fontScale="92500" lnSpcReduction="10000"/>
          </a:bodyPr>
          <a:lstStyle/>
          <a:p>
            <a:pPr lvl="0" algn="just">
              <a:buNone/>
            </a:pPr>
            <a:r>
              <a:rPr lang="fr-FR" dirty="0" smtClean="0">
                <a:solidFill>
                  <a:srgbClr val="002060"/>
                </a:solidFill>
              </a:rPr>
              <a:t>   </a:t>
            </a:r>
            <a:r>
              <a:rPr lang="fr-FR" dirty="0">
                <a:solidFill>
                  <a:srgbClr val="002060"/>
                </a:solidFill>
              </a:rPr>
              <a:t>R</a:t>
            </a:r>
            <a:r>
              <a:rPr smtClean="0">
                <a:solidFill>
                  <a:srgbClr val="002060"/>
                </a:solidFill>
              </a:rPr>
              <a:t>eprésente le niveau de participation de l’emprunteur au financement de son projet et donc sa quote-part en matière de </a:t>
            </a:r>
            <a:r>
              <a:rPr b="1" smtClean="0">
                <a:solidFill>
                  <a:srgbClr val="C00000"/>
                </a:solidFill>
              </a:rPr>
              <a:t>partage du risque</a:t>
            </a:r>
            <a:r>
              <a:rPr smtClean="0">
                <a:solidFill>
                  <a:srgbClr val="C00000"/>
                </a:solidFill>
              </a:rPr>
              <a:t>.</a:t>
            </a:r>
            <a:r>
              <a:rPr smtClean="0"/>
              <a:t> </a:t>
            </a:r>
            <a:endParaRPr lang="fr-FR" dirty="0" smtClean="0"/>
          </a:p>
          <a:p>
            <a:pPr lvl="0" algn="just">
              <a:buNone/>
            </a:pPr>
            <a:r>
              <a:rPr lang="fr-FR" dirty="0">
                <a:solidFill>
                  <a:srgbClr val="002060"/>
                </a:solidFill>
              </a:rPr>
              <a:t> </a:t>
            </a:r>
            <a:r>
              <a:rPr lang="fr-FR" dirty="0" smtClean="0">
                <a:solidFill>
                  <a:srgbClr val="002060"/>
                </a:solidFill>
              </a:rPr>
              <a:t>   </a:t>
            </a:r>
            <a:r>
              <a:rPr smtClean="0">
                <a:solidFill>
                  <a:srgbClr val="002060"/>
                </a:solidFill>
              </a:rPr>
              <a:t>La hauteur de l’apport personnel est clairement de nature à </a:t>
            </a:r>
            <a:r>
              <a:rPr b="1" smtClean="0">
                <a:solidFill>
                  <a:srgbClr val="C00000"/>
                </a:solidFill>
              </a:rPr>
              <a:t>influencer les conditions et modalités</a:t>
            </a:r>
            <a:r>
              <a:rPr smtClean="0"/>
              <a:t> </a:t>
            </a:r>
            <a:r>
              <a:rPr smtClean="0">
                <a:solidFill>
                  <a:srgbClr val="002060"/>
                </a:solidFill>
              </a:rPr>
              <a:t>d’obtention du reste des moyens nécessaires à la mise en œuvre du projet.</a:t>
            </a:r>
          </a:p>
          <a:p>
            <a:endParaRPr lang="fr-FR" dirty="0"/>
          </a:p>
        </p:txBody>
      </p:sp>
      <p:pic>
        <p:nvPicPr>
          <p:cNvPr id="4" name="Image 3" descr="Logo andi Pro.png"/>
          <p:cNvPicPr>
            <a:picLocks noChangeAspect="1"/>
          </p:cNvPicPr>
          <p:nvPr/>
        </p:nvPicPr>
        <p:blipFill>
          <a:blip r:embed="rId2"/>
          <a:stretch>
            <a:fillRect/>
          </a:stretch>
        </p:blipFill>
        <p:spPr>
          <a:xfrm>
            <a:off x="142844" y="0"/>
            <a:ext cx="1000100" cy="1145570"/>
          </a:xfrm>
          <a:prstGeom prst="rect">
            <a:avLst/>
          </a:prstGeom>
          <a:solidFill>
            <a:srgbClr val="006600"/>
          </a:solidFill>
        </p:spPr>
      </p:pic>
      <p:sp>
        <p:nvSpPr>
          <p:cNvPr id="5" name="Espace réservé du pied de page 4"/>
          <p:cNvSpPr>
            <a:spLocks noGrp="1"/>
          </p:cNvSpPr>
          <p:nvPr>
            <p:ph type="ftr" sz="quarter" idx="11"/>
          </p:nvPr>
        </p:nvSpPr>
        <p:spPr>
          <a:xfrm>
            <a:off x="3124200" y="6356350"/>
            <a:ext cx="2895600" cy="365125"/>
          </a:xfrm>
        </p:spPr>
        <p:txBody>
          <a:bodyPr/>
          <a:lstStyle/>
          <a:p>
            <a:r>
              <a:rPr lang="fr-FR" dirty="0" smtClean="0"/>
              <a:t>Andi Bejaia 2014</a:t>
            </a: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428604"/>
            <a:ext cx="8443914" cy="1143008"/>
          </a:xfrm>
          <a:prstGeom prst="flowChartAlternateProcess">
            <a:avLst/>
          </a:prstGeom>
          <a:ln/>
        </p:spPr>
        <p:style>
          <a:lnRef idx="2">
            <a:schemeClr val="dk1"/>
          </a:lnRef>
          <a:fillRef idx="1">
            <a:schemeClr val="lt1"/>
          </a:fillRef>
          <a:effectRef idx="0">
            <a:schemeClr val="dk1"/>
          </a:effectRef>
          <a:fontRef idx="minor">
            <a:schemeClr val="dk1"/>
          </a:fontRef>
        </p:style>
        <p:txBody>
          <a:bodyPr anchor="ctr">
            <a:noAutofit/>
          </a:bodyPr>
          <a:lstStyle/>
          <a:p>
            <a:pPr algn="ctr"/>
            <a:r>
              <a:rPr lang="fr-FR" sz="3200" b="1" cap="small" dirty="0" smtClean="0">
                <a:solidFill>
                  <a:srgbClr val="002060"/>
                </a:solidFill>
              </a:rPr>
              <a:t>CAPITAL SOCIAL</a:t>
            </a:r>
            <a:endParaRPr lang="fr-FR" sz="3200" cap="small" dirty="0">
              <a:solidFill>
                <a:srgbClr val="002060"/>
              </a:solidFill>
            </a:endParaRPr>
          </a:p>
        </p:txBody>
      </p:sp>
      <p:sp>
        <p:nvSpPr>
          <p:cNvPr id="3" name="Espace réservé du contenu 2"/>
          <p:cNvSpPr>
            <a:spLocks noGrp="1"/>
          </p:cNvSpPr>
          <p:nvPr>
            <p:ph idx="1"/>
          </p:nvPr>
        </p:nvSpPr>
        <p:spPr>
          <a:xfrm>
            <a:off x="285720" y="1785926"/>
            <a:ext cx="8572560" cy="4500594"/>
          </a:xfrm>
          <a:prstGeom prst="flowChartAlternateProcess">
            <a:avLst/>
          </a:prstGeom>
          <a:ln/>
        </p:spPr>
        <p:style>
          <a:lnRef idx="2">
            <a:schemeClr val="dk1"/>
          </a:lnRef>
          <a:fillRef idx="1">
            <a:schemeClr val="lt1"/>
          </a:fillRef>
          <a:effectRef idx="0">
            <a:schemeClr val="dk1"/>
          </a:effectRef>
          <a:fontRef idx="minor">
            <a:schemeClr val="dk1"/>
          </a:fontRef>
        </p:style>
        <p:txBody>
          <a:bodyPr>
            <a:noAutofit/>
          </a:bodyPr>
          <a:lstStyle/>
          <a:p>
            <a:pPr algn="just">
              <a:buBlip>
                <a:blip r:embed="rId3"/>
              </a:buBlip>
            </a:pPr>
            <a:r>
              <a:rPr lang="fr-FR" sz="2200" b="1" dirty="0" smtClean="0">
                <a:solidFill>
                  <a:srgbClr val="4E122C"/>
                </a:solidFill>
              </a:rPr>
              <a:t>Capital social </a:t>
            </a:r>
            <a:r>
              <a:rPr lang="fr-FR" sz="2200" dirty="0" smtClean="0">
                <a:solidFill>
                  <a:srgbClr val="002060"/>
                </a:solidFill>
              </a:rPr>
              <a:t>: Sa </a:t>
            </a:r>
            <a:r>
              <a:rPr lang="fr-FR" sz="2200" dirty="0">
                <a:solidFill>
                  <a:srgbClr val="002060"/>
                </a:solidFill>
              </a:rPr>
              <a:t>consistance </a:t>
            </a:r>
            <a:r>
              <a:rPr lang="fr-FR" sz="2200" dirty="0" smtClean="0">
                <a:solidFill>
                  <a:srgbClr val="002060"/>
                </a:solidFill>
              </a:rPr>
              <a:t> constitue </a:t>
            </a:r>
            <a:r>
              <a:rPr lang="fr-FR" sz="2200" dirty="0">
                <a:solidFill>
                  <a:srgbClr val="002060"/>
                </a:solidFill>
              </a:rPr>
              <a:t>un </a:t>
            </a:r>
            <a:r>
              <a:rPr lang="fr-FR" sz="2200" b="1" dirty="0">
                <a:solidFill>
                  <a:srgbClr val="4E122C"/>
                </a:solidFill>
              </a:rPr>
              <a:t>gage aux créanciers</a:t>
            </a:r>
            <a:r>
              <a:rPr lang="fr-FR" sz="2200" dirty="0">
                <a:solidFill>
                  <a:srgbClr val="4E122C"/>
                </a:solidFill>
              </a:rPr>
              <a:t> </a:t>
            </a:r>
            <a:r>
              <a:rPr lang="fr-FR" sz="2200" dirty="0">
                <a:solidFill>
                  <a:srgbClr val="002060"/>
                </a:solidFill>
              </a:rPr>
              <a:t>(banques et fournisseurs). </a:t>
            </a:r>
            <a:endParaRPr lang="fr-FR" sz="2200" dirty="0" smtClean="0">
              <a:solidFill>
                <a:srgbClr val="002060"/>
              </a:solidFill>
            </a:endParaRPr>
          </a:p>
          <a:p>
            <a:pPr algn="just">
              <a:buBlip>
                <a:blip r:embed="rId3"/>
              </a:buBlip>
            </a:pPr>
            <a:r>
              <a:rPr lang="fr-FR" sz="2200" dirty="0" smtClean="0">
                <a:solidFill>
                  <a:srgbClr val="002060"/>
                </a:solidFill>
              </a:rPr>
              <a:t>Durant </a:t>
            </a:r>
            <a:r>
              <a:rPr lang="fr-FR" sz="2200" dirty="0">
                <a:solidFill>
                  <a:srgbClr val="002060"/>
                </a:solidFill>
              </a:rPr>
              <a:t>la vie de l’entreprise, il peut être </a:t>
            </a:r>
            <a:r>
              <a:rPr lang="fr-FR" sz="2200" b="1" dirty="0">
                <a:solidFill>
                  <a:srgbClr val="4E122C"/>
                </a:solidFill>
              </a:rPr>
              <a:t>augmenté</a:t>
            </a:r>
            <a:r>
              <a:rPr lang="fr-FR" sz="2200" dirty="0"/>
              <a:t> </a:t>
            </a:r>
            <a:r>
              <a:rPr lang="fr-FR" sz="2200" dirty="0">
                <a:solidFill>
                  <a:srgbClr val="002060"/>
                </a:solidFill>
              </a:rPr>
              <a:t>chaque </a:t>
            </a:r>
            <a:r>
              <a:rPr lang="fr-FR" sz="2200" dirty="0" smtClean="0">
                <a:solidFill>
                  <a:srgbClr val="002060"/>
                </a:solidFill>
              </a:rPr>
              <a:t>fois qu’il </a:t>
            </a:r>
            <a:r>
              <a:rPr lang="fr-FR" sz="2200" dirty="0">
                <a:solidFill>
                  <a:srgbClr val="002060"/>
                </a:solidFill>
              </a:rPr>
              <a:t>est </a:t>
            </a:r>
            <a:r>
              <a:rPr lang="fr-FR" sz="2200" b="1" dirty="0">
                <a:solidFill>
                  <a:srgbClr val="4E122C"/>
                </a:solidFill>
              </a:rPr>
              <a:t>possible</a:t>
            </a:r>
            <a:r>
              <a:rPr lang="fr-FR" sz="2200" dirty="0"/>
              <a:t> </a:t>
            </a:r>
            <a:r>
              <a:rPr lang="fr-FR" sz="2200" dirty="0">
                <a:solidFill>
                  <a:srgbClr val="002060"/>
                </a:solidFill>
              </a:rPr>
              <a:t>ou</a:t>
            </a:r>
            <a:r>
              <a:rPr lang="fr-FR" sz="2200" dirty="0"/>
              <a:t> </a:t>
            </a:r>
            <a:r>
              <a:rPr lang="fr-FR" sz="2200" b="1" dirty="0">
                <a:solidFill>
                  <a:srgbClr val="4E122C"/>
                </a:solidFill>
              </a:rPr>
              <a:t>nécessaire</a:t>
            </a:r>
            <a:r>
              <a:rPr lang="fr-FR" sz="2200" dirty="0"/>
              <a:t> </a:t>
            </a:r>
            <a:r>
              <a:rPr lang="fr-FR" sz="2200" dirty="0">
                <a:solidFill>
                  <a:srgbClr val="002060"/>
                </a:solidFill>
              </a:rPr>
              <a:t>par incorporation des bénéfices ou </a:t>
            </a:r>
            <a:r>
              <a:rPr lang="fr-FR" sz="2200" dirty="0" smtClean="0">
                <a:solidFill>
                  <a:srgbClr val="002060"/>
                </a:solidFill>
              </a:rPr>
              <a:t>admission </a:t>
            </a:r>
            <a:r>
              <a:rPr lang="fr-FR" sz="2200" dirty="0">
                <a:solidFill>
                  <a:srgbClr val="002060"/>
                </a:solidFill>
              </a:rPr>
              <a:t>de</a:t>
            </a:r>
            <a:r>
              <a:rPr lang="fr-FR" sz="2200" dirty="0"/>
              <a:t> </a:t>
            </a:r>
            <a:r>
              <a:rPr lang="fr-FR" sz="2200" b="1" dirty="0">
                <a:solidFill>
                  <a:srgbClr val="4E122C"/>
                </a:solidFill>
              </a:rPr>
              <a:t>nouveaux associés</a:t>
            </a:r>
            <a:r>
              <a:rPr lang="fr-FR" sz="2200" dirty="0">
                <a:solidFill>
                  <a:srgbClr val="4E122C"/>
                </a:solidFill>
              </a:rPr>
              <a:t> </a:t>
            </a:r>
            <a:r>
              <a:rPr lang="fr-FR" sz="2200" dirty="0" smtClean="0">
                <a:solidFill>
                  <a:srgbClr val="4E122C"/>
                </a:solidFill>
              </a:rPr>
              <a:t>.</a:t>
            </a:r>
          </a:p>
          <a:p>
            <a:pPr algn="just">
              <a:buBlip>
                <a:blip r:embed="rId4"/>
              </a:buBlip>
            </a:pPr>
            <a:r>
              <a:rPr lang="fr-FR" sz="2200" dirty="0" smtClean="0">
                <a:solidFill>
                  <a:srgbClr val="002060"/>
                </a:solidFill>
              </a:rPr>
              <a:t>Ces </a:t>
            </a:r>
            <a:r>
              <a:rPr lang="fr-FR" sz="2200" dirty="0">
                <a:solidFill>
                  <a:srgbClr val="002060"/>
                </a:solidFill>
              </a:rPr>
              <a:t>augmentations dénotent une  bonne santé </a:t>
            </a:r>
            <a:r>
              <a:rPr lang="fr-FR" sz="2200" b="1" dirty="0">
                <a:solidFill>
                  <a:srgbClr val="4E122C"/>
                </a:solidFill>
              </a:rPr>
              <a:t>financière</a:t>
            </a:r>
            <a:r>
              <a:rPr lang="fr-FR" sz="2200" dirty="0"/>
              <a:t> </a:t>
            </a:r>
            <a:r>
              <a:rPr lang="fr-FR" sz="2200" dirty="0">
                <a:solidFill>
                  <a:srgbClr val="002060"/>
                </a:solidFill>
              </a:rPr>
              <a:t>et</a:t>
            </a:r>
            <a:r>
              <a:rPr lang="fr-FR" sz="2200" dirty="0"/>
              <a:t> </a:t>
            </a:r>
            <a:r>
              <a:rPr lang="fr-FR" sz="2200" b="1" dirty="0">
                <a:solidFill>
                  <a:srgbClr val="4E122C"/>
                </a:solidFill>
              </a:rPr>
              <a:t>économique</a:t>
            </a:r>
            <a:r>
              <a:rPr lang="fr-FR" sz="2200" dirty="0">
                <a:solidFill>
                  <a:srgbClr val="4E122C"/>
                </a:solidFill>
              </a:rPr>
              <a:t> </a:t>
            </a:r>
            <a:r>
              <a:rPr lang="fr-FR" sz="2200" dirty="0">
                <a:solidFill>
                  <a:srgbClr val="002060"/>
                </a:solidFill>
              </a:rPr>
              <a:t>de l’entreprise et améliorent sa </a:t>
            </a:r>
            <a:r>
              <a:rPr lang="fr-FR" sz="2200" b="1" dirty="0">
                <a:solidFill>
                  <a:srgbClr val="4E122C"/>
                </a:solidFill>
              </a:rPr>
              <a:t>crédibilité</a:t>
            </a:r>
            <a:r>
              <a:rPr lang="fr-FR" sz="2200" dirty="0"/>
              <a:t> </a:t>
            </a:r>
            <a:r>
              <a:rPr lang="fr-FR" sz="2200" dirty="0">
                <a:solidFill>
                  <a:srgbClr val="002060"/>
                </a:solidFill>
              </a:rPr>
              <a:t>qui est synonyme de meilleure </a:t>
            </a:r>
            <a:r>
              <a:rPr lang="fr-FR" sz="2200" b="1" dirty="0">
                <a:solidFill>
                  <a:srgbClr val="4E122C"/>
                </a:solidFill>
              </a:rPr>
              <a:t>cotation</a:t>
            </a:r>
            <a:r>
              <a:rPr lang="fr-FR" sz="2200" dirty="0">
                <a:solidFill>
                  <a:srgbClr val="00B050"/>
                </a:solidFill>
              </a:rPr>
              <a:t> </a:t>
            </a:r>
            <a:r>
              <a:rPr lang="fr-FR" sz="2200" dirty="0">
                <a:solidFill>
                  <a:srgbClr val="002060"/>
                </a:solidFill>
              </a:rPr>
              <a:t>sur la scène économique. </a:t>
            </a:r>
            <a:endParaRPr lang="fr-FR" sz="2200" dirty="0" smtClean="0">
              <a:solidFill>
                <a:srgbClr val="002060"/>
              </a:solidFill>
            </a:endParaRPr>
          </a:p>
          <a:p>
            <a:pPr algn="just">
              <a:buBlip>
                <a:blip r:embed="rId4"/>
              </a:buBlip>
            </a:pPr>
            <a:r>
              <a:rPr lang="fr-FR" sz="2200" dirty="0" smtClean="0">
                <a:solidFill>
                  <a:srgbClr val="002060"/>
                </a:solidFill>
              </a:rPr>
              <a:t> La publication légale des</a:t>
            </a:r>
            <a:r>
              <a:rPr lang="fr-FR" sz="2200" dirty="0" smtClean="0"/>
              <a:t> </a:t>
            </a:r>
            <a:r>
              <a:rPr lang="fr-FR" sz="2200" b="1" dirty="0" smtClean="0">
                <a:solidFill>
                  <a:srgbClr val="4E122C"/>
                </a:solidFill>
              </a:rPr>
              <a:t>comptes sociaux au BOAL</a:t>
            </a:r>
            <a:r>
              <a:rPr lang="fr-FR" sz="2200" dirty="0" smtClean="0">
                <a:solidFill>
                  <a:srgbClr val="002060"/>
                </a:solidFill>
              </a:rPr>
              <a:t>, permet aux opérateurs de s’enquérir de l’état de santé de l’entreprise et détermine leurs</a:t>
            </a:r>
            <a:r>
              <a:rPr lang="fr-FR" sz="2200" dirty="0" smtClean="0"/>
              <a:t> </a:t>
            </a:r>
            <a:r>
              <a:rPr lang="fr-FR" sz="2200" b="1" dirty="0" smtClean="0">
                <a:solidFill>
                  <a:srgbClr val="4E122C"/>
                </a:solidFill>
              </a:rPr>
              <a:t>attitudes</a:t>
            </a:r>
            <a:r>
              <a:rPr lang="fr-FR" sz="2200" dirty="0" smtClean="0"/>
              <a:t> </a:t>
            </a:r>
            <a:r>
              <a:rPr lang="fr-FR" sz="2200" dirty="0" smtClean="0">
                <a:solidFill>
                  <a:srgbClr val="002060"/>
                </a:solidFill>
              </a:rPr>
              <a:t>à son égard.                                                                                                                                  </a:t>
            </a:r>
            <a:endParaRPr lang="fr-FR" sz="2200" dirty="0">
              <a:solidFill>
                <a:srgbClr val="002060"/>
              </a:solidFill>
            </a:endParaRPr>
          </a:p>
        </p:txBody>
      </p:sp>
      <p:pic>
        <p:nvPicPr>
          <p:cNvPr id="4" name="Image 3" descr="Logo andi Pro.png"/>
          <p:cNvPicPr>
            <a:picLocks noChangeAspect="1"/>
          </p:cNvPicPr>
          <p:nvPr/>
        </p:nvPicPr>
        <p:blipFill>
          <a:blip r:embed="rId5"/>
          <a:stretch>
            <a:fillRect/>
          </a:stretch>
        </p:blipFill>
        <p:spPr>
          <a:xfrm>
            <a:off x="142844" y="0"/>
            <a:ext cx="1000100" cy="1145570"/>
          </a:xfrm>
          <a:prstGeom prst="rect">
            <a:avLst/>
          </a:prstGeom>
          <a:solidFill>
            <a:srgbClr val="006600"/>
          </a:solidFill>
        </p:spPr>
      </p:pic>
      <p:sp>
        <p:nvSpPr>
          <p:cNvPr id="5" name="Espace réservé du pied de page 4"/>
          <p:cNvSpPr>
            <a:spLocks noGrp="1"/>
          </p:cNvSpPr>
          <p:nvPr>
            <p:ph type="ftr" sz="quarter" idx="11"/>
          </p:nvPr>
        </p:nvSpPr>
        <p:spPr>
          <a:xfrm>
            <a:off x="3124200" y="6356350"/>
            <a:ext cx="2895600" cy="365125"/>
          </a:xfrm>
        </p:spPr>
        <p:txBody>
          <a:bodyPr/>
          <a:lstStyle/>
          <a:p>
            <a:r>
              <a:rPr lang="fr-FR" dirty="0" smtClean="0"/>
              <a:t>Andi Bejaia 2014</a:t>
            </a: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85728"/>
            <a:ext cx="8143932" cy="1285884"/>
          </a:xfrm>
          <a:prstGeom prst="flowChartAlternateProcess">
            <a:avLst/>
          </a:prstGeom>
          <a:ln/>
        </p:spPr>
        <p:style>
          <a:lnRef idx="2">
            <a:schemeClr val="dk1"/>
          </a:lnRef>
          <a:fillRef idx="1">
            <a:schemeClr val="lt1"/>
          </a:fillRef>
          <a:effectRef idx="0">
            <a:schemeClr val="dk1"/>
          </a:effectRef>
          <a:fontRef idx="minor">
            <a:schemeClr val="dk1"/>
          </a:fontRef>
        </p:style>
        <p:txBody>
          <a:bodyPr anchor="ctr"/>
          <a:lstStyle/>
          <a:p>
            <a:pPr algn="ctr"/>
            <a:r>
              <a:rPr sz="3200" b="1" cap="small" smtClean="0">
                <a:solidFill>
                  <a:srgbClr val="002060"/>
                </a:solidFill>
              </a:rPr>
              <a:t>FINANCEMENT  BANCAIRE</a:t>
            </a:r>
            <a:endParaRPr lang="fr-FR" sz="3200" b="1" cap="small" dirty="0">
              <a:solidFill>
                <a:srgbClr val="002060"/>
              </a:solidFill>
            </a:endParaRPr>
          </a:p>
        </p:txBody>
      </p:sp>
      <p:sp>
        <p:nvSpPr>
          <p:cNvPr id="3" name="Espace réservé du contenu 2"/>
          <p:cNvSpPr>
            <a:spLocks noGrp="1"/>
          </p:cNvSpPr>
          <p:nvPr>
            <p:ph idx="1"/>
          </p:nvPr>
        </p:nvSpPr>
        <p:spPr>
          <a:xfrm>
            <a:off x="457200" y="1785926"/>
            <a:ext cx="8229600" cy="4340237"/>
          </a:xfrm>
          <a:prstGeom prst="flowChartAlternateProcess">
            <a:avLst/>
          </a:prstGeom>
          <a:ln/>
        </p:spPr>
        <p:style>
          <a:lnRef idx="2">
            <a:schemeClr val="dk1"/>
          </a:lnRef>
          <a:fillRef idx="1">
            <a:schemeClr val="lt1"/>
          </a:fillRef>
          <a:effectRef idx="0">
            <a:schemeClr val="dk1"/>
          </a:effectRef>
          <a:fontRef idx="minor">
            <a:schemeClr val="dk1"/>
          </a:fontRef>
        </p:style>
        <p:txBody>
          <a:bodyPr>
            <a:normAutofit fontScale="85000" lnSpcReduction="10000"/>
          </a:bodyPr>
          <a:lstStyle/>
          <a:p>
            <a:pPr algn="just">
              <a:buBlip>
                <a:blip r:embed="rId2"/>
              </a:buBlip>
            </a:pPr>
            <a:r>
              <a:rPr smtClean="0">
                <a:solidFill>
                  <a:srgbClr val="002060"/>
                </a:solidFill>
              </a:rPr>
              <a:t>C’est généralement la source principale et incontournable  de financement suivant certaines conditions classiques. La banque prêteuse s’engage à financer le projet moyennant un taux d’intérêt, durant une période communément  arrêtée, selon un contrat de prêt et un tableau d’amortissement qui déterminent les termes des échéances. </a:t>
            </a:r>
          </a:p>
          <a:p>
            <a:pPr algn="just">
              <a:buBlip>
                <a:blip r:embed="rId3"/>
              </a:buBlip>
            </a:pPr>
            <a:r>
              <a:rPr smtClean="0">
                <a:solidFill>
                  <a:srgbClr val="002060"/>
                </a:solidFill>
              </a:rPr>
              <a:t>A terme échu</a:t>
            </a:r>
            <a:r>
              <a:rPr smtClean="0"/>
              <a:t>, </a:t>
            </a:r>
            <a:r>
              <a:rPr b="1" u="sng" smtClean="0">
                <a:solidFill>
                  <a:srgbClr val="C00000"/>
                </a:solidFill>
              </a:rPr>
              <a:t>l’emprunteur doit s’acquitter de la redevance quelle que soit la situation de l’entreprise</a:t>
            </a:r>
            <a:endParaRPr lang="fr-FR" dirty="0">
              <a:solidFill>
                <a:srgbClr val="C00000"/>
              </a:solidFill>
            </a:endParaRPr>
          </a:p>
        </p:txBody>
      </p:sp>
      <p:pic>
        <p:nvPicPr>
          <p:cNvPr id="4" name="Image 3" descr="Logo andi Pro.png"/>
          <p:cNvPicPr>
            <a:picLocks noChangeAspect="1"/>
          </p:cNvPicPr>
          <p:nvPr/>
        </p:nvPicPr>
        <p:blipFill>
          <a:blip r:embed="rId4"/>
          <a:stretch>
            <a:fillRect/>
          </a:stretch>
        </p:blipFill>
        <p:spPr>
          <a:xfrm>
            <a:off x="142844" y="0"/>
            <a:ext cx="1000100" cy="1145570"/>
          </a:xfrm>
          <a:prstGeom prst="rect">
            <a:avLst/>
          </a:prstGeom>
          <a:solidFill>
            <a:srgbClr val="006600"/>
          </a:solidFill>
        </p:spPr>
      </p:pic>
      <p:sp>
        <p:nvSpPr>
          <p:cNvPr id="5" name="Espace réservé du pied de page 4"/>
          <p:cNvSpPr>
            <a:spLocks noGrp="1"/>
          </p:cNvSpPr>
          <p:nvPr>
            <p:ph type="ftr" sz="quarter" idx="11"/>
          </p:nvPr>
        </p:nvSpPr>
        <p:spPr>
          <a:xfrm>
            <a:off x="3124200" y="6356350"/>
            <a:ext cx="2895600" cy="365125"/>
          </a:xfrm>
        </p:spPr>
        <p:txBody>
          <a:bodyPr/>
          <a:lstStyle/>
          <a:p>
            <a:r>
              <a:rPr lang="fr-FR" dirty="0" smtClean="0"/>
              <a:t>Andi Bejaia 2014</a:t>
            </a:r>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85728"/>
            <a:ext cx="8215370" cy="1357322"/>
          </a:xfrm>
          <a:prstGeom prst="flowChartAlternateProcess">
            <a:avLst/>
          </a:prstGeom>
        </p:spPr>
        <p:style>
          <a:lnRef idx="2">
            <a:schemeClr val="dk1"/>
          </a:lnRef>
          <a:fillRef idx="1">
            <a:schemeClr val="lt1"/>
          </a:fillRef>
          <a:effectRef idx="0">
            <a:schemeClr val="dk1"/>
          </a:effectRef>
          <a:fontRef idx="minor">
            <a:schemeClr val="dk1"/>
          </a:fontRef>
        </p:style>
        <p:txBody>
          <a:bodyPr anchor="ctr"/>
          <a:lstStyle/>
          <a:p>
            <a:pPr algn="ctr"/>
            <a:r>
              <a:rPr b="1" smtClean="0">
                <a:solidFill>
                  <a:srgbClr val="002060"/>
                </a:solidFill>
              </a:rPr>
              <a:t>LEASING</a:t>
            </a:r>
            <a:endParaRPr lang="fr-FR" b="1" dirty="0">
              <a:solidFill>
                <a:srgbClr val="002060"/>
              </a:solidFill>
            </a:endParaRPr>
          </a:p>
        </p:txBody>
      </p:sp>
      <p:sp>
        <p:nvSpPr>
          <p:cNvPr id="3" name="Espace réservé du contenu 2"/>
          <p:cNvSpPr>
            <a:spLocks noGrp="1"/>
          </p:cNvSpPr>
          <p:nvPr>
            <p:ph idx="1"/>
          </p:nvPr>
        </p:nvSpPr>
        <p:spPr>
          <a:xfrm>
            <a:off x="457200" y="1785926"/>
            <a:ext cx="8229600" cy="4340237"/>
          </a:xfrm>
          <a:prstGeom prst="flowChartAlternateProcess">
            <a:avLst/>
          </a:prstGeom>
        </p:spPr>
        <p:style>
          <a:lnRef idx="2">
            <a:schemeClr val="dk1"/>
          </a:lnRef>
          <a:fillRef idx="1">
            <a:schemeClr val="lt1"/>
          </a:fillRef>
          <a:effectRef idx="0">
            <a:schemeClr val="dk1"/>
          </a:effectRef>
          <a:fontRef idx="minor">
            <a:schemeClr val="dk1"/>
          </a:fontRef>
        </p:style>
        <p:txBody>
          <a:bodyPr>
            <a:normAutofit fontScale="77500" lnSpcReduction="20000"/>
          </a:bodyPr>
          <a:lstStyle/>
          <a:p>
            <a:pPr algn="just">
              <a:buBlip>
                <a:blip r:embed="rId2"/>
              </a:buBlip>
            </a:pPr>
            <a:r>
              <a:rPr smtClean="0">
                <a:solidFill>
                  <a:srgbClr val="002060"/>
                </a:solidFill>
              </a:rPr>
              <a:t>une autre source de </a:t>
            </a:r>
            <a:r>
              <a:rPr b="1" smtClean="0">
                <a:solidFill>
                  <a:srgbClr val="C00000"/>
                </a:solidFill>
              </a:rPr>
              <a:t>financement</a:t>
            </a:r>
            <a:r>
              <a:rPr smtClean="0"/>
              <a:t> </a:t>
            </a:r>
            <a:r>
              <a:rPr smtClean="0">
                <a:solidFill>
                  <a:srgbClr val="002060"/>
                </a:solidFill>
              </a:rPr>
              <a:t>à la disposition de l’entreprise, destinée à en</a:t>
            </a:r>
            <a:r>
              <a:rPr smtClean="0"/>
              <a:t> </a:t>
            </a:r>
            <a:r>
              <a:rPr b="1" smtClean="0">
                <a:solidFill>
                  <a:srgbClr val="C00000"/>
                </a:solidFill>
              </a:rPr>
              <a:t>soulager la trésorerie</a:t>
            </a:r>
            <a:r>
              <a:rPr smtClean="0">
                <a:solidFill>
                  <a:srgbClr val="C00000"/>
                </a:solidFill>
              </a:rPr>
              <a:t> </a:t>
            </a:r>
            <a:r>
              <a:rPr smtClean="0">
                <a:solidFill>
                  <a:srgbClr val="002060"/>
                </a:solidFill>
              </a:rPr>
              <a:t>en sus des différents </a:t>
            </a:r>
            <a:r>
              <a:rPr b="1" smtClean="0">
                <a:solidFill>
                  <a:srgbClr val="C00000"/>
                </a:solidFill>
              </a:rPr>
              <a:t>avantages fiscaux</a:t>
            </a:r>
            <a:r>
              <a:rPr smtClean="0">
                <a:solidFill>
                  <a:srgbClr val="C00000"/>
                </a:solidFill>
              </a:rPr>
              <a:t> </a:t>
            </a:r>
            <a:r>
              <a:rPr smtClean="0">
                <a:solidFill>
                  <a:srgbClr val="002060"/>
                </a:solidFill>
              </a:rPr>
              <a:t>qui l’accompagnent. </a:t>
            </a:r>
            <a:endParaRPr lang="fr-FR" dirty="0" smtClean="0">
              <a:solidFill>
                <a:srgbClr val="002060"/>
              </a:solidFill>
            </a:endParaRPr>
          </a:p>
          <a:p>
            <a:pPr algn="just">
              <a:buBlip>
                <a:blip r:embed="rId2"/>
              </a:buBlip>
            </a:pPr>
            <a:r>
              <a:rPr lang="fr-FR" b="1" dirty="0" smtClean="0">
                <a:solidFill>
                  <a:srgbClr val="002060"/>
                </a:solidFill>
              </a:rPr>
              <a:t>Le </a:t>
            </a:r>
            <a:r>
              <a:rPr lang="fr-FR" b="1" dirty="0">
                <a:solidFill>
                  <a:srgbClr val="C00000"/>
                </a:solidFill>
              </a:rPr>
              <a:t>Leasing ou Crédit bail</a:t>
            </a:r>
            <a:r>
              <a:rPr lang="fr-FR" b="1" dirty="0" smtClean="0">
                <a:solidFill>
                  <a:srgbClr val="002060"/>
                </a:solidFill>
              </a:rPr>
              <a:t>: </a:t>
            </a:r>
            <a:r>
              <a:rPr smtClean="0">
                <a:solidFill>
                  <a:srgbClr val="002060"/>
                </a:solidFill>
              </a:rPr>
              <a:t>Globalement, il s’agit d’une pratique qui consiste en l’acquisition par un organisme financier </a:t>
            </a:r>
            <a:r>
              <a:rPr b="1" smtClean="0">
                <a:solidFill>
                  <a:srgbClr val="002060"/>
                </a:solidFill>
              </a:rPr>
              <a:t>(</a:t>
            </a:r>
            <a:r>
              <a:rPr b="1" smtClean="0">
                <a:solidFill>
                  <a:srgbClr val="C00000"/>
                </a:solidFill>
              </a:rPr>
              <a:t>crédit bailleur</a:t>
            </a:r>
            <a:r>
              <a:rPr b="1" smtClean="0">
                <a:solidFill>
                  <a:srgbClr val="002060"/>
                </a:solidFill>
              </a:rPr>
              <a:t>)</a:t>
            </a:r>
            <a:r>
              <a:rPr smtClean="0">
                <a:solidFill>
                  <a:srgbClr val="002060"/>
                </a:solidFill>
              </a:rPr>
              <a:t>  d’un bien,  à l’effet de le mettre à la disposition d’une entreprise qui en fait la demande </a:t>
            </a:r>
            <a:r>
              <a:rPr b="1" smtClean="0">
                <a:solidFill>
                  <a:srgbClr val="002060"/>
                </a:solidFill>
              </a:rPr>
              <a:t>(</a:t>
            </a:r>
            <a:r>
              <a:rPr b="1" smtClean="0">
                <a:solidFill>
                  <a:srgbClr val="C00000"/>
                </a:solidFill>
              </a:rPr>
              <a:t>le crédit preneur</a:t>
            </a:r>
            <a:r>
              <a:rPr b="1" smtClean="0">
                <a:solidFill>
                  <a:srgbClr val="002060"/>
                </a:solidFill>
              </a:rPr>
              <a:t>),</a:t>
            </a:r>
            <a:r>
              <a:rPr smtClean="0">
                <a:solidFill>
                  <a:srgbClr val="002060"/>
                </a:solidFill>
              </a:rPr>
              <a:t> en contrepartie du paiement d’une redevance à terme échu ,représentant le </a:t>
            </a:r>
            <a:r>
              <a:rPr b="1" smtClean="0">
                <a:solidFill>
                  <a:srgbClr val="C00000"/>
                </a:solidFill>
              </a:rPr>
              <a:t>loyer</a:t>
            </a:r>
            <a:r>
              <a:rPr smtClean="0"/>
              <a:t> </a:t>
            </a:r>
            <a:r>
              <a:rPr smtClean="0">
                <a:solidFill>
                  <a:srgbClr val="002060"/>
                </a:solidFill>
              </a:rPr>
              <a:t>du bien avec une option d’achat à l’échéance.  </a:t>
            </a:r>
            <a:endParaRPr lang="fr-FR" dirty="0" smtClean="0">
              <a:solidFill>
                <a:srgbClr val="002060"/>
              </a:solidFill>
            </a:endParaRPr>
          </a:p>
        </p:txBody>
      </p:sp>
      <p:pic>
        <p:nvPicPr>
          <p:cNvPr id="4" name="Image 3" descr="Logo andi Pro.png"/>
          <p:cNvPicPr>
            <a:picLocks noChangeAspect="1"/>
          </p:cNvPicPr>
          <p:nvPr/>
        </p:nvPicPr>
        <p:blipFill>
          <a:blip r:embed="rId3"/>
          <a:stretch>
            <a:fillRect/>
          </a:stretch>
        </p:blipFill>
        <p:spPr>
          <a:xfrm>
            <a:off x="142844" y="0"/>
            <a:ext cx="1000100" cy="1145570"/>
          </a:xfrm>
          <a:prstGeom prst="rect">
            <a:avLst/>
          </a:prstGeom>
          <a:solidFill>
            <a:srgbClr val="006600"/>
          </a:solidFill>
        </p:spPr>
      </p:pic>
      <p:sp>
        <p:nvSpPr>
          <p:cNvPr id="5" name="Espace réservé du pied de page 4"/>
          <p:cNvSpPr>
            <a:spLocks noGrp="1"/>
          </p:cNvSpPr>
          <p:nvPr>
            <p:ph type="ftr" sz="quarter" idx="11"/>
          </p:nvPr>
        </p:nvSpPr>
        <p:spPr>
          <a:xfrm>
            <a:off x="3124200" y="6356350"/>
            <a:ext cx="2895600" cy="365125"/>
          </a:xfrm>
        </p:spPr>
        <p:txBody>
          <a:bodyPr/>
          <a:lstStyle/>
          <a:p>
            <a:r>
              <a:rPr lang="fr-FR" dirty="0" smtClean="0"/>
              <a:t>Andi Bejaia 2014</a:t>
            </a: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57290" y="500042"/>
            <a:ext cx="7500990" cy="1357322"/>
          </a:xfrm>
        </p:spPr>
        <p:txBody>
          <a:bodyPr anchor="ctr">
            <a:noAutofit/>
          </a:bodyPr>
          <a:lstStyle/>
          <a:p>
            <a:pPr algn="ctr"/>
            <a:r>
              <a:rPr lang="fr-FR" sz="4000" b="1" cap="small" dirty="0" smtClean="0">
                <a:solidFill>
                  <a:srgbClr val="002060"/>
                </a:solidFill>
              </a:rPr>
              <a:t/>
            </a:r>
            <a:br>
              <a:rPr lang="fr-FR" sz="4000" b="1" cap="small" dirty="0" smtClean="0">
                <a:solidFill>
                  <a:srgbClr val="002060"/>
                </a:solidFill>
              </a:rPr>
            </a:br>
            <a:r>
              <a:rPr lang="fr-FR" sz="4000" b="1" cap="small" dirty="0" smtClean="0">
                <a:solidFill>
                  <a:srgbClr val="002060"/>
                </a:solidFill>
              </a:rPr>
              <a:t/>
            </a:r>
            <a:br>
              <a:rPr lang="fr-FR" sz="4000" b="1" cap="small" dirty="0" smtClean="0">
                <a:solidFill>
                  <a:srgbClr val="002060"/>
                </a:solidFill>
              </a:rPr>
            </a:br>
            <a:r>
              <a:rPr lang="fr-FR" sz="4000" b="1" cap="small" dirty="0" smtClean="0">
                <a:solidFill>
                  <a:srgbClr val="002060"/>
                </a:solidFill>
                <a:cs typeface="Sultan Medium" pitchFamily="2" charset="-78"/>
              </a:rPr>
              <a:t>L’entrepreneuriat au cœur du développement</a:t>
            </a:r>
            <a:br>
              <a:rPr lang="fr-FR" sz="4000" b="1" cap="small" dirty="0" smtClean="0">
                <a:solidFill>
                  <a:srgbClr val="002060"/>
                </a:solidFill>
                <a:cs typeface="Sultan Medium" pitchFamily="2" charset="-78"/>
              </a:rPr>
            </a:br>
            <a:r>
              <a:rPr lang="fr-FR" sz="4000" b="1" cap="small" dirty="0" smtClean="0">
                <a:solidFill>
                  <a:srgbClr val="002060"/>
                </a:solidFill>
              </a:rPr>
              <a:t> </a:t>
            </a:r>
            <a:r>
              <a:rPr lang="fr-FR" sz="4000" b="1" dirty="0" smtClean="0">
                <a:solidFill>
                  <a:srgbClr val="002060"/>
                </a:solidFill>
              </a:rPr>
              <a:t/>
            </a:r>
            <a:br>
              <a:rPr lang="fr-FR" sz="4000" b="1" dirty="0" smtClean="0">
                <a:solidFill>
                  <a:srgbClr val="002060"/>
                </a:solidFill>
              </a:rPr>
            </a:br>
            <a:endParaRPr lang="fr-FR" sz="4000" b="1" dirty="0">
              <a:solidFill>
                <a:srgbClr val="002060"/>
              </a:solidFill>
            </a:endParaRPr>
          </a:p>
        </p:txBody>
      </p:sp>
      <p:sp>
        <p:nvSpPr>
          <p:cNvPr id="4" name="Espace réservé du contenu 3"/>
          <p:cNvSpPr>
            <a:spLocks noGrp="1"/>
          </p:cNvSpPr>
          <p:nvPr>
            <p:ph idx="1"/>
          </p:nvPr>
        </p:nvSpPr>
        <p:spPr>
          <a:xfrm>
            <a:off x="785786" y="2071678"/>
            <a:ext cx="8147902" cy="3533780"/>
          </a:xfrm>
        </p:spPr>
        <p:txBody>
          <a:bodyPr anchor="ctr">
            <a:normAutofit fontScale="70000" lnSpcReduction="20000"/>
          </a:bodyPr>
          <a:lstStyle/>
          <a:p>
            <a:pPr algn="ctr">
              <a:buNone/>
            </a:pPr>
            <a:r>
              <a:rPr lang="fr-FR" sz="4800" dirty="0" smtClean="0">
                <a:solidFill>
                  <a:srgbClr val="002060"/>
                </a:solidFill>
              </a:rPr>
              <a:t>L’entreprenariat,  Une culture à développer </a:t>
            </a:r>
          </a:p>
          <a:p>
            <a:pPr algn="ctr">
              <a:buNone/>
            </a:pPr>
            <a:r>
              <a:rPr lang="fr-FR" sz="4800" dirty="0" smtClean="0">
                <a:solidFill>
                  <a:srgbClr val="002060"/>
                </a:solidFill>
              </a:rPr>
              <a:t>Et surtout</a:t>
            </a:r>
          </a:p>
          <a:p>
            <a:pPr algn="ctr">
              <a:buNone/>
            </a:pPr>
            <a:r>
              <a:rPr lang="fr-FR" sz="4800" dirty="0" smtClean="0">
                <a:solidFill>
                  <a:srgbClr val="002060"/>
                </a:solidFill>
              </a:rPr>
              <a:t> Une condition pour le développement économique</a:t>
            </a:r>
          </a:p>
          <a:p>
            <a:pPr algn="ctr">
              <a:buNone/>
            </a:pPr>
            <a:endParaRPr lang="fr-FR" sz="4800" dirty="0" smtClean="0">
              <a:solidFill>
                <a:srgbClr val="002060"/>
              </a:solidFill>
            </a:endParaRPr>
          </a:p>
          <a:p>
            <a:pPr algn="ctr">
              <a:buNone/>
            </a:pPr>
            <a:r>
              <a:rPr lang="fr-FR" sz="3000" dirty="0" smtClean="0">
                <a:solidFill>
                  <a:srgbClr val="002060"/>
                </a:solidFill>
              </a:rPr>
              <a:t>Présenté par Mr A.AOUAM</a:t>
            </a:r>
          </a:p>
          <a:p>
            <a:pPr algn="ctr">
              <a:buNone/>
            </a:pPr>
            <a:r>
              <a:rPr lang="fr-FR" sz="3000" dirty="0" smtClean="0">
                <a:solidFill>
                  <a:srgbClr val="002060"/>
                </a:solidFill>
              </a:rPr>
              <a:t>Directeur du guichet unique décentralisé de Bejaia</a:t>
            </a:r>
            <a:endParaRPr lang="fr-FR" sz="3000" dirty="0">
              <a:solidFill>
                <a:srgbClr val="002060"/>
              </a:solidFill>
            </a:endParaRPr>
          </a:p>
        </p:txBody>
      </p:sp>
      <p:sp>
        <p:nvSpPr>
          <p:cNvPr id="3" name="Espace réservé du numéro de diapositive 2"/>
          <p:cNvSpPr>
            <a:spLocks noGrp="1"/>
          </p:cNvSpPr>
          <p:nvPr>
            <p:ph type="sldNum" sz="quarter" idx="12"/>
          </p:nvPr>
        </p:nvSpPr>
        <p:spPr/>
        <p:txBody>
          <a:bodyPr/>
          <a:lstStyle/>
          <a:p>
            <a:fld id="{72F24444-E0CF-485A-B71C-3135120016E2}" type="slidenum">
              <a:rPr lang="fr-FR" smtClean="0">
                <a:solidFill>
                  <a:srgbClr val="002060"/>
                </a:solidFill>
              </a:rPr>
              <a:pPr/>
              <a:t>2</a:t>
            </a:fld>
            <a:endParaRPr lang="fr-FR">
              <a:solidFill>
                <a:srgbClr val="002060"/>
              </a:solidFill>
            </a:endParaRPr>
          </a:p>
        </p:txBody>
      </p:sp>
      <p:pic>
        <p:nvPicPr>
          <p:cNvPr id="5" name="Image 4" descr="Logo andi Pro.png"/>
          <p:cNvPicPr>
            <a:picLocks noChangeAspect="1"/>
          </p:cNvPicPr>
          <p:nvPr/>
        </p:nvPicPr>
        <p:blipFill>
          <a:blip r:embed="rId2"/>
          <a:stretch>
            <a:fillRect/>
          </a:stretch>
        </p:blipFill>
        <p:spPr>
          <a:xfrm>
            <a:off x="142844" y="0"/>
            <a:ext cx="1000100" cy="1145570"/>
          </a:xfrm>
          <a:prstGeom prst="rect">
            <a:avLst/>
          </a:prstGeom>
          <a:solidFill>
            <a:srgbClr val="006600"/>
          </a:solidFill>
        </p:spPr>
      </p:pic>
      <p:sp>
        <p:nvSpPr>
          <p:cNvPr id="6" name="ZoneTexte 5"/>
          <p:cNvSpPr txBox="1"/>
          <p:nvPr/>
        </p:nvSpPr>
        <p:spPr>
          <a:xfrm>
            <a:off x="1000100" y="0"/>
            <a:ext cx="8143900" cy="1446550"/>
          </a:xfrm>
          <a:prstGeom prst="rect">
            <a:avLst/>
          </a:prstGeom>
          <a:noFill/>
        </p:spPr>
        <p:txBody>
          <a:bodyPr wrap="square" rtlCol="0">
            <a:spAutoFit/>
          </a:bodyPr>
          <a:lstStyle/>
          <a:p>
            <a:pPr algn="ctr"/>
            <a:endParaRPr lang="fr-FR" sz="8800" b="1" dirty="0">
              <a:solidFill>
                <a:srgbClr val="002060"/>
              </a:solidFill>
            </a:endParaRPr>
          </a:p>
        </p:txBody>
      </p:sp>
      <p:sp>
        <p:nvSpPr>
          <p:cNvPr id="7" name="Espace réservé du pied de page 4"/>
          <p:cNvSpPr>
            <a:spLocks noGrp="1"/>
          </p:cNvSpPr>
          <p:nvPr>
            <p:ph type="ftr" sz="quarter" idx="11"/>
          </p:nvPr>
        </p:nvSpPr>
        <p:spPr>
          <a:xfrm>
            <a:off x="3124200" y="6356350"/>
            <a:ext cx="2895600" cy="365125"/>
          </a:xfrm>
        </p:spPr>
        <p:txBody>
          <a:bodyPr/>
          <a:lstStyle/>
          <a:p>
            <a:r>
              <a:rPr lang="fr-FR" dirty="0" smtClean="0"/>
              <a:t>Andi Bejaia 2014</a:t>
            </a: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85728"/>
            <a:ext cx="8143932" cy="1357322"/>
          </a:xfrm>
          <a:prstGeom prst="flowChartAlternateProcess">
            <a:avLst/>
          </a:prstGeom>
        </p:spPr>
        <p:style>
          <a:lnRef idx="2">
            <a:schemeClr val="dk1"/>
          </a:lnRef>
          <a:fillRef idx="1">
            <a:schemeClr val="lt1"/>
          </a:fillRef>
          <a:effectRef idx="0">
            <a:schemeClr val="dk1"/>
          </a:effectRef>
          <a:fontRef idx="minor">
            <a:schemeClr val="dk1"/>
          </a:fontRef>
        </p:style>
        <p:txBody>
          <a:bodyPr anchor="ctr"/>
          <a:lstStyle/>
          <a:p>
            <a:pPr algn="ctr"/>
            <a:r>
              <a:rPr lang="fr-FR" b="1" dirty="0" smtClean="0">
                <a:solidFill>
                  <a:srgbClr val="002060"/>
                </a:solidFill>
              </a:rPr>
              <a:t>LE LEASE  BACK</a:t>
            </a:r>
            <a:endParaRPr lang="fr-FR" dirty="0">
              <a:solidFill>
                <a:srgbClr val="002060"/>
              </a:solidFill>
            </a:endParaRPr>
          </a:p>
        </p:txBody>
      </p:sp>
      <p:sp>
        <p:nvSpPr>
          <p:cNvPr id="3" name="Espace réservé du contenu 2"/>
          <p:cNvSpPr>
            <a:spLocks noGrp="1"/>
          </p:cNvSpPr>
          <p:nvPr>
            <p:ph idx="1"/>
          </p:nvPr>
        </p:nvSpPr>
        <p:spPr>
          <a:xfrm>
            <a:off x="457200" y="1785926"/>
            <a:ext cx="8229600" cy="4340237"/>
          </a:xfrm>
          <a:prstGeom prst="flowChartAlternateProcess">
            <a:avLst/>
          </a:prstGeom>
        </p:spPr>
        <p:style>
          <a:lnRef idx="2">
            <a:schemeClr val="dk1"/>
          </a:lnRef>
          <a:fillRef idx="1">
            <a:schemeClr val="lt1"/>
          </a:fillRef>
          <a:effectRef idx="0">
            <a:schemeClr val="dk1"/>
          </a:effectRef>
          <a:fontRef idx="minor">
            <a:schemeClr val="dk1"/>
          </a:fontRef>
        </p:style>
        <p:txBody>
          <a:bodyPr>
            <a:normAutofit fontScale="70000" lnSpcReduction="20000"/>
          </a:bodyPr>
          <a:lstStyle/>
          <a:p>
            <a:pPr algn="ctr">
              <a:buBlip>
                <a:blip r:embed="rId2"/>
              </a:buBlip>
            </a:pPr>
            <a:r>
              <a:rPr lang="fr-FR" dirty="0" smtClean="0">
                <a:solidFill>
                  <a:srgbClr val="002060"/>
                </a:solidFill>
              </a:rPr>
              <a:t>Si le leasing est considéré comme moyen de financement, le </a:t>
            </a:r>
            <a:r>
              <a:rPr lang="fr-FR" sz="2800" b="1" u="sng" dirty="0" err="1">
                <a:solidFill>
                  <a:srgbClr val="C00000"/>
                </a:solidFill>
              </a:rPr>
              <a:t>Lease</a:t>
            </a:r>
            <a:r>
              <a:rPr lang="fr-FR" sz="2800" b="1" u="sng" dirty="0">
                <a:solidFill>
                  <a:srgbClr val="C00000"/>
                </a:solidFill>
              </a:rPr>
              <a:t> Back </a:t>
            </a:r>
            <a:r>
              <a:rPr lang="fr-FR" dirty="0" smtClean="0">
                <a:solidFill>
                  <a:srgbClr val="002060"/>
                </a:solidFill>
              </a:rPr>
              <a:t>est un moyen de          </a:t>
            </a:r>
            <a:r>
              <a:rPr lang="fr-FR" sz="3600" b="1" u="sng" dirty="0" err="1" smtClean="0">
                <a:solidFill>
                  <a:srgbClr val="006600"/>
                </a:solidFill>
              </a:rPr>
              <a:t>Re</a:t>
            </a:r>
            <a:r>
              <a:rPr lang="fr-FR" sz="2800" b="1" u="sng" dirty="0" err="1" smtClean="0">
                <a:solidFill>
                  <a:srgbClr val="C00000"/>
                </a:solidFill>
              </a:rPr>
              <a:t>-financement</a:t>
            </a:r>
            <a:r>
              <a:rPr lang="fr-FR" dirty="0" smtClean="0">
                <a:solidFill>
                  <a:srgbClr val="002060"/>
                </a:solidFill>
              </a:rPr>
              <a:t>.</a:t>
            </a:r>
          </a:p>
          <a:p>
            <a:pPr algn="just">
              <a:buBlip>
                <a:blip r:embed="rId3"/>
              </a:buBlip>
            </a:pPr>
            <a:endParaRPr lang="fr-FR" dirty="0" smtClean="0">
              <a:solidFill>
                <a:srgbClr val="002060"/>
              </a:solidFill>
            </a:endParaRPr>
          </a:p>
          <a:p>
            <a:pPr algn="just">
              <a:buBlip>
                <a:blip r:embed="rId3"/>
              </a:buBlip>
            </a:pPr>
            <a:r>
              <a:rPr lang="fr-FR" dirty="0" smtClean="0">
                <a:solidFill>
                  <a:srgbClr val="002060"/>
                </a:solidFill>
              </a:rPr>
              <a:t>Il a pour objet , la cession par un propriétaire d’un actif immobilisé à un établissement financier , que ce dernier engage aussitôt dans une opération de leasing en faveur de son propriétaire</a:t>
            </a:r>
            <a:r>
              <a:rPr lang="fr-FR" sz="2800" b="1" dirty="0" smtClean="0">
                <a:solidFill>
                  <a:srgbClr val="C00000"/>
                </a:solidFill>
              </a:rPr>
              <a:t>.                  </a:t>
            </a:r>
            <a:r>
              <a:rPr lang="fr-FR" sz="2800" b="1" u="sng" dirty="0" smtClean="0">
                <a:solidFill>
                  <a:srgbClr val="006600"/>
                </a:solidFill>
              </a:rPr>
              <a:t>(</a:t>
            </a:r>
            <a:r>
              <a:rPr lang="fr-FR" sz="2800" b="1" u="sng" dirty="0">
                <a:solidFill>
                  <a:srgbClr val="006600"/>
                </a:solidFill>
              </a:rPr>
              <a:t>rendre momentanément une immobilisation liquide) </a:t>
            </a:r>
          </a:p>
          <a:p>
            <a:pPr algn="just">
              <a:buBlip>
                <a:blip r:embed="rId3"/>
              </a:buBlip>
            </a:pPr>
            <a:endParaRPr lang="fr-FR" dirty="0" smtClean="0"/>
          </a:p>
          <a:p>
            <a:pPr>
              <a:buNone/>
            </a:pPr>
            <a:r>
              <a:rPr lang="fr-FR" sz="2800" b="1" dirty="0" smtClean="0">
                <a:solidFill>
                  <a:srgbClr val="C00000"/>
                </a:solidFill>
              </a:rPr>
              <a:t>    Le crédit preneur doit s’acquitter de la redevance à échéance nonobstant la situation de l’entreprise</a:t>
            </a:r>
            <a:r>
              <a:rPr lang="fr-FR" sz="2800" dirty="0" smtClean="0"/>
              <a:t>.</a:t>
            </a:r>
          </a:p>
          <a:p>
            <a:pPr algn="ctr">
              <a:buNone/>
            </a:pPr>
            <a:endParaRPr lang="fr-FR" sz="2600" dirty="0">
              <a:solidFill>
                <a:srgbClr val="C00000"/>
              </a:solidFill>
            </a:endParaRPr>
          </a:p>
        </p:txBody>
      </p:sp>
      <p:pic>
        <p:nvPicPr>
          <p:cNvPr id="4" name="Image 3" descr="Logo andi Pro.png"/>
          <p:cNvPicPr>
            <a:picLocks noChangeAspect="1"/>
          </p:cNvPicPr>
          <p:nvPr/>
        </p:nvPicPr>
        <p:blipFill>
          <a:blip r:embed="rId4"/>
          <a:stretch>
            <a:fillRect/>
          </a:stretch>
        </p:blipFill>
        <p:spPr>
          <a:xfrm>
            <a:off x="142844" y="0"/>
            <a:ext cx="1000100" cy="1145570"/>
          </a:xfrm>
          <a:prstGeom prst="rect">
            <a:avLst/>
          </a:prstGeom>
          <a:solidFill>
            <a:srgbClr val="006600"/>
          </a:solidFill>
        </p:spPr>
      </p:pic>
      <p:sp>
        <p:nvSpPr>
          <p:cNvPr id="5" name="Espace réservé du pied de page 4"/>
          <p:cNvSpPr>
            <a:spLocks noGrp="1"/>
          </p:cNvSpPr>
          <p:nvPr>
            <p:ph type="ftr" sz="quarter" idx="11"/>
          </p:nvPr>
        </p:nvSpPr>
        <p:spPr>
          <a:xfrm>
            <a:off x="3124200" y="6356350"/>
            <a:ext cx="2895600" cy="365125"/>
          </a:xfrm>
        </p:spPr>
        <p:txBody>
          <a:bodyPr/>
          <a:lstStyle/>
          <a:p>
            <a:r>
              <a:rPr lang="fr-FR" dirty="0" smtClean="0"/>
              <a:t>Andi Bejaia 2014</a:t>
            </a:r>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357166"/>
            <a:ext cx="8072494" cy="1285884"/>
          </a:xfrm>
          <a:prstGeom prst="flowChartAlternateProcess">
            <a:avLst/>
          </a:prstGeom>
          <a:ln/>
        </p:spPr>
        <p:style>
          <a:lnRef idx="2">
            <a:schemeClr val="dk1"/>
          </a:lnRef>
          <a:fillRef idx="1">
            <a:schemeClr val="lt1"/>
          </a:fillRef>
          <a:effectRef idx="0">
            <a:schemeClr val="dk1"/>
          </a:effectRef>
          <a:fontRef idx="minor">
            <a:schemeClr val="dk1"/>
          </a:fontRef>
        </p:style>
        <p:txBody>
          <a:bodyPr anchor="ctr">
            <a:normAutofit fontScale="90000"/>
          </a:bodyPr>
          <a:lstStyle/>
          <a:p>
            <a:pPr algn="ctr"/>
            <a:r>
              <a:rPr lang="fr-FR" b="1" dirty="0" smtClean="0"/>
              <a:t>            </a:t>
            </a:r>
            <a:r>
              <a:rPr b="1" smtClean="0">
                <a:solidFill>
                  <a:srgbClr val="002060"/>
                </a:solidFill>
              </a:rPr>
              <a:t>CAPITAL  INVESTISSEMENT</a:t>
            </a:r>
            <a:r>
              <a:rPr lang="fr-FR" b="1" dirty="0" smtClean="0">
                <a:solidFill>
                  <a:srgbClr val="002060"/>
                </a:solidFill>
              </a:rPr>
              <a:t/>
            </a:r>
            <a:br>
              <a:rPr lang="fr-FR" b="1" dirty="0" smtClean="0">
                <a:solidFill>
                  <a:srgbClr val="002060"/>
                </a:solidFill>
              </a:rPr>
            </a:br>
            <a:r>
              <a:rPr lang="fr-FR" b="1" dirty="0" smtClean="0">
                <a:solidFill>
                  <a:srgbClr val="002060"/>
                </a:solidFill>
              </a:rPr>
              <a:t>(Capital Risque)</a:t>
            </a:r>
            <a:endParaRPr lang="fr-FR" b="1" dirty="0">
              <a:solidFill>
                <a:srgbClr val="002060"/>
              </a:solidFill>
            </a:endParaRPr>
          </a:p>
        </p:txBody>
      </p:sp>
      <p:sp>
        <p:nvSpPr>
          <p:cNvPr id="3" name="Espace réservé du contenu 2"/>
          <p:cNvSpPr>
            <a:spLocks noGrp="1"/>
          </p:cNvSpPr>
          <p:nvPr>
            <p:ph idx="1"/>
          </p:nvPr>
        </p:nvSpPr>
        <p:spPr>
          <a:xfrm>
            <a:off x="357158" y="1785926"/>
            <a:ext cx="8329642" cy="4500594"/>
          </a:xfrm>
          <a:prstGeom prst="flowChartAlternateProcess">
            <a:avLst/>
          </a:prstGeom>
          <a:ln/>
        </p:spPr>
        <p:style>
          <a:lnRef idx="2">
            <a:schemeClr val="dk1"/>
          </a:lnRef>
          <a:fillRef idx="1">
            <a:schemeClr val="lt1"/>
          </a:fillRef>
          <a:effectRef idx="0">
            <a:schemeClr val="dk1"/>
          </a:effectRef>
          <a:fontRef idx="minor">
            <a:schemeClr val="dk1"/>
          </a:fontRef>
        </p:style>
        <p:txBody>
          <a:bodyPr>
            <a:noAutofit/>
          </a:bodyPr>
          <a:lstStyle/>
          <a:p>
            <a:pPr lvl="0" algn="just">
              <a:buBlip>
                <a:blip r:embed="rId3"/>
              </a:buBlip>
            </a:pPr>
            <a:r>
              <a:rPr lang="fr-FR" sz="1600" dirty="0">
                <a:solidFill>
                  <a:srgbClr val="002060"/>
                </a:solidFill>
              </a:rPr>
              <a:t>U</a:t>
            </a:r>
            <a:r>
              <a:rPr sz="1600" smtClean="0">
                <a:solidFill>
                  <a:srgbClr val="002060"/>
                </a:solidFill>
              </a:rPr>
              <a:t>n autre mode de financement assez récent en Algérie,  conçu pour </a:t>
            </a:r>
            <a:r>
              <a:rPr lang="fr-FR" sz="1600" dirty="0" smtClean="0">
                <a:solidFill>
                  <a:srgbClr val="002060"/>
                </a:solidFill>
              </a:rPr>
              <a:t>compléter la panoplie de mesures </a:t>
            </a:r>
            <a:r>
              <a:rPr sz="1600" smtClean="0">
                <a:solidFill>
                  <a:srgbClr val="002060"/>
                </a:solidFill>
              </a:rPr>
              <a:t>favori</a:t>
            </a:r>
            <a:r>
              <a:rPr lang="fr-FR" sz="1600" dirty="0" smtClean="0">
                <a:solidFill>
                  <a:srgbClr val="002060"/>
                </a:solidFill>
              </a:rPr>
              <a:t>sant</a:t>
            </a:r>
            <a:r>
              <a:rPr sz="1600" smtClean="0">
                <a:solidFill>
                  <a:srgbClr val="002060"/>
                </a:solidFill>
              </a:rPr>
              <a:t> </a:t>
            </a:r>
            <a:r>
              <a:rPr lang="fr-FR" sz="1600" dirty="0" smtClean="0">
                <a:solidFill>
                  <a:srgbClr val="002060"/>
                </a:solidFill>
              </a:rPr>
              <a:t> </a:t>
            </a:r>
            <a:r>
              <a:rPr sz="1600" smtClean="0">
                <a:solidFill>
                  <a:srgbClr val="002060"/>
                </a:solidFill>
              </a:rPr>
              <a:t>la création de TPE et PME en leur offrant un maximum de sources de financement. </a:t>
            </a:r>
            <a:endParaRPr lang="fr-FR" sz="1600" dirty="0" smtClean="0">
              <a:solidFill>
                <a:srgbClr val="002060"/>
              </a:solidFill>
            </a:endParaRPr>
          </a:p>
          <a:p>
            <a:pPr lvl="0" algn="just">
              <a:buBlip>
                <a:blip r:embed="rId3"/>
              </a:buBlip>
            </a:pPr>
            <a:endParaRPr sz="1600" smtClean="0">
              <a:solidFill>
                <a:srgbClr val="002060"/>
              </a:solidFill>
            </a:endParaRPr>
          </a:p>
          <a:p>
            <a:pPr lvl="0" algn="just">
              <a:buBlip>
                <a:blip r:embed="rId3"/>
              </a:buBlip>
            </a:pPr>
            <a:r>
              <a:rPr sz="1600" smtClean="0">
                <a:solidFill>
                  <a:srgbClr val="002060"/>
                </a:solidFill>
              </a:rPr>
              <a:t>Il consiste en</a:t>
            </a:r>
            <a:r>
              <a:rPr sz="1600" smtClean="0"/>
              <a:t> </a:t>
            </a:r>
            <a:r>
              <a:rPr sz="1600" b="1" smtClean="0">
                <a:solidFill>
                  <a:srgbClr val="C00000"/>
                </a:solidFill>
              </a:rPr>
              <a:t>la prise de participation</a:t>
            </a:r>
            <a:r>
              <a:rPr sz="1600" smtClean="0">
                <a:solidFill>
                  <a:srgbClr val="C00000"/>
                </a:solidFill>
              </a:rPr>
              <a:t> </a:t>
            </a:r>
            <a:r>
              <a:rPr sz="1600" smtClean="0">
                <a:solidFill>
                  <a:srgbClr val="002060"/>
                </a:solidFill>
              </a:rPr>
              <a:t>d’une société financière qui le pratique, </a:t>
            </a:r>
            <a:r>
              <a:rPr sz="1600" b="1" smtClean="0">
                <a:solidFill>
                  <a:srgbClr val="C00000"/>
                </a:solidFill>
              </a:rPr>
              <a:t>au capital social</a:t>
            </a:r>
            <a:r>
              <a:rPr sz="1600" smtClean="0">
                <a:solidFill>
                  <a:srgbClr val="C00000"/>
                </a:solidFill>
              </a:rPr>
              <a:t> </a:t>
            </a:r>
            <a:r>
              <a:rPr sz="1600" smtClean="0">
                <a:solidFill>
                  <a:srgbClr val="002060"/>
                </a:solidFill>
              </a:rPr>
              <a:t>de l’entreprise qui en fait la demande dans certaines conditions.</a:t>
            </a:r>
            <a:endParaRPr lang="fr-FR" sz="1600" dirty="0" smtClean="0">
              <a:solidFill>
                <a:srgbClr val="002060"/>
              </a:solidFill>
            </a:endParaRPr>
          </a:p>
          <a:p>
            <a:pPr lvl="0" algn="just">
              <a:buBlip>
                <a:blip r:embed="rId3"/>
              </a:buBlip>
            </a:pPr>
            <a:endParaRPr sz="1600" smtClean="0"/>
          </a:p>
          <a:p>
            <a:pPr algn="just">
              <a:buBlip>
                <a:blip r:embed="rId3"/>
              </a:buBlip>
            </a:pPr>
            <a:r>
              <a:rPr sz="1600" smtClean="0"/>
              <a:t> </a:t>
            </a:r>
            <a:r>
              <a:rPr sz="1600" smtClean="0">
                <a:solidFill>
                  <a:srgbClr val="002060"/>
                </a:solidFill>
              </a:rPr>
              <a:t>Sommairement, la prise de participation est </a:t>
            </a:r>
            <a:r>
              <a:rPr sz="1600" b="1" smtClean="0">
                <a:solidFill>
                  <a:srgbClr val="C00000"/>
                </a:solidFill>
              </a:rPr>
              <a:t>limitée dans le</a:t>
            </a:r>
            <a:r>
              <a:rPr sz="1600" b="1" smtClean="0"/>
              <a:t> </a:t>
            </a:r>
            <a:r>
              <a:rPr sz="1600" b="1" smtClean="0">
                <a:solidFill>
                  <a:srgbClr val="C00000"/>
                </a:solidFill>
              </a:rPr>
              <a:t>temps</a:t>
            </a:r>
            <a:r>
              <a:rPr sz="1600" smtClean="0"/>
              <a:t>, </a:t>
            </a:r>
            <a:r>
              <a:rPr sz="1600" smtClean="0">
                <a:solidFill>
                  <a:srgbClr val="002060"/>
                </a:solidFill>
              </a:rPr>
              <a:t>soit un minimum de </a:t>
            </a:r>
            <a:r>
              <a:rPr lang="fr-FR" sz="1600" b="1" dirty="0" smtClean="0">
                <a:solidFill>
                  <a:srgbClr val="C00000"/>
                </a:solidFill>
              </a:rPr>
              <a:t>03</a:t>
            </a:r>
            <a:r>
              <a:rPr sz="1600" smtClean="0"/>
              <a:t> </a:t>
            </a:r>
            <a:r>
              <a:rPr sz="1600" smtClean="0">
                <a:solidFill>
                  <a:srgbClr val="C00000"/>
                </a:solidFill>
              </a:rPr>
              <a:t>ans</a:t>
            </a:r>
            <a:r>
              <a:rPr sz="1600" smtClean="0"/>
              <a:t> </a:t>
            </a:r>
            <a:r>
              <a:rPr sz="1600" smtClean="0">
                <a:solidFill>
                  <a:srgbClr val="002060"/>
                </a:solidFill>
              </a:rPr>
              <a:t>et un maximum de </a:t>
            </a:r>
            <a:r>
              <a:rPr lang="fr-FR" sz="1600" b="1" dirty="0" smtClean="0">
                <a:solidFill>
                  <a:srgbClr val="C00000"/>
                </a:solidFill>
              </a:rPr>
              <a:t>05</a:t>
            </a:r>
            <a:r>
              <a:rPr sz="1600" b="1" smtClean="0"/>
              <a:t> </a:t>
            </a:r>
            <a:r>
              <a:rPr sz="1600" b="1" smtClean="0">
                <a:solidFill>
                  <a:srgbClr val="C00000"/>
                </a:solidFill>
              </a:rPr>
              <a:t>ans</a:t>
            </a:r>
            <a:r>
              <a:rPr sz="1600" b="1" smtClean="0"/>
              <a:t> </a:t>
            </a:r>
            <a:r>
              <a:rPr sz="1600" smtClean="0">
                <a:solidFill>
                  <a:srgbClr val="002060"/>
                </a:solidFill>
              </a:rPr>
              <a:t>et aussi </a:t>
            </a:r>
            <a:r>
              <a:rPr sz="1600" b="1" smtClean="0">
                <a:solidFill>
                  <a:srgbClr val="C00000"/>
                </a:solidFill>
              </a:rPr>
              <a:t>en valeur</a:t>
            </a:r>
            <a:r>
              <a:rPr sz="1600" smtClean="0">
                <a:solidFill>
                  <a:srgbClr val="002060"/>
                </a:solidFill>
              </a:rPr>
              <a:t>, soit un minimum de </a:t>
            </a:r>
            <a:r>
              <a:rPr sz="1600" b="1" smtClean="0">
                <a:solidFill>
                  <a:srgbClr val="C00000"/>
                </a:solidFill>
              </a:rPr>
              <a:t>5 000 000 DA</a:t>
            </a:r>
            <a:r>
              <a:rPr sz="1600" smtClean="0">
                <a:solidFill>
                  <a:srgbClr val="C00000"/>
                </a:solidFill>
              </a:rPr>
              <a:t> </a:t>
            </a:r>
            <a:r>
              <a:rPr sz="1600" smtClean="0">
                <a:solidFill>
                  <a:srgbClr val="002060"/>
                </a:solidFill>
              </a:rPr>
              <a:t>contre un maximum de </a:t>
            </a:r>
            <a:r>
              <a:rPr sz="1600" b="1" smtClean="0">
                <a:solidFill>
                  <a:srgbClr val="C00000"/>
                </a:solidFill>
              </a:rPr>
              <a:t>50 000 000 </a:t>
            </a:r>
            <a:r>
              <a:rPr sz="1600" b="1" smtClean="0">
                <a:solidFill>
                  <a:srgbClr val="002060"/>
                </a:solidFill>
              </a:rPr>
              <a:t>DA</a:t>
            </a:r>
            <a:r>
              <a:rPr sz="1600" smtClean="0">
                <a:solidFill>
                  <a:srgbClr val="002060"/>
                </a:solidFill>
              </a:rPr>
              <a:t> ou de </a:t>
            </a:r>
            <a:r>
              <a:rPr sz="1600" b="1" smtClean="0">
                <a:solidFill>
                  <a:srgbClr val="C00000"/>
                </a:solidFill>
              </a:rPr>
              <a:t>49%</a:t>
            </a:r>
            <a:r>
              <a:rPr sz="1600" smtClean="0"/>
              <a:t> </a:t>
            </a:r>
            <a:r>
              <a:rPr sz="1600" smtClean="0">
                <a:solidFill>
                  <a:srgbClr val="002060"/>
                </a:solidFill>
              </a:rPr>
              <a:t>du montant du capital social de l’entreprise.</a:t>
            </a:r>
            <a:endParaRPr lang="fr-FR" sz="1600" dirty="0" smtClean="0">
              <a:solidFill>
                <a:srgbClr val="002060"/>
              </a:solidFill>
            </a:endParaRPr>
          </a:p>
          <a:p>
            <a:pPr algn="just">
              <a:buBlip>
                <a:blip r:embed="rId3"/>
              </a:buBlip>
            </a:pPr>
            <a:endParaRPr sz="1600" smtClean="0"/>
          </a:p>
          <a:p>
            <a:pPr algn="just">
              <a:buBlip>
                <a:blip r:embed="rId4"/>
              </a:buBlip>
            </a:pPr>
            <a:r>
              <a:rPr sz="1600" b="1" smtClean="0">
                <a:solidFill>
                  <a:srgbClr val="006600"/>
                </a:solidFill>
              </a:rPr>
              <a:t>Selon cette formule, la société de capital investissement en sa qualité d’associé, ne réclame le paiement d’aucune échéance en dehors du partage du résultat (</a:t>
            </a:r>
            <a:r>
              <a:rPr lang="fr-FR" sz="2400" b="1" dirty="0" smtClean="0">
                <a:solidFill>
                  <a:srgbClr val="006600"/>
                </a:solidFill>
              </a:rPr>
              <a:t>P</a:t>
            </a:r>
            <a:r>
              <a:rPr sz="2400" b="1" smtClean="0">
                <a:solidFill>
                  <a:srgbClr val="006600"/>
                </a:solidFill>
              </a:rPr>
              <a:t>erte</a:t>
            </a:r>
            <a:r>
              <a:rPr lang="fr-FR" sz="2400" b="1" dirty="0" smtClean="0">
                <a:solidFill>
                  <a:srgbClr val="006600"/>
                </a:solidFill>
              </a:rPr>
              <a:t>s</a:t>
            </a:r>
            <a:r>
              <a:rPr sz="2400" b="1" smtClean="0">
                <a:solidFill>
                  <a:srgbClr val="006600"/>
                </a:solidFill>
              </a:rPr>
              <a:t> ou </a:t>
            </a:r>
            <a:r>
              <a:rPr lang="fr-FR" sz="2400" b="1" dirty="0" smtClean="0">
                <a:solidFill>
                  <a:srgbClr val="006600"/>
                </a:solidFill>
              </a:rPr>
              <a:t>P</a:t>
            </a:r>
            <a:r>
              <a:rPr sz="2400" b="1" smtClean="0">
                <a:solidFill>
                  <a:srgbClr val="006600"/>
                </a:solidFill>
              </a:rPr>
              <a:t>rofit</a:t>
            </a:r>
            <a:r>
              <a:rPr lang="fr-FR" sz="2400" b="1" dirty="0" smtClean="0">
                <a:solidFill>
                  <a:srgbClr val="006600"/>
                </a:solidFill>
              </a:rPr>
              <a:t>s</a:t>
            </a:r>
            <a:r>
              <a:rPr sz="1600" b="1" smtClean="0">
                <a:solidFill>
                  <a:srgbClr val="006600"/>
                </a:solidFill>
              </a:rPr>
              <a:t>).</a:t>
            </a:r>
            <a:endParaRPr sz="1600" smtClean="0">
              <a:solidFill>
                <a:srgbClr val="006600"/>
              </a:solidFill>
            </a:endParaRPr>
          </a:p>
          <a:p>
            <a:endParaRPr lang="fr-FR" sz="900" dirty="0"/>
          </a:p>
        </p:txBody>
      </p:sp>
      <p:pic>
        <p:nvPicPr>
          <p:cNvPr id="4" name="Image 3" descr="Logo andi Pro.png"/>
          <p:cNvPicPr>
            <a:picLocks noChangeAspect="1"/>
          </p:cNvPicPr>
          <p:nvPr/>
        </p:nvPicPr>
        <p:blipFill>
          <a:blip r:embed="rId5"/>
          <a:stretch>
            <a:fillRect/>
          </a:stretch>
        </p:blipFill>
        <p:spPr>
          <a:xfrm>
            <a:off x="142844" y="0"/>
            <a:ext cx="1000100" cy="1145570"/>
          </a:xfrm>
          <a:prstGeom prst="rect">
            <a:avLst/>
          </a:prstGeom>
          <a:solidFill>
            <a:srgbClr val="006600"/>
          </a:solidFill>
        </p:spPr>
      </p:pic>
      <p:sp>
        <p:nvSpPr>
          <p:cNvPr id="5" name="Espace réservé du pied de page 4"/>
          <p:cNvSpPr>
            <a:spLocks noGrp="1"/>
          </p:cNvSpPr>
          <p:nvPr>
            <p:ph type="ftr" sz="quarter" idx="11"/>
          </p:nvPr>
        </p:nvSpPr>
        <p:spPr>
          <a:xfrm>
            <a:off x="3124200" y="6356350"/>
            <a:ext cx="2895600" cy="365125"/>
          </a:xfrm>
        </p:spPr>
        <p:txBody>
          <a:bodyPr/>
          <a:lstStyle/>
          <a:p>
            <a:r>
              <a:rPr lang="fr-FR" dirty="0" smtClean="0"/>
              <a:t>Andi Bejaia 2014</a:t>
            </a:r>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357166"/>
            <a:ext cx="8072494" cy="1285884"/>
          </a:xfrm>
          <a:prstGeom prst="flowChartAlternateProcess">
            <a:avLst/>
          </a:prstGeom>
          <a:solidFill>
            <a:schemeClr val="bg1"/>
          </a:solidFill>
          <a:ln/>
        </p:spPr>
        <p:style>
          <a:lnRef idx="1">
            <a:schemeClr val="accent1"/>
          </a:lnRef>
          <a:fillRef idx="3">
            <a:schemeClr val="accent1"/>
          </a:fillRef>
          <a:effectRef idx="2">
            <a:schemeClr val="accent1"/>
          </a:effectRef>
          <a:fontRef idx="minor">
            <a:schemeClr val="lt1"/>
          </a:fontRef>
        </p:style>
        <p:txBody>
          <a:bodyPr anchor="ctr">
            <a:normAutofit fontScale="90000"/>
          </a:bodyPr>
          <a:lstStyle/>
          <a:p>
            <a:pPr algn="ctr"/>
            <a:r>
              <a:rPr lang="fr-FR" sz="4400" b="1" dirty="0" smtClean="0">
                <a:solidFill>
                  <a:srgbClr val="006600"/>
                </a:solidFill>
              </a:rPr>
              <a:t>Le marcher Boursier de la PME</a:t>
            </a:r>
            <a:r>
              <a:rPr lang="fr-FR" b="1" dirty="0" smtClean="0">
                <a:solidFill>
                  <a:srgbClr val="006600"/>
                </a:solidFill>
              </a:rPr>
              <a:t/>
            </a:r>
            <a:br>
              <a:rPr lang="fr-FR" b="1" dirty="0" smtClean="0">
                <a:solidFill>
                  <a:srgbClr val="006600"/>
                </a:solidFill>
              </a:rPr>
            </a:br>
            <a:r>
              <a:rPr lang="fr-FR" sz="2700" b="1" dirty="0" smtClean="0">
                <a:solidFill>
                  <a:srgbClr val="FF0000"/>
                </a:solidFill>
              </a:rPr>
              <a:t>UN FINANCEMENT ILLIMITE SANS GARANTIES</a:t>
            </a:r>
            <a:br>
              <a:rPr lang="fr-FR" sz="2700" b="1" dirty="0" smtClean="0">
                <a:solidFill>
                  <a:srgbClr val="FF0000"/>
                </a:solidFill>
              </a:rPr>
            </a:br>
            <a:r>
              <a:rPr lang="fr-FR" sz="2700" b="1" dirty="0" smtClean="0">
                <a:solidFill>
                  <a:srgbClr val="FF0000"/>
                </a:solidFill>
                <a:hlinkClick r:id="rId3"/>
              </a:rPr>
              <a:t>www.sgbv.dz</a:t>
            </a:r>
            <a:endParaRPr lang="fr-FR" sz="2700" b="1" dirty="0">
              <a:solidFill>
                <a:srgbClr val="FF0000"/>
              </a:solidFill>
            </a:endParaRPr>
          </a:p>
        </p:txBody>
      </p:sp>
      <p:sp>
        <p:nvSpPr>
          <p:cNvPr id="3" name="Espace réservé du contenu 2"/>
          <p:cNvSpPr>
            <a:spLocks noGrp="1"/>
          </p:cNvSpPr>
          <p:nvPr>
            <p:ph idx="1"/>
          </p:nvPr>
        </p:nvSpPr>
        <p:spPr>
          <a:xfrm>
            <a:off x="357158" y="1785926"/>
            <a:ext cx="8329642" cy="4572032"/>
          </a:xfrm>
          <a:prstGeom prst="flowChartAlternateProcess">
            <a:avLst/>
          </a:prstGeom>
          <a:noFill/>
          <a:ln/>
        </p:spPr>
        <p:style>
          <a:lnRef idx="0">
            <a:schemeClr val="accent1"/>
          </a:lnRef>
          <a:fillRef idx="3">
            <a:schemeClr val="accent1"/>
          </a:fillRef>
          <a:effectRef idx="3">
            <a:schemeClr val="accent1"/>
          </a:effectRef>
          <a:fontRef idx="minor">
            <a:schemeClr val="lt1"/>
          </a:fontRef>
        </p:style>
        <p:txBody>
          <a:bodyPr>
            <a:noAutofit/>
          </a:bodyPr>
          <a:lstStyle/>
          <a:p>
            <a:pPr lvl="0" algn="just">
              <a:buBlip>
                <a:blip r:embed="rId4"/>
              </a:buBlip>
            </a:pPr>
            <a:r>
              <a:rPr lang="fr-FR" sz="2400" dirty="0">
                <a:solidFill>
                  <a:srgbClr val="002060"/>
                </a:solidFill>
              </a:rPr>
              <a:t>U</a:t>
            </a:r>
            <a:r>
              <a:rPr sz="2400" smtClean="0">
                <a:solidFill>
                  <a:srgbClr val="002060"/>
                </a:solidFill>
              </a:rPr>
              <a:t>n autre mode de financement assez récent en Algérie,</a:t>
            </a:r>
            <a:r>
              <a:rPr lang="fr-FR" sz="2400" dirty="0" smtClean="0">
                <a:solidFill>
                  <a:srgbClr val="002060"/>
                </a:solidFill>
              </a:rPr>
              <a:t>rendu possible par la modification du règlement de la COSOB n° 12-01 modifiant le n°97-03 </a:t>
            </a:r>
            <a:r>
              <a:rPr sz="2400" smtClean="0">
                <a:solidFill>
                  <a:srgbClr val="002060"/>
                </a:solidFill>
              </a:rPr>
              <a:t>  conçu pour </a:t>
            </a:r>
            <a:r>
              <a:rPr lang="fr-FR" sz="2400" dirty="0" smtClean="0">
                <a:solidFill>
                  <a:srgbClr val="002060"/>
                </a:solidFill>
              </a:rPr>
              <a:t>compléter la panoplie de mesures favorisant  </a:t>
            </a:r>
            <a:r>
              <a:rPr sz="2400" smtClean="0">
                <a:solidFill>
                  <a:srgbClr val="002060"/>
                </a:solidFill>
              </a:rPr>
              <a:t>la création de </a:t>
            </a:r>
            <a:r>
              <a:rPr sz="2400" b="1" smtClean="0">
                <a:solidFill>
                  <a:srgbClr val="002060"/>
                </a:solidFill>
              </a:rPr>
              <a:t>PME</a:t>
            </a:r>
            <a:r>
              <a:rPr lang="fr-FR" sz="2400" b="1" baseline="50000" dirty="0" smtClean="0">
                <a:solidFill>
                  <a:srgbClr val="002060"/>
                </a:solidFill>
              </a:rPr>
              <a:t>s</a:t>
            </a:r>
            <a:r>
              <a:rPr sz="2400" b="1" smtClean="0">
                <a:solidFill>
                  <a:srgbClr val="002060"/>
                </a:solidFill>
              </a:rPr>
              <a:t> </a:t>
            </a:r>
            <a:r>
              <a:rPr sz="2400" smtClean="0">
                <a:solidFill>
                  <a:srgbClr val="002060"/>
                </a:solidFill>
              </a:rPr>
              <a:t>en leur offrant un maximum de sources de financement. </a:t>
            </a:r>
            <a:endParaRPr lang="fr-FR" sz="2400" dirty="0" smtClean="0">
              <a:solidFill>
                <a:srgbClr val="002060"/>
              </a:solidFill>
            </a:endParaRPr>
          </a:p>
          <a:p>
            <a:pPr lvl="0" algn="just">
              <a:buBlip>
                <a:blip r:embed="rId4"/>
              </a:buBlip>
            </a:pPr>
            <a:endParaRPr sz="1600" smtClean="0">
              <a:solidFill>
                <a:srgbClr val="002060"/>
              </a:solidFill>
            </a:endParaRPr>
          </a:p>
          <a:p>
            <a:pPr algn="ctr">
              <a:buBlip>
                <a:blip r:embed="rId5"/>
              </a:buBlip>
            </a:pPr>
            <a:r>
              <a:rPr lang="fr-FR" sz="2600" b="1" dirty="0" smtClean="0">
                <a:solidFill>
                  <a:srgbClr val="002060"/>
                </a:solidFill>
              </a:rPr>
              <a:t>SYNONYME D’UN </a:t>
            </a:r>
            <a:r>
              <a:rPr lang="fr-FR" sz="2600" b="1" dirty="0" smtClean="0">
                <a:solidFill>
                  <a:srgbClr val="006600"/>
                </a:solidFill>
              </a:rPr>
              <a:t>LABEL</a:t>
            </a:r>
            <a:r>
              <a:rPr lang="fr-FR" sz="2600" b="1" dirty="0" smtClean="0">
                <a:solidFill>
                  <a:srgbClr val="002060"/>
                </a:solidFill>
              </a:rPr>
              <a:t>  DE QUALITE QUI EST UN </a:t>
            </a:r>
            <a:r>
              <a:rPr lang="fr-FR" sz="2600" b="1" dirty="0" smtClean="0">
                <a:solidFill>
                  <a:srgbClr val="7030A0"/>
                </a:solidFill>
              </a:rPr>
              <a:t>MOYEN</a:t>
            </a:r>
            <a:r>
              <a:rPr lang="fr-FR" sz="2600" b="1" dirty="0" smtClean="0">
                <a:solidFill>
                  <a:srgbClr val="002060"/>
                </a:solidFill>
              </a:rPr>
              <a:t> DE PLUS ET PEUT AUSSI  CONSTITUER UN </a:t>
            </a:r>
            <a:r>
              <a:rPr lang="fr-FR" sz="2600" b="1" dirty="0" smtClean="0">
                <a:solidFill>
                  <a:srgbClr val="C00000"/>
                </a:solidFill>
              </a:rPr>
              <a:t>OBJECTIF</a:t>
            </a:r>
            <a:r>
              <a:rPr lang="fr-FR" sz="2600" b="1" dirty="0" smtClean="0">
                <a:solidFill>
                  <a:srgbClr val="002060"/>
                </a:solidFill>
              </a:rPr>
              <a:t> EN SOIT </a:t>
            </a:r>
            <a:endParaRPr lang="fr-FR" sz="2600" dirty="0">
              <a:solidFill>
                <a:srgbClr val="002060"/>
              </a:solidFill>
            </a:endParaRPr>
          </a:p>
        </p:txBody>
      </p:sp>
      <p:sp>
        <p:nvSpPr>
          <p:cNvPr id="5" name="Espace réservé du pied de page 4"/>
          <p:cNvSpPr>
            <a:spLocks noGrp="1"/>
          </p:cNvSpPr>
          <p:nvPr>
            <p:ph type="ftr" sz="quarter" idx="11"/>
          </p:nvPr>
        </p:nvSpPr>
        <p:spPr/>
        <p:txBody>
          <a:bodyPr/>
          <a:lstStyle/>
          <a:p>
            <a:r>
              <a:rPr lang="fr-FR" dirty="0" smtClean="0"/>
              <a:t>Andi Bejaia 2014</a:t>
            </a:r>
            <a:endParaRPr lang="fr-FR" dirty="0"/>
          </a:p>
        </p:txBody>
      </p:sp>
      <p:pic>
        <p:nvPicPr>
          <p:cNvPr id="6" name="Image 5" descr="Logo andi Pro.png"/>
          <p:cNvPicPr>
            <a:picLocks noChangeAspect="1"/>
          </p:cNvPicPr>
          <p:nvPr/>
        </p:nvPicPr>
        <p:blipFill>
          <a:blip r:embed="rId6"/>
          <a:stretch>
            <a:fillRect/>
          </a:stretch>
        </p:blipFill>
        <p:spPr>
          <a:xfrm>
            <a:off x="142844" y="0"/>
            <a:ext cx="1000100" cy="1145570"/>
          </a:xfrm>
          <a:prstGeom prst="rect">
            <a:avLst/>
          </a:prstGeom>
          <a:solidFill>
            <a:srgbClr val="006600"/>
          </a:solid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73050"/>
            <a:ext cx="8143932" cy="1370000"/>
          </a:xfrm>
          <a:prstGeom prst="flowChartAlternateProcess">
            <a:avLst/>
          </a:prstGeom>
          <a:ln/>
        </p:spPr>
        <p:style>
          <a:lnRef idx="2">
            <a:schemeClr val="dk1"/>
          </a:lnRef>
          <a:fillRef idx="1">
            <a:schemeClr val="lt1"/>
          </a:fillRef>
          <a:effectRef idx="0">
            <a:schemeClr val="dk1"/>
          </a:effectRef>
          <a:fontRef idx="minor">
            <a:schemeClr val="dk1"/>
          </a:fontRef>
        </p:style>
        <p:txBody>
          <a:bodyPr anchor="ctr">
            <a:normAutofit/>
          </a:bodyPr>
          <a:lstStyle/>
          <a:p>
            <a:pPr algn="ctr"/>
            <a:r>
              <a:rPr lang="fr-FR" sz="4400" dirty="0" smtClean="0">
                <a:solidFill>
                  <a:srgbClr val="002060"/>
                </a:solidFill>
              </a:rPr>
              <a:t>L</a:t>
            </a:r>
            <a:r>
              <a:rPr sz="4400" smtClean="0">
                <a:solidFill>
                  <a:srgbClr val="002060"/>
                </a:solidFill>
              </a:rPr>
              <a:t>es garanties</a:t>
            </a:r>
            <a:endParaRPr lang="fr-FR" sz="4400" dirty="0">
              <a:solidFill>
                <a:srgbClr val="002060"/>
              </a:solidFill>
            </a:endParaRPr>
          </a:p>
        </p:txBody>
      </p:sp>
      <p:graphicFrame>
        <p:nvGraphicFramePr>
          <p:cNvPr id="5" name="Espace réservé du contenu 4"/>
          <p:cNvGraphicFramePr>
            <a:graphicFrameLocks noGrp="1"/>
          </p:cNvGraphicFramePr>
          <p:nvPr>
            <p:ph idx="1"/>
          </p:nvPr>
        </p:nvGraphicFramePr>
        <p:xfrm>
          <a:off x="6715140" y="1214422"/>
          <a:ext cx="2214578" cy="50006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Espace réservé du texte 2"/>
          <p:cNvSpPr>
            <a:spLocks noGrp="1"/>
          </p:cNvSpPr>
          <p:nvPr>
            <p:ph type="body" sz="half" idx="2"/>
          </p:nvPr>
        </p:nvSpPr>
        <p:spPr>
          <a:xfrm>
            <a:off x="214282" y="1785926"/>
            <a:ext cx="6429420" cy="4500594"/>
          </a:xfrm>
          <a:prstGeom prst="flowChartAlternateProcess">
            <a:avLst/>
          </a:prstGeom>
          <a:ln/>
        </p:spPr>
        <p:style>
          <a:lnRef idx="2">
            <a:schemeClr val="dk1"/>
          </a:lnRef>
          <a:fillRef idx="1">
            <a:schemeClr val="lt1"/>
          </a:fillRef>
          <a:effectRef idx="0">
            <a:schemeClr val="dk1"/>
          </a:effectRef>
          <a:fontRef idx="minor">
            <a:schemeClr val="dk1"/>
          </a:fontRef>
        </p:style>
        <p:txBody>
          <a:bodyPr>
            <a:noAutofit/>
          </a:bodyPr>
          <a:lstStyle/>
          <a:p>
            <a:pPr algn="just"/>
            <a:r>
              <a:rPr lang="fr-FR" sz="2400" dirty="0" smtClean="0">
                <a:solidFill>
                  <a:srgbClr val="002060"/>
                </a:solidFill>
              </a:rPr>
              <a:t>A</a:t>
            </a:r>
            <a:r>
              <a:rPr sz="2400" smtClean="0">
                <a:solidFill>
                  <a:srgbClr val="002060"/>
                </a:solidFill>
              </a:rPr>
              <a:t> peine le financement évoqué, les garanties se mettent de travers mettant  en particulier les Primo investisseurs  face à des contraintes  quasi insurmontables.</a:t>
            </a:r>
          </a:p>
          <a:p>
            <a:pPr algn="just"/>
            <a:endParaRPr sz="2400" smtClean="0">
              <a:solidFill>
                <a:srgbClr val="002060"/>
              </a:solidFill>
            </a:endParaRPr>
          </a:p>
          <a:p>
            <a:pPr algn="just"/>
            <a:r>
              <a:rPr lang="fr-FR" sz="2400" dirty="0" smtClean="0">
                <a:solidFill>
                  <a:srgbClr val="002060"/>
                </a:solidFill>
              </a:rPr>
              <a:t>P</a:t>
            </a:r>
            <a:r>
              <a:rPr sz="2400" smtClean="0">
                <a:solidFill>
                  <a:srgbClr val="002060"/>
                </a:solidFill>
              </a:rPr>
              <a:t>oursuivant l'objectif et la stratégie de favoriser la création d'entreprises , les pouvoirs publics ont réagit par l'institution du concept de garantie financière de l'état pour venir à bout de cette obstacle de la façon la plus supportable</a:t>
            </a:r>
            <a:r>
              <a:rPr sz="2500" smtClean="0"/>
              <a:t>.</a:t>
            </a:r>
            <a:endParaRPr lang="fr-FR" sz="2500" dirty="0"/>
          </a:p>
        </p:txBody>
      </p:sp>
      <p:pic>
        <p:nvPicPr>
          <p:cNvPr id="6" name="Image 5" descr="Logo andi Pro.png"/>
          <p:cNvPicPr>
            <a:picLocks noChangeAspect="1"/>
          </p:cNvPicPr>
          <p:nvPr/>
        </p:nvPicPr>
        <p:blipFill>
          <a:blip r:embed="rId6"/>
          <a:stretch>
            <a:fillRect/>
          </a:stretch>
        </p:blipFill>
        <p:spPr>
          <a:xfrm>
            <a:off x="142844" y="0"/>
            <a:ext cx="1000100" cy="1145570"/>
          </a:xfrm>
          <a:prstGeom prst="rect">
            <a:avLst/>
          </a:prstGeom>
          <a:solidFill>
            <a:srgbClr val="006600"/>
          </a:solidFill>
        </p:spPr>
      </p:pic>
      <p:sp>
        <p:nvSpPr>
          <p:cNvPr id="7" name="Espace réservé du pied de page 4"/>
          <p:cNvSpPr>
            <a:spLocks noGrp="1"/>
          </p:cNvSpPr>
          <p:nvPr>
            <p:ph type="ftr" sz="quarter" idx="11"/>
          </p:nvPr>
        </p:nvSpPr>
        <p:spPr>
          <a:xfrm>
            <a:off x="3124200" y="6356350"/>
            <a:ext cx="2895600" cy="365125"/>
          </a:xfrm>
        </p:spPr>
        <p:txBody>
          <a:bodyPr/>
          <a:lstStyle/>
          <a:p>
            <a:r>
              <a:rPr lang="fr-FR" dirty="0" smtClean="0"/>
              <a:t>Andi Bejaia 2014</a:t>
            </a:r>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85728"/>
            <a:ext cx="8286808" cy="1390672"/>
          </a:xfrm>
          <a:prstGeom prst="flowChartAlternateProcess">
            <a:avLst/>
          </a:prstGeom>
        </p:spPr>
        <p:style>
          <a:lnRef idx="2">
            <a:schemeClr val="dk1"/>
          </a:lnRef>
          <a:fillRef idx="1">
            <a:schemeClr val="lt1"/>
          </a:fillRef>
          <a:effectRef idx="0">
            <a:schemeClr val="dk1"/>
          </a:effectRef>
          <a:fontRef idx="minor">
            <a:schemeClr val="dk1"/>
          </a:fontRef>
        </p:style>
        <p:txBody>
          <a:bodyPr anchor="ctr">
            <a:normAutofit fontScale="90000"/>
          </a:bodyPr>
          <a:lstStyle/>
          <a:p>
            <a:r>
              <a:rPr lang="fr-FR" sz="4000" b="1" dirty="0" smtClean="0">
                <a:solidFill>
                  <a:srgbClr val="002060"/>
                </a:solidFill>
              </a:rPr>
              <a:t>F</a:t>
            </a:r>
            <a:r>
              <a:rPr lang="fr-FR" sz="3100" dirty="0" smtClean="0">
                <a:solidFill>
                  <a:srgbClr val="002060"/>
                </a:solidFill>
              </a:rPr>
              <a:t>onds de </a:t>
            </a:r>
            <a:r>
              <a:rPr lang="fr-FR" sz="3600" b="1" dirty="0" smtClean="0">
                <a:solidFill>
                  <a:srgbClr val="002060"/>
                </a:solidFill>
              </a:rPr>
              <a:t>G</a:t>
            </a:r>
            <a:r>
              <a:rPr lang="fr-FR" sz="3600" dirty="0" smtClean="0">
                <a:solidFill>
                  <a:srgbClr val="002060"/>
                </a:solidFill>
              </a:rPr>
              <a:t>ar</a:t>
            </a:r>
            <a:r>
              <a:rPr lang="fr-FR" sz="3100" dirty="0" smtClean="0">
                <a:solidFill>
                  <a:srgbClr val="002060"/>
                </a:solidFill>
              </a:rPr>
              <a:t>antie des Crédits aux  PME             </a:t>
            </a:r>
            <a:r>
              <a:rPr lang="fr-FR" u="sng" dirty="0" smtClean="0">
                <a:solidFill>
                  <a:srgbClr val="7030A0"/>
                </a:solidFill>
                <a:hlinkClick r:id="rId2"/>
              </a:rPr>
              <a:t>www.fgar.dz</a:t>
            </a:r>
            <a:endParaRPr lang="fr-FR" dirty="0">
              <a:solidFill>
                <a:srgbClr val="7030A0"/>
              </a:solidFill>
            </a:endParaRPr>
          </a:p>
        </p:txBody>
      </p:sp>
      <p:sp>
        <p:nvSpPr>
          <p:cNvPr id="3" name="Espace réservé du contenu 2"/>
          <p:cNvSpPr>
            <a:spLocks noGrp="1"/>
          </p:cNvSpPr>
          <p:nvPr>
            <p:ph idx="1"/>
          </p:nvPr>
        </p:nvSpPr>
        <p:spPr>
          <a:xfrm>
            <a:off x="285720" y="1785926"/>
            <a:ext cx="8572560" cy="4340237"/>
          </a:xfrm>
          <a:prstGeom prst="flowChartAlternateProcess">
            <a:avLst/>
          </a:prstGeom>
        </p:spPr>
        <p:style>
          <a:lnRef idx="2">
            <a:schemeClr val="dk1"/>
          </a:lnRef>
          <a:fillRef idx="1">
            <a:schemeClr val="lt1"/>
          </a:fillRef>
          <a:effectRef idx="0">
            <a:schemeClr val="dk1"/>
          </a:effectRef>
          <a:fontRef idx="minor">
            <a:schemeClr val="dk1"/>
          </a:fontRef>
        </p:style>
        <p:txBody>
          <a:bodyPr>
            <a:normAutofit fontScale="92500"/>
          </a:bodyPr>
          <a:lstStyle/>
          <a:p>
            <a:pPr algn="just">
              <a:buBlip>
                <a:blip r:embed="rId3"/>
              </a:buBlip>
            </a:pPr>
            <a:r>
              <a:rPr lang="fr-FR" dirty="0">
                <a:solidFill>
                  <a:srgbClr val="002060"/>
                </a:solidFill>
              </a:rPr>
              <a:t>L'objectif principal du FGAR est de </a:t>
            </a:r>
            <a:r>
              <a:rPr lang="fr-FR" b="1" dirty="0">
                <a:solidFill>
                  <a:srgbClr val="7030A0"/>
                </a:solidFill>
              </a:rPr>
              <a:t>faciliter l'accès aux financements</a:t>
            </a:r>
            <a:r>
              <a:rPr lang="fr-FR" dirty="0">
                <a:solidFill>
                  <a:srgbClr val="7030A0"/>
                </a:solidFill>
              </a:rPr>
              <a:t> </a:t>
            </a:r>
            <a:r>
              <a:rPr lang="fr-FR" dirty="0">
                <a:solidFill>
                  <a:srgbClr val="002060"/>
                </a:solidFill>
              </a:rPr>
              <a:t>bancaires à moyen terme </a:t>
            </a:r>
            <a:r>
              <a:rPr lang="fr-FR" dirty="0" smtClean="0">
                <a:solidFill>
                  <a:srgbClr val="002060"/>
                </a:solidFill>
              </a:rPr>
              <a:t>à l’effet </a:t>
            </a:r>
            <a:r>
              <a:rPr lang="fr-FR" dirty="0">
                <a:solidFill>
                  <a:srgbClr val="002060"/>
                </a:solidFill>
              </a:rPr>
              <a:t>de supporter le démarrage et l'expansion des PME, en accordant des </a:t>
            </a:r>
            <a:r>
              <a:rPr lang="fr-FR" b="1" dirty="0">
                <a:solidFill>
                  <a:srgbClr val="7030A0"/>
                </a:solidFill>
              </a:rPr>
              <a:t>garanties</a:t>
            </a:r>
            <a:r>
              <a:rPr lang="fr-FR" dirty="0"/>
              <a:t> </a:t>
            </a:r>
            <a:r>
              <a:rPr lang="fr-FR" dirty="0">
                <a:solidFill>
                  <a:srgbClr val="002060"/>
                </a:solidFill>
              </a:rPr>
              <a:t>de crédits aux banques commerciales, </a:t>
            </a:r>
            <a:r>
              <a:rPr lang="fr-FR" dirty="0" smtClean="0">
                <a:solidFill>
                  <a:srgbClr val="002060"/>
                </a:solidFill>
              </a:rPr>
              <a:t>à l’effet de </a:t>
            </a:r>
            <a:r>
              <a:rPr lang="fr-FR" dirty="0">
                <a:solidFill>
                  <a:srgbClr val="002060"/>
                </a:solidFill>
              </a:rPr>
              <a:t>compléter le montage financier </a:t>
            </a:r>
            <a:r>
              <a:rPr lang="fr-FR" dirty="0" smtClean="0">
                <a:solidFill>
                  <a:srgbClr val="002060"/>
                </a:solidFill>
              </a:rPr>
              <a:t>des </a:t>
            </a:r>
            <a:r>
              <a:rPr lang="fr-FR" dirty="0">
                <a:solidFill>
                  <a:srgbClr val="002060"/>
                </a:solidFill>
              </a:rPr>
              <a:t>projets d'entreprises, viables et orientées vers la création et/ou le développement </a:t>
            </a:r>
            <a:r>
              <a:rPr lang="fr-FR" dirty="0" smtClean="0">
                <a:solidFill>
                  <a:srgbClr val="002060"/>
                </a:solidFill>
              </a:rPr>
              <a:t>d'entreprises.</a:t>
            </a:r>
            <a:endParaRPr lang="fr-FR" dirty="0">
              <a:solidFill>
                <a:srgbClr val="002060"/>
              </a:solidFill>
            </a:endParaRPr>
          </a:p>
          <a:p>
            <a:endParaRPr lang="fr-FR" dirty="0"/>
          </a:p>
        </p:txBody>
      </p:sp>
      <p:pic>
        <p:nvPicPr>
          <p:cNvPr id="2050" name="Picture 2" descr="D:\Mes documents\PROJET PROMO JIJEL\A Site WEB Doc\Création d'entreprise WEB_fichiers\image028.jpg"/>
          <p:cNvPicPr>
            <a:picLocks noChangeAspect="1" noChangeArrowheads="1"/>
          </p:cNvPicPr>
          <p:nvPr/>
        </p:nvPicPr>
        <p:blipFill>
          <a:blip r:embed="rId4"/>
          <a:srcRect/>
          <a:stretch>
            <a:fillRect/>
          </a:stretch>
        </p:blipFill>
        <p:spPr bwMode="auto">
          <a:xfrm>
            <a:off x="7572396" y="500043"/>
            <a:ext cx="1428760" cy="1071570"/>
          </a:xfrm>
          <a:prstGeom prst="rect">
            <a:avLst/>
          </a:prstGeom>
          <a:noFill/>
        </p:spPr>
      </p:pic>
      <p:pic>
        <p:nvPicPr>
          <p:cNvPr id="5" name="Image 4" descr="Logo andi Pro.png"/>
          <p:cNvPicPr>
            <a:picLocks noChangeAspect="1"/>
          </p:cNvPicPr>
          <p:nvPr/>
        </p:nvPicPr>
        <p:blipFill>
          <a:blip r:embed="rId5"/>
          <a:stretch>
            <a:fillRect/>
          </a:stretch>
        </p:blipFill>
        <p:spPr>
          <a:xfrm>
            <a:off x="142844" y="0"/>
            <a:ext cx="1000100" cy="1145570"/>
          </a:xfrm>
          <a:prstGeom prst="rect">
            <a:avLst/>
          </a:prstGeom>
          <a:solidFill>
            <a:srgbClr val="006600"/>
          </a:solidFill>
        </p:spPr>
      </p:pic>
      <p:sp>
        <p:nvSpPr>
          <p:cNvPr id="6" name="Espace réservé du pied de page 4"/>
          <p:cNvSpPr>
            <a:spLocks noGrp="1"/>
          </p:cNvSpPr>
          <p:nvPr>
            <p:ph type="ftr" sz="quarter" idx="11"/>
          </p:nvPr>
        </p:nvSpPr>
        <p:spPr>
          <a:xfrm>
            <a:off x="3124200" y="6356350"/>
            <a:ext cx="2895600" cy="365125"/>
          </a:xfrm>
        </p:spPr>
        <p:txBody>
          <a:bodyPr/>
          <a:lstStyle/>
          <a:p>
            <a:r>
              <a:rPr lang="fr-FR" dirty="0" smtClean="0"/>
              <a:t>Andi Bejaia 2014</a:t>
            </a:r>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85728"/>
            <a:ext cx="8301038" cy="1357322"/>
          </a:xfrm>
          <a:prstGeom prst="flowChartAlternateProcess">
            <a:avLst/>
          </a:prstGeom>
        </p:spPr>
        <p:style>
          <a:lnRef idx="2">
            <a:schemeClr val="dk1"/>
          </a:lnRef>
          <a:fillRef idx="1">
            <a:schemeClr val="lt1"/>
          </a:fillRef>
          <a:effectRef idx="0">
            <a:schemeClr val="dk1"/>
          </a:effectRef>
          <a:fontRef idx="minor">
            <a:schemeClr val="dk1"/>
          </a:fontRef>
        </p:style>
        <p:txBody>
          <a:bodyPr>
            <a:normAutofit fontScale="90000"/>
          </a:bodyPr>
          <a:lstStyle/>
          <a:p>
            <a:pPr algn="ctr"/>
            <a:r>
              <a:rPr lang="fr-FR" sz="4000" b="1" dirty="0" smtClean="0">
                <a:solidFill>
                  <a:schemeClr val="accent3">
                    <a:lumMod val="75000"/>
                  </a:schemeClr>
                </a:solidFill>
              </a:rPr>
              <a:t>      </a:t>
            </a:r>
            <a:r>
              <a:rPr lang="fr-FR" sz="3600" b="1" dirty="0" smtClean="0">
                <a:solidFill>
                  <a:srgbClr val="002060"/>
                </a:solidFill>
              </a:rPr>
              <a:t>C</a:t>
            </a:r>
            <a:r>
              <a:rPr lang="fr-FR" sz="2700" dirty="0" smtClean="0">
                <a:solidFill>
                  <a:srgbClr val="002060"/>
                </a:solidFill>
              </a:rPr>
              <a:t>aisse de </a:t>
            </a:r>
            <a:r>
              <a:rPr lang="fr-FR" sz="3600" b="1" dirty="0" smtClean="0">
                <a:solidFill>
                  <a:srgbClr val="002060"/>
                </a:solidFill>
              </a:rPr>
              <a:t>G</a:t>
            </a:r>
            <a:r>
              <a:rPr lang="fr-FR" sz="2700" dirty="0" smtClean="0">
                <a:solidFill>
                  <a:srgbClr val="002060"/>
                </a:solidFill>
              </a:rPr>
              <a:t>arantie des </a:t>
            </a:r>
            <a:r>
              <a:rPr lang="fr-FR" sz="3600" b="1" dirty="0" smtClean="0">
                <a:solidFill>
                  <a:srgbClr val="002060"/>
                </a:solidFill>
              </a:rPr>
              <a:t>C</a:t>
            </a:r>
            <a:r>
              <a:rPr lang="fr-FR" sz="2700" dirty="0" smtClean="0">
                <a:solidFill>
                  <a:srgbClr val="002060"/>
                </a:solidFill>
              </a:rPr>
              <a:t>rédits d’</a:t>
            </a:r>
            <a:r>
              <a:rPr lang="fr-FR" sz="3600" b="1" dirty="0" smtClean="0">
                <a:solidFill>
                  <a:srgbClr val="002060"/>
                </a:solidFill>
              </a:rPr>
              <a:t>I</a:t>
            </a:r>
            <a:r>
              <a:rPr lang="fr-FR" sz="2700" dirty="0" smtClean="0">
                <a:solidFill>
                  <a:srgbClr val="002060"/>
                </a:solidFill>
              </a:rPr>
              <a:t>nvestissement </a:t>
            </a:r>
            <a:r>
              <a:rPr lang="fr-FR" sz="3100" u="sng" dirty="0" smtClean="0">
                <a:solidFill>
                  <a:srgbClr val="002060"/>
                </a:solidFill>
                <a:hlinkClick r:id="rId2"/>
              </a:rPr>
              <a:t>www.cgci.dz</a:t>
            </a:r>
            <a:r>
              <a:rPr lang="fr-FR" sz="3100" u="sng" dirty="0" smtClean="0"/>
              <a:t> </a:t>
            </a:r>
            <a:r>
              <a:rPr lang="fr-FR" sz="3100" dirty="0" smtClean="0"/>
              <a:t> </a:t>
            </a:r>
            <a:r>
              <a:rPr lang="fr-FR" sz="2000" dirty="0" smtClean="0"/>
              <a:t/>
            </a:r>
            <a:br>
              <a:rPr lang="fr-FR" sz="2000" dirty="0" smtClean="0"/>
            </a:br>
            <a:endParaRPr lang="fr-FR" sz="2000" dirty="0"/>
          </a:p>
        </p:txBody>
      </p:sp>
      <p:sp>
        <p:nvSpPr>
          <p:cNvPr id="3" name="Espace réservé du contenu 2"/>
          <p:cNvSpPr>
            <a:spLocks noGrp="1"/>
          </p:cNvSpPr>
          <p:nvPr>
            <p:ph idx="1"/>
          </p:nvPr>
        </p:nvSpPr>
        <p:spPr>
          <a:xfrm>
            <a:off x="457200" y="1785926"/>
            <a:ext cx="8229600" cy="4340237"/>
          </a:xfrm>
          <a:prstGeom prst="flowChartAlternateProcess">
            <a:avLst/>
          </a:prstGeom>
        </p:spPr>
        <p:style>
          <a:lnRef idx="2">
            <a:schemeClr val="dk1"/>
          </a:lnRef>
          <a:fillRef idx="1">
            <a:schemeClr val="lt1"/>
          </a:fillRef>
          <a:effectRef idx="0">
            <a:schemeClr val="dk1"/>
          </a:effectRef>
          <a:fontRef idx="minor">
            <a:schemeClr val="dk1"/>
          </a:fontRef>
        </p:style>
        <p:txBody>
          <a:bodyPr>
            <a:normAutofit fontScale="92500" lnSpcReduction="10000"/>
          </a:bodyPr>
          <a:lstStyle/>
          <a:p>
            <a:pPr algn="just">
              <a:buNone/>
            </a:pPr>
            <a:r>
              <a:rPr lang="fr-FR" dirty="0" smtClean="0">
                <a:solidFill>
                  <a:srgbClr val="002060"/>
                </a:solidFill>
              </a:rPr>
              <a:t>   La</a:t>
            </a:r>
            <a:r>
              <a:rPr lang="fr-FR" dirty="0">
                <a:solidFill>
                  <a:srgbClr val="002060"/>
                </a:solidFill>
              </a:rPr>
              <a:t> Caisse a pour objet de </a:t>
            </a:r>
            <a:r>
              <a:rPr lang="fr-FR" b="1" dirty="0">
                <a:solidFill>
                  <a:srgbClr val="002060"/>
                </a:solidFill>
              </a:rPr>
              <a:t>garantir, </a:t>
            </a:r>
            <a:r>
              <a:rPr lang="fr-FR" dirty="0">
                <a:solidFill>
                  <a:srgbClr val="002060"/>
                </a:solidFill>
              </a:rPr>
              <a:t>aux banques et aux Etablissements de crédit, le </a:t>
            </a:r>
            <a:r>
              <a:rPr lang="fr-FR" b="1" dirty="0" smtClean="0">
                <a:solidFill>
                  <a:srgbClr val="002060"/>
                </a:solidFill>
              </a:rPr>
              <a:t>remboursement </a:t>
            </a:r>
            <a:r>
              <a:rPr lang="fr-FR" b="1" dirty="0">
                <a:solidFill>
                  <a:srgbClr val="002060"/>
                </a:solidFill>
              </a:rPr>
              <a:t>d’emprunts bancaires contractés par les PME</a:t>
            </a:r>
            <a:r>
              <a:rPr lang="fr-FR" dirty="0">
                <a:solidFill>
                  <a:srgbClr val="002060"/>
                </a:solidFill>
              </a:rPr>
              <a:t>, au titre du financement d’investissements productifs de biens et services portant sur la création, l’extension et le renouvellement de l’équipement de </a:t>
            </a:r>
            <a:r>
              <a:rPr lang="fr-FR" dirty="0" smtClean="0">
                <a:solidFill>
                  <a:srgbClr val="002060"/>
                </a:solidFill>
              </a:rPr>
              <a:t>l’entreprise</a:t>
            </a:r>
            <a:r>
              <a:rPr lang="fr-FR" dirty="0">
                <a:solidFill>
                  <a:srgbClr val="002060"/>
                </a:solidFill>
              </a:rPr>
              <a:t>, </a:t>
            </a:r>
            <a:r>
              <a:rPr lang="fr-FR" b="1" dirty="0">
                <a:solidFill>
                  <a:srgbClr val="002060"/>
                </a:solidFill>
              </a:rPr>
              <a:t>et ce, en cas d’incidents de </a:t>
            </a:r>
            <a:r>
              <a:rPr lang="fr-FR" b="1" dirty="0" smtClean="0">
                <a:solidFill>
                  <a:srgbClr val="002060"/>
                </a:solidFill>
              </a:rPr>
              <a:t>remboursement</a:t>
            </a:r>
            <a:r>
              <a:rPr lang="fr-FR" b="1" dirty="0">
                <a:solidFill>
                  <a:srgbClr val="002060"/>
                </a:solidFill>
              </a:rPr>
              <a:t> </a:t>
            </a:r>
            <a:r>
              <a:rPr lang="fr-FR" dirty="0">
                <a:solidFill>
                  <a:srgbClr val="002060"/>
                </a:solidFill>
              </a:rPr>
              <a:t>.</a:t>
            </a:r>
          </a:p>
          <a:p>
            <a:endParaRPr lang="fr-FR" dirty="0"/>
          </a:p>
        </p:txBody>
      </p:sp>
      <p:pic>
        <p:nvPicPr>
          <p:cNvPr id="5" name="Picture 4" descr="D:\Mes documents\PROJET PROMO JIJEL\A Site WEB Doc\Création d'entreprise WEB_fichiers\image014.png"/>
          <p:cNvPicPr>
            <a:picLocks noChangeAspect="1" noChangeArrowheads="1"/>
          </p:cNvPicPr>
          <p:nvPr/>
        </p:nvPicPr>
        <p:blipFill>
          <a:blip r:embed="rId3"/>
          <a:srcRect/>
          <a:stretch>
            <a:fillRect/>
          </a:stretch>
        </p:blipFill>
        <p:spPr bwMode="auto">
          <a:xfrm>
            <a:off x="8072462" y="500042"/>
            <a:ext cx="785998" cy="1000132"/>
          </a:xfrm>
          <a:prstGeom prst="rect">
            <a:avLst/>
          </a:prstGeom>
          <a:noFill/>
        </p:spPr>
      </p:pic>
      <p:pic>
        <p:nvPicPr>
          <p:cNvPr id="6" name="Image 5" descr="Logo andi Pro.png"/>
          <p:cNvPicPr>
            <a:picLocks noChangeAspect="1"/>
          </p:cNvPicPr>
          <p:nvPr/>
        </p:nvPicPr>
        <p:blipFill>
          <a:blip r:embed="rId4"/>
          <a:stretch>
            <a:fillRect/>
          </a:stretch>
        </p:blipFill>
        <p:spPr>
          <a:xfrm>
            <a:off x="142844" y="0"/>
            <a:ext cx="1000100" cy="1145570"/>
          </a:xfrm>
          <a:prstGeom prst="rect">
            <a:avLst/>
          </a:prstGeom>
          <a:solidFill>
            <a:srgbClr val="006600"/>
          </a:solidFill>
        </p:spPr>
      </p:pic>
      <p:sp>
        <p:nvSpPr>
          <p:cNvPr id="7" name="Espace réservé du pied de page 4"/>
          <p:cNvSpPr>
            <a:spLocks noGrp="1"/>
          </p:cNvSpPr>
          <p:nvPr>
            <p:ph type="ftr" sz="quarter" idx="11"/>
          </p:nvPr>
        </p:nvSpPr>
        <p:spPr>
          <a:xfrm>
            <a:off x="3124200" y="6356350"/>
            <a:ext cx="2895600" cy="365125"/>
          </a:xfrm>
        </p:spPr>
        <p:txBody>
          <a:bodyPr/>
          <a:lstStyle/>
          <a:p>
            <a:r>
              <a:rPr lang="fr-FR" dirty="0" smtClean="0"/>
              <a:t>Andi Bejaia 2014</a:t>
            </a:r>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85728"/>
            <a:ext cx="8329642" cy="1274786"/>
          </a:xfrm>
          <a:prstGeom prst="flowChartAlternateProcess">
            <a:avLst/>
          </a:prstGeom>
        </p:spPr>
        <p:style>
          <a:lnRef idx="2">
            <a:schemeClr val="dk1"/>
          </a:lnRef>
          <a:fillRef idx="1">
            <a:schemeClr val="lt1"/>
          </a:fillRef>
          <a:effectRef idx="0">
            <a:schemeClr val="dk1"/>
          </a:effectRef>
          <a:fontRef idx="minor">
            <a:schemeClr val="dk1"/>
          </a:fontRef>
        </p:style>
        <p:txBody>
          <a:bodyPr anchor="ctr">
            <a:normAutofit fontScale="90000"/>
          </a:bodyPr>
          <a:lstStyle/>
          <a:p>
            <a:pPr algn="ctr"/>
            <a:r>
              <a:rPr lang="fr-FR" sz="3200" dirty="0" smtClean="0"/>
              <a:t>    </a:t>
            </a:r>
            <a:r>
              <a:rPr lang="fr-FR" sz="3100" dirty="0" smtClean="0">
                <a:solidFill>
                  <a:srgbClr val="002060"/>
                </a:solidFill>
              </a:rPr>
              <a:t>Caisse de Garantie des Marchés Publics</a:t>
            </a:r>
            <a:br>
              <a:rPr lang="fr-FR" sz="3100" dirty="0" smtClean="0">
                <a:solidFill>
                  <a:srgbClr val="002060"/>
                </a:solidFill>
              </a:rPr>
            </a:br>
            <a:r>
              <a:rPr lang="fr-FR" sz="3200" dirty="0" smtClean="0">
                <a:hlinkClick r:id="rId2"/>
              </a:rPr>
              <a:t>www.cgmp.dz</a:t>
            </a:r>
            <a:r>
              <a:rPr lang="fr-FR" sz="3200" dirty="0" smtClean="0"/>
              <a:t/>
            </a:r>
            <a:br>
              <a:rPr lang="fr-FR" sz="3200" dirty="0" smtClean="0"/>
            </a:br>
            <a:endParaRPr lang="fr-FR" sz="3200" dirty="0"/>
          </a:p>
        </p:txBody>
      </p:sp>
      <p:sp>
        <p:nvSpPr>
          <p:cNvPr id="3" name="Espace réservé du contenu 2"/>
          <p:cNvSpPr>
            <a:spLocks noGrp="1"/>
          </p:cNvSpPr>
          <p:nvPr>
            <p:ph idx="1"/>
          </p:nvPr>
        </p:nvSpPr>
        <p:spPr>
          <a:xfrm>
            <a:off x="285720" y="1785926"/>
            <a:ext cx="8643998" cy="4483113"/>
          </a:xfrm>
          <a:prstGeom prst="flowChartAlternateProcess">
            <a:avLst/>
          </a:prstGeom>
        </p:spPr>
        <p:style>
          <a:lnRef idx="2">
            <a:schemeClr val="dk1"/>
          </a:lnRef>
          <a:fillRef idx="1">
            <a:schemeClr val="lt1"/>
          </a:fillRef>
          <a:effectRef idx="0">
            <a:schemeClr val="dk1"/>
          </a:effectRef>
          <a:fontRef idx="minor">
            <a:schemeClr val="dk1"/>
          </a:fontRef>
        </p:style>
        <p:txBody>
          <a:bodyPr>
            <a:normAutofit fontScale="55000" lnSpcReduction="20000"/>
          </a:bodyPr>
          <a:lstStyle/>
          <a:p>
            <a:pPr>
              <a:buBlip>
                <a:blip r:embed="rId3"/>
              </a:buBlip>
            </a:pPr>
            <a:r>
              <a:rPr lang="fr-FR" dirty="0" smtClean="0">
                <a:solidFill>
                  <a:srgbClr val="002060"/>
                </a:solidFill>
              </a:rPr>
              <a:t>Institution </a:t>
            </a:r>
            <a:r>
              <a:rPr lang="fr-FR" dirty="0">
                <a:solidFill>
                  <a:srgbClr val="002060"/>
                </a:solidFill>
              </a:rPr>
              <a:t>financière </a:t>
            </a:r>
            <a:r>
              <a:rPr lang="fr-FR" dirty="0" smtClean="0">
                <a:solidFill>
                  <a:srgbClr val="002060"/>
                </a:solidFill>
              </a:rPr>
              <a:t> chargée </a:t>
            </a:r>
            <a:r>
              <a:rPr lang="fr-FR" dirty="0">
                <a:solidFill>
                  <a:srgbClr val="002060"/>
                </a:solidFill>
              </a:rPr>
              <a:t>de faciliter la réalisation des projets d’investissement et toutes </a:t>
            </a:r>
            <a:r>
              <a:rPr lang="fr-FR" b="1" dirty="0">
                <a:solidFill>
                  <a:srgbClr val="7030A0"/>
                </a:solidFill>
              </a:rPr>
              <a:t>commandes publiques </a:t>
            </a:r>
            <a:r>
              <a:rPr lang="fr-FR" dirty="0">
                <a:solidFill>
                  <a:srgbClr val="002060"/>
                </a:solidFill>
              </a:rPr>
              <a:t>initiés par l’Etat et ses démembrements.</a:t>
            </a:r>
          </a:p>
          <a:p>
            <a:pPr>
              <a:buBlip>
                <a:blip r:embed="rId3"/>
              </a:buBlip>
            </a:pPr>
            <a:r>
              <a:rPr lang="fr-FR" dirty="0" smtClean="0">
                <a:solidFill>
                  <a:srgbClr val="002060"/>
                </a:solidFill>
              </a:rPr>
              <a:t>permet </a:t>
            </a:r>
            <a:r>
              <a:rPr lang="fr-FR" dirty="0">
                <a:solidFill>
                  <a:srgbClr val="002060"/>
                </a:solidFill>
              </a:rPr>
              <a:t>aux entreprises d</a:t>
            </a:r>
            <a:r>
              <a:rPr lang="fr-FR" dirty="0" smtClean="0">
                <a:solidFill>
                  <a:srgbClr val="002060"/>
                </a:solidFill>
              </a:rPr>
              <a:t>’obtenir :</a:t>
            </a:r>
            <a:endParaRPr lang="fr-FR" dirty="0">
              <a:solidFill>
                <a:srgbClr val="002060"/>
              </a:solidFill>
            </a:endParaRPr>
          </a:p>
          <a:p>
            <a:pPr>
              <a:buBlip>
                <a:blip r:embed="rId4"/>
              </a:buBlip>
            </a:pPr>
            <a:r>
              <a:rPr lang="fr-FR" dirty="0" smtClean="0">
                <a:solidFill>
                  <a:srgbClr val="002060"/>
                </a:solidFill>
              </a:rPr>
              <a:t>toutes </a:t>
            </a:r>
            <a:r>
              <a:rPr lang="fr-FR" dirty="0">
                <a:solidFill>
                  <a:srgbClr val="002060"/>
                </a:solidFill>
              </a:rPr>
              <a:t>cautions ou </a:t>
            </a:r>
            <a:r>
              <a:rPr lang="fr-FR" dirty="0" smtClean="0">
                <a:solidFill>
                  <a:srgbClr val="002060"/>
                </a:solidFill>
              </a:rPr>
              <a:t>garanties</a:t>
            </a:r>
            <a:endParaRPr lang="fr-FR" dirty="0">
              <a:solidFill>
                <a:srgbClr val="002060"/>
              </a:solidFill>
            </a:endParaRPr>
          </a:p>
          <a:p>
            <a:pPr>
              <a:buBlip>
                <a:blip r:embed="rId4"/>
              </a:buBlip>
            </a:pPr>
            <a:r>
              <a:rPr lang="fr-FR" dirty="0" smtClean="0">
                <a:solidFill>
                  <a:srgbClr val="002060"/>
                </a:solidFill>
              </a:rPr>
              <a:t>le </a:t>
            </a:r>
            <a:r>
              <a:rPr lang="fr-FR" dirty="0">
                <a:solidFill>
                  <a:srgbClr val="002060"/>
                </a:solidFill>
              </a:rPr>
              <a:t>paiement de leurs situations et/ou factures lorsque celles-ci n’ont pas été réglées dans les délais réglementaires ;</a:t>
            </a:r>
          </a:p>
          <a:p>
            <a:pPr>
              <a:buBlip>
                <a:blip r:embed="rId4"/>
              </a:buBlip>
            </a:pPr>
            <a:r>
              <a:rPr lang="fr-FR" dirty="0" smtClean="0">
                <a:solidFill>
                  <a:srgbClr val="002060"/>
                </a:solidFill>
              </a:rPr>
              <a:t>des </a:t>
            </a:r>
            <a:r>
              <a:rPr lang="fr-FR" dirty="0">
                <a:solidFill>
                  <a:srgbClr val="002060"/>
                </a:solidFill>
              </a:rPr>
              <a:t>avances sur situations de travaux avant que le service contractant ne leur reconnaisse des droits à paiement ;</a:t>
            </a:r>
          </a:p>
          <a:p>
            <a:pPr>
              <a:buBlip>
                <a:blip r:embed="rId3"/>
              </a:buBlip>
            </a:pPr>
            <a:r>
              <a:rPr lang="fr-FR" dirty="0">
                <a:solidFill>
                  <a:srgbClr val="002060"/>
                </a:solidFill>
              </a:rPr>
              <a:t>De prétendre à des crédits globalisés qui pourraient couvrir de manière indistincte leurs besoins de préfinancement ou de mobilisation de créances lorsqu’elles disposent de portefeuille de marchés ou commandes importants et réguliers conclus avec les services de l’Etat ou ses démembrements</a:t>
            </a:r>
          </a:p>
          <a:p>
            <a:pPr>
              <a:buBlip>
                <a:blip r:embed="rId3"/>
              </a:buBlip>
            </a:pPr>
            <a:r>
              <a:rPr lang="fr-FR" dirty="0">
                <a:solidFill>
                  <a:srgbClr val="002060"/>
                </a:solidFill>
              </a:rPr>
              <a:t>De bénéficier de la garantie de l’Institution auprès de leurs </a:t>
            </a:r>
            <a:r>
              <a:rPr lang="fr-FR" dirty="0" smtClean="0">
                <a:solidFill>
                  <a:srgbClr val="002060"/>
                </a:solidFill>
              </a:rPr>
              <a:t>banques</a:t>
            </a:r>
            <a:endParaRPr lang="fr-FR" dirty="0">
              <a:solidFill>
                <a:srgbClr val="002060"/>
              </a:solidFill>
            </a:endParaRPr>
          </a:p>
        </p:txBody>
      </p:sp>
      <p:pic>
        <p:nvPicPr>
          <p:cNvPr id="5" name="Image 4" descr="http://www.cgmp.dz/images/logo.JPG"/>
          <p:cNvPicPr/>
          <p:nvPr/>
        </p:nvPicPr>
        <p:blipFill>
          <a:blip r:embed="rId5"/>
          <a:srcRect/>
          <a:stretch>
            <a:fillRect/>
          </a:stretch>
        </p:blipFill>
        <p:spPr bwMode="auto">
          <a:xfrm>
            <a:off x="7572396" y="357166"/>
            <a:ext cx="1285884" cy="1071570"/>
          </a:xfrm>
          <a:prstGeom prst="rect">
            <a:avLst/>
          </a:prstGeom>
          <a:noFill/>
          <a:ln w="9525">
            <a:noFill/>
            <a:miter lim="800000"/>
            <a:headEnd/>
            <a:tailEnd/>
          </a:ln>
        </p:spPr>
      </p:pic>
      <p:sp>
        <p:nvSpPr>
          <p:cNvPr id="6" name="Espace réservé du pied de page 4"/>
          <p:cNvSpPr>
            <a:spLocks noGrp="1"/>
          </p:cNvSpPr>
          <p:nvPr>
            <p:ph type="ftr" sz="quarter" idx="11"/>
          </p:nvPr>
        </p:nvSpPr>
        <p:spPr>
          <a:xfrm>
            <a:off x="3124200" y="6356350"/>
            <a:ext cx="2895600" cy="365125"/>
          </a:xfrm>
        </p:spPr>
        <p:txBody>
          <a:bodyPr/>
          <a:lstStyle/>
          <a:p>
            <a:r>
              <a:rPr lang="fr-FR" dirty="0" smtClean="0"/>
              <a:t>Andi Bejaia 2014</a:t>
            </a:r>
            <a:endParaRPr lang="fr-FR" dirty="0"/>
          </a:p>
        </p:txBody>
      </p:sp>
      <p:pic>
        <p:nvPicPr>
          <p:cNvPr id="7" name="Image 6" descr="Logo andi Pro.png"/>
          <p:cNvPicPr>
            <a:picLocks noChangeAspect="1"/>
          </p:cNvPicPr>
          <p:nvPr/>
        </p:nvPicPr>
        <p:blipFill>
          <a:blip r:embed="rId6"/>
          <a:stretch>
            <a:fillRect/>
          </a:stretch>
        </p:blipFill>
        <p:spPr>
          <a:xfrm>
            <a:off x="142844" y="0"/>
            <a:ext cx="1000100" cy="1145570"/>
          </a:xfrm>
          <a:prstGeom prst="rect">
            <a:avLst/>
          </a:prstGeom>
          <a:solidFill>
            <a:srgbClr val="006600"/>
          </a:solid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85728"/>
            <a:ext cx="8215370" cy="1357322"/>
          </a:xfrm>
          <a:prstGeom prst="flowChartAlternateProcess">
            <a:avLst/>
          </a:prstGeom>
          <a:ln/>
        </p:spPr>
        <p:style>
          <a:lnRef idx="2">
            <a:schemeClr val="dk1"/>
          </a:lnRef>
          <a:fillRef idx="1">
            <a:schemeClr val="lt1"/>
          </a:fillRef>
          <a:effectRef idx="0">
            <a:schemeClr val="dk1"/>
          </a:effectRef>
          <a:fontRef idx="minor">
            <a:schemeClr val="dk1"/>
          </a:fontRef>
        </p:style>
        <p:txBody>
          <a:bodyPr>
            <a:normAutofit/>
          </a:bodyPr>
          <a:lstStyle/>
          <a:p>
            <a:pPr algn="ctr"/>
            <a:r>
              <a:rPr lang="fr-FR" sz="3200" dirty="0" smtClean="0">
                <a:solidFill>
                  <a:srgbClr val="002060"/>
                </a:solidFill>
              </a:rPr>
              <a:t>L</a:t>
            </a:r>
            <a:r>
              <a:rPr sz="3200" smtClean="0">
                <a:solidFill>
                  <a:srgbClr val="002060"/>
                </a:solidFill>
              </a:rPr>
              <a:t>es dispositifs d'aide et de soutien à la création d'entreprises</a:t>
            </a:r>
            <a:endParaRPr lang="fr-FR" sz="3200" dirty="0">
              <a:solidFill>
                <a:srgbClr val="002060"/>
              </a:solidFill>
            </a:endParaRPr>
          </a:p>
        </p:txBody>
      </p:sp>
      <p:graphicFrame>
        <p:nvGraphicFramePr>
          <p:cNvPr id="5" name="Espace réservé du contenu 4"/>
          <p:cNvGraphicFramePr>
            <a:graphicFrameLocks noGrp="1"/>
          </p:cNvGraphicFramePr>
          <p:nvPr>
            <p:ph idx="1"/>
          </p:nvPr>
        </p:nvGraphicFramePr>
        <p:xfrm>
          <a:off x="6500826" y="1785926"/>
          <a:ext cx="2286016" cy="43577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Espace réservé du texte 2"/>
          <p:cNvSpPr>
            <a:spLocks noGrp="1"/>
          </p:cNvSpPr>
          <p:nvPr>
            <p:ph type="body" sz="half" idx="2"/>
          </p:nvPr>
        </p:nvSpPr>
        <p:spPr>
          <a:xfrm>
            <a:off x="428596" y="1857364"/>
            <a:ext cx="6000792" cy="4357718"/>
          </a:xfrm>
          <a:prstGeom prst="flowChartAlternateProcess">
            <a:avLst/>
          </a:prstGeom>
          <a:ln/>
        </p:spPr>
        <p:style>
          <a:lnRef idx="2">
            <a:schemeClr val="dk1"/>
          </a:lnRef>
          <a:fillRef idx="1">
            <a:schemeClr val="lt1"/>
          </a:fillRef>
          <a:effectRef idx="0">
            <a:schemeClr val="dk1"/>
          </a:effectRef>
          <a:fontRef idx="minor">
            <a:schemeClr val="dk1"/>
          </a:fontRef>
        </p:style>
        <p:txBody>
          <a:bodyPr>
            <a:normAutofit fontScale="92500" lnSpcReduction="20000"/>
          </a:bodyPr>
          <a:lstStyle/>
          <a:p>
            <a:pPr algn="just"/>
            <a:r>
              <a:rPr sz="3200" smtClean="0">
                <a:solidFill>
                  <a:srgbClr val="002060"/>
                </a:solidFill>
              </a:rPr>
              <a:t>Dans notre pays, les dispositifs  et mécanismes favorisant la création d'entreprises</a:t>
            </a:r>
            <a:r>
              <a:rPr lang="fr-FR" sz="3200" dirty="0" smtClean="0">
                <a:solidFill>
                  <a:srgbClr val="002060"/>
                </a:solidFill>
              </a:rPr>
              <a:t> </a:t>
            </a:r>
            <a:r>
              <a:rPr sz="3200" smtClean="0">
                <a:solidFill>
                  <a:srgbClr val="002060"/>
                </a:solidFill>
              </a:rPr>
              <a:t>existent à profusion;</a:t>
            </a:r>
            <a:endParaRPr lang="fr-FR" sz="3200" dirty="0" smtClean="0">
              <a:solidFill>
                <a:srgbClr val="002060"/>
              </a:solidFill>
            </a:endParaRPr>
          </a:p>
          <a:p>
            <a:pPr algn="just"/>
            <a:endParaRPr sz="3200" smtClean="0">
              <a:solidFill>
                <a:srgbClr val="002060"/>
              </a:solidFill>
            </a:endParaRPr>
          </a:p>
          <a:p>
            <a:pPr algn="just"/>
            <a:r>
              <a:rPr lang="fr-FR" sz="3200" dirty="0" smtClean="0">
                <a:solidFill>
                  <a:srgbClr val="002060"/>
                </a:solidFill>
              </a:rPr>
              <a:t>N</a:t>
            </a:r>
            <a:r>
              <a:rPr sz="3200" smtClean="0">
                <a:solidFill>
                  <a:srgbClr val="002060"/>
                </a:solidFill>
              </a:rPr>
              <a:t>éanmoins, faudrait il en avoir connaissance et en saisir le sens  pour en faire un usage  </a:t>
            </a:r>
            <a:r>
              <a:rPr lang="fr-FR" sz="3200" dirty="0" smtClean="0">
                <a:solidFill>
                  <a:srgbClr val="002060"/>
                </a:solidFill>
              </a:rPr>
              <a:t>à même de</a:t>
            </a:r>
            <a:r>
              <a:rPr sz="3200" smtClean="0">
                <a:solidFill>
                  <a:srgbClr val="002060"/>
                </a:solidFill>
              </a:rPr>
              <a:t> doter le projet  des moyens de son effiscience</a:t>
            </a:r>
            <a:r>
              <a:rPr lang="fr-FR" sz="3200" dirty="0" smtClean="0">
                <a:solidFill>
                  <a:srgbClr val="002060"/>
                </a:solidFill>
              </a:rPr>
              <a:t>.</a:t>
            </a:r>
            <a:r>
              <a:rPr sz="3200" smtClean="0">
                <a:solidFill>
                  <a:srgbClr val="002060"/>
                </a:solidFill>
              </a:rPr>
              <a:t> </a:t>
            </a:r>
            <a:r>
              <a:rPr smtClean="0"/>
              <a:t>.</a:t>
            </a:r>
            <a:endParaRPr lang="fr-FR" dirty="0"/>
          </a:p>
        </p:txBody>
      </p:sp>
      <p:sp>
        <p:nvSpPr>
          <p:cNvPr id="6" name="Espace réservé du pied de page 4"/>
          <p:cNvSpPr>
            <a:spLocks noGrp="1"/>
          </p:cNvSpPr>
          <p:nvPr>
            <p:ph type="ftr" sz="quarter" idx="11"/>
          </p:nvPr>
        </p:nvSpPr>
        <p:spPr>
          <a:xfrm>
            <a:off x="3124200" y="6356350"/>
            <a:ext cx="2895600" cy="365125"/>
          </a:xfrm>
        </p:spPr>
        <p:txBody>
          <a:bodyPr/>
          <a:lstStyle/>
          <a:p>
            <a:r>
              <a:rPr lang="fr-FR" dirty="0" smtClean="0"/>
              <a:t>Andi Bejaia 2014</a:t>
            </a:r>
            <a:endParaRPr lang="fr-FR" dirty="0"/>
          </a:p>
        </p:txBody>
      </p:sp>
      <p:pic>
        <p:nvPicPr>
          <p:cNvPr id="7" name="Image 6" descr="Logo andi Pro.png"/>
          <p:cNvPicPr>
            <a:picLocks noChangeAspect="1"/>
          </p:cNvPicPr>
          <p:nvPr/>
        </p:nvPicPr>
        <p:blipFill>
          <a:blip r:embed="rId6"/>
          <a:stretch>
            <a:fillRect/>
          </a:stretch>
        </p:blipFill>
        <p:spPr>
          <a:xfrm>
            <a:off x="142844" y="0"/>
            <a:ext cx="1000100" cy="1145570"/>
          </a:xfrm>
          <a:prstGeom prst="rect">
            <a:avLst/>
          </a:prstGeom>
          <a:solidFill>
            <a:srgbClr val="006600"/>
          </a:solid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1693863" y="3068638"/>
            <a:ext cx="7450137" cy="461962"/>
          </a:xfrm>
          <a:prstGeom prst="rect">
            <a:avLst/>
          </a:prstGeom>
          <a:noFill/>
          <a:ln w="9525">
            <a:noFill/>
            <a:miter lim="800000"/>
            <a:headEnd/>
            <a:tailEnd/>
          </a:ln>
        </p:spPr>
        <p:txBody>
          <a:bodyPr>
            <a:spAutoFit/>
          </a:bodyPr>
          <a:lstStyle/>
          <a:p>
            <a:pPr marL="184150" indent="-184150">
              <a:spcBef>
                <a:spcPct val="50000"/>
              </a:spcBef>
            </a:pPr>
            <a:r>
              <a:rPr lang="fr-FR" sz="2400" i="1" dirty="0">
                <a:solidFill>
                  <a:schemeClr val="tx2"/>
                </a:solidFill>
                <a:latin typeface="Verdana" pitchFamily="34" charset="0"/>
              </a:rPr>
              <a:t>Bloc BET cité Tobbal Bejaia</a:t>
            </a:r>
            <a:r>
              <a:rPr lang="fr-FR" sz="2400" i="1" dirty="0">
                <a:solidFill>
                  <a:schemeClr val="tx2"/>
                </a:solidFill>
                <a:latin typeface="Garamond" pitchFamily="18" charset="0"/>
              </a:rPr>
              <a:t>.</a:t>
            </a:r>
          </a:p>
        </p:txBody>
      </p:sp>
      <p:sp>
        <p:nvSpPr>
          <p:cNvPr id="18435" name="Text Box 3"/>
          <p:cNvSpPr txBox="1">
            <a:spLocks noChangeArrowheads="1"/>
          </p:cNvSpPr>
          <p:nvPr/>
        </p:nvSpPr>
        <p:spPr bwMode="auto">
          <a:xfrm>
            <a:off x="827088" y="981075"/>
            <a:ext cx="8001000" cy="1384995"/>
          </a:xfrm>
          <a:prstGeom prst="rect">
            <a:avLst/>
          </a:prstGeom>
          <a:noFill/>
          <a:ln w="9525">
            <a:noFill/>
            <a:miter lim="800000"/>
            <a:headEnd/>
            <a:tailEnd/>
          </a:ln>
        </p:spPr>
        <p:txBody>
          <a:bodyPr>
            <a:spAutoFit/>
          </a:bodyPr>
          <a:lstStyle/>
          <a:p>
            <a:pPr algn="ctr">
              <a:buNone/>
            </a:pPr>
            <a:endParaRPr lang="fr-FR" sz="2800" b="1" i="1" dirty="0" smtClean="0">
              <a:solidFill>
                <a:srgbClr val="002060"/>
              </a:solidFill>
            </a:endParaRPr>
          </a:p>
          <a:p>
            <a:pPr algn="ctr">
              <a:buNone/>
            </a:pPr>
            <a:endParaRPr lang="fr-FR" sz="2800" b="1" i="1" dirty="0" smtClean="0">
              <a:solidFill>
                <a:srgbClr val="002060"/>
              </a:solidFill>
            </a:endParaRPr>
          </a:p>
          <a:p>
            <a:pPr algn="ctr">
              <a:buNone/>
            </a:pPr>
            <a:r>
              <a:rPr lang="fr-FR" sz="2800" b="1" i="1" dirty="0" smtClean="0">
                <a:solidFill>
                  <a:srgbClr val="002060"/>
                </a:solidFill>
              </a:rPr>
              <a:t>Merci pour votre attention </a:t>
            </a:r>
          </a:p>
        </p:txBody>
      </p:sp>
      <p:pic>
        <p:nvPicPr>
          <p:cNvPr id="18436" name="Picture 4" descr="phone"/>
          <p:cNvPicPr preferRelativeResize="0">
            <a:picLocks noChangeAspect="1" noChangeArrowheads="1" noCrop="1"/>
          </p:cNvPicPr>
          <p:nvPr/>
        </p:nvPicPr>
        <p:blipFill>
          <a:blip r:embed="rId3"/>
          <a:srcRect/>
          <a:stretch>
            <a:fillRect/>
          </a:stretch>
        </p:blipFill>
        <p:spPr bwMode="auto">
          <a:xfrm>
            <a:off x="857250" y="3643313"/>
            <a:ext cx="652463" cy="563562"/>
          </a:xfrm>
          <a:prstGeom prst="rect">
            <a:avLst/>
          </a:prstGeom>
          <a:noFill/>
          <a:ln w="9525">
            <a:noFill/>
            <a:miter lim="800000"/>
            <a:headEnd/>
            <a:tailEnd/>
          </a:ln>
        </p:spPr>
      </p:pic>
      <p:sp>
        <p:nvSpPr>
          <p:cNvPr id="18437" name="Text Box 5"/>
          <p:cNvSpPr txBox="1">
            <a:spLocks noChangeArrowheads="1"/>
          </p:cNvSpPr>
          <p:nvPr/>
        </p:nvSpPr>
        <p:spPr bwMode="auto">
          <a:xfrm>
            <a:off x="1835150" y="3716338"/>
            <a:ext cx="4953000" cy="461962"/>
          </a:xfrm>
          <a:prstGeom prst="rect">
            <a:avLst/>
          </a:prstGeom>
          <a:noFill/>
          <a:ln w="9525">
            <a:noFill/>
            <a:miter lim="800000"/>
            <a:headEnd/>
            <a:tailEnd/>
          </a:ln>
        </p:spPr>
        <p:txBody>
          <a:bodyPr>
            <a:spAutoFit/>
          </a:bodyPr>
          <a:lstStyle/>
          <a:p>
            <a:pPr marL="184150" indent="-184150">
              <a:spcBef>
                <a:spcPct val="50000"/>
              </a:spcBef>
            </a:pPr>
            <a:r>
              <a:rPr lang="fr-FR" sz="2400" b="1" i="1" dirty="0">
                <a:solidFill>
                  <a:schemeClr val="tx2"/>
                </a:solidFill>
                <a:latin typeface="Verdana" pitchFamily="34" charset="0"/>
              </a:rPr>
              <a:t>034</a:t>
            </a:r>
            <a:r>
              <a:rPr lang="fr-FR" sz="2400" b="1" i="1" dirty="0">
                <a:solidFill>
                  <a:schemeClr val="accent2"/>
                </a:solidFill>
                <a:latin typeface="Verdana" pitchFamily="34" charset="0"/>
              </a:rPr>
              <a:t> </a:t>
            </a:r>
            <a:r>
              <a:rPr lang="fr-FR" sz="2400" b="1" i="1" dirty="0">
                <a:solidFill>
                  <a:schemeClr val="tx2"/>
                </a:solidFill>
                <a:latin typeface="Verdana" pitchFamily="34" charset="0"/>
              </a:rPr>
              <a:t>22 62 34 </a:t>
            </a:r>
          </a:p>
        </p:txBody>
      </p:sp>
      <p:sp>
        <p:nvSpPr>
          <p:cNvPr id="18438" name="Text Box 6"/>
          <p:cNvSpPr txBox="1">
            <a:spLocks noChangeArrowheads="1"/>
          </p:cNvSpPr>
          <p:nvPr/>
        </p:nvSpPr>
        <p:spPr bwMode="auto">
          <a:xfrm>
            <a:off x="1835150" y="4508500"/>
            <a:ext cx="4953000" cy="461963"/>
          </a:xfrm>
          <a:prstGeom prst="rect">
            <a:avLst/>
          </a:prstGeom>
          <a:noFill/>
          <a:ln w="9525">
            <a:noFill/>
            <a:miter lim="800000"/>
            <a:headEnd/>
            <a:tailEnd/>
          </a:ln>
        </p:spPr>
        <p:txBody>
          <a:bodyPr>
            <a:spAutoFit/>
          </a:bodyPr>
          <a:lstStyle/>
          <a:p>
            <a:pPr marL="184150" indent="-184150">
              <a:spcBef>
                <a:spcPct val="50000"/>
              </a:spcBef>
            </a:pPr>
            <a:r>
              <a:rPr lang="fr-FR" sz="2400" b="1" i="1" dirty="0">
                <a:solidFill>
                  <a:schemeClr val="tx2"/>
                </a:solidFill>
                <a:latin typeface="Verdana" pitchFamily="34" charset="0"/>
              </a:rPr>
              <a:t>034 22 64 52 </a:t>
            </a:r>
          </a:p>
        </p:txBody>
      </p:sp>
      <p:pic>
        <p:nvPicPr>
          <p:cNvPr id="18440" name="Picture 8" descr="BS01017_"/>
          <p:cNvPicPr preferRelativeResize="0">
            <a:picLocks noChangeAspect="1" noChangeArrowheads="1"/>
          </p:cNvPicPr>
          <p:nvPr/>
        </p:nvPicPr>
        <p:blipFill>
          <a:blip r:embed="rId4"/>
          <a:srcRect/>
          <a:stretch>
            <a:fillRect/>
          </a:stretch>
        </p:blipFill>
        <p:spPr bwMode="auto">
          <a:xfrm>
            <a:off x="785813" y="4429125"/>
            <a:ext cx="838200" cy="642938"/>
          </a:xfrm>
          <a:prstGeom prst="rect">
            <a:avLst/>
          </a:prstGeom>
          <a:noFill/>
          <a:ln w="9525">
            <a:noFill/>
            <a:miter lim="800000"/>
            <a:headEnd/>
            <a:tailEnd/>
          </a:ln>
        </p:spPr>
      </p:pic>
      <p:sp>
        <p:nvSpPr>
          <p:cNvPr id="18441" name="Text Box 9"/>
          <p:cNvSpPr txBox="1">
            <a:spLocks noChangeArrowheads="1"/>
          </p:cNvSpPr>
          <p:nvPr/>
        </p:nvSpPr>
        <p:spPr bwMode="auto">
          <a:xfrm>
            <a:off x="1763713" y="5300663"/>
            <a:ext cx="6438900" cy="461962"/>
          </a:xfrm>
          <a:prstGeom prst="rect">
            <a:avLst/>
          </a:prstGeom>
          <a:noFill/>
          <a:ln w="9525">
            <a:noFill/>
            <a:miter lim="800000"/>
            <a:headEnd/>
            <a:tailEnd/>
          </a:ln>
        </p:spPr>
        <p:txBody>
          <a:bodyPr>
            <a:spAutoFit/>
          </a:bodyPr>
          <a:lstStyle/>
          <a:p>
            <a:pPr marL="184150" indent="-184150">
              <a:spcBef>
                <a:spcPct val="50000"/>
              </a:spcBef>
            </a:pPr>
            <a:r>
              <a:rPr lang="fr-FR" sz="2400" i="1" dirty="0">
                <a:solidFill>
                  <a:schemeClr val="tx2"/>
                </a:solidFill>
                <a:latin typeface="Verdana" pitchFamily="34" charset="0"/>
              </a:rPr>
              <a:t>gubejaia@andi.dz</a:t>
            </a:r>
          </a:p>
        </p:txBody>
      </p:sp>
      <p:pic>
        <p:nvPicPr>
          <p:cNvPr id="18442" name="Picture 10" descr="email"/>
          <p:cNvPicPr>
            <a:picLocks noChangeAspect="1" noChangeArrowheads="1" noCrop="1"/>
          </p:cNvPicPr>
          <p:nvPr/>
        </p:nvPicPr>
        <p:blipFill>
          <a:blip r:embed="rId5"/>
          <a:srcRect/>
          <a:stretch>
            <a:fillRect/>
          </a:stretch>
        </p:blipFill>
        <p:spPr bwMode="auto">
          <a:xfrm>
            <a:off x="785813" y="5143500"/>
            <a:ext cx="785812" cy="714375"/>
          </a:xfrm>
          <a:prstGeom prst="rect">
            <a:avLst/>
          </a:prstGeom>
          <a:noFill/>
          <a:ln w="9525">
            <a:noFill/>
            <a:miter lim="800000"/>
            <a:headEnd/>
            <a:tailEnd/>
          </a:ln>
        </p:spPr>
      </p:pic>
      <p:pic>
        <p:nvPicPr>
          <p:cNvPr id="18443" name="Picture 11" descr="mailbox"/>
          <p:cNvPicPr>
            <a:picLocks noChangeAspect="1" noChangeArrowheads="1" noCrop="1"/>
          </p:cNvPicPr>
          <p:nvPr/>
        </p:nvPicPr>
        <p:blipFill>
          <a:blip r:embed="rId6"/>
          <a:srcRect/>
          <a:stretch>
            <a:fillRect/>
          </a:stretch>
        </p:blipFill>
        <p:spPr bwMode="auto">
          <a:xfrm>
            <a:off x="714375" y="2857500"/>
            <a:ext cx="936625" cy="650875"/>
          </a:xfrm>
          <a:prstGeom prst="rect">
            <a:avLst/>
          </a:prstGeom>
          <a:noFill/>
          <a:ln w="9525">
            <a:noFill/>
            <a:miter lim="800000"/>
            <a:headEnd/>
            <a:tailEnd/>
          </a:ln>
        </p:spPr>
      </p:pic>
      <p:pic>
        <p:nvPicPr>
          <p:cNvPr id="18444" name="Picture 13" descr="logo"/>
          <p:cNvPicPr>
            <a:picLocks noChangeAspect="1" noChangeArrowheads="1"/>
          </p:cNvPicPr>
          <p:nvPr/>
        </p:nvPicPr>
        <p:blipFill>
          <a:blip r:embed="rId7"/>
          <a:srcRect/>
          <a:stretch>
            <a:fillRect/>
          </a:stretch>
        </p:blipFill>
        <p:spPr bwMode="auto">
          <a:xfrm>
            <a:off x="34925" y="-26988"/>
            <a:ext cx="1152525" cy="873126"/>
          </a:xfrm>
          <a:prstGeom prst="rect">
            <a:avLst/>
          </a:prstGeom>
          <a:noFill/>
          <a:ln w="9525">
            <a:noFill/>
            <a:miter lim="800000"/>
            <a:headEnd/>
            <a:tailEnd/>
          </a:ln>
        </p:spPr>
      </p:pic>
      <p:sp>
        <p:nvSpPr>
          <p:cNvPr id="18445" name="Text Box 16"/>
          <p:cNvSpPr txBox="1">
            <a:spLocks noChangeArrowheads="1"/>
          </p:cNvSpPr>
          <p:nvPr/>
        </p:nvSpPr>
        <p:spPr bwMode="auto">
          <a:xfrm>
            <a:off x="6500813" y="6215063"/>
            <a:ext cx="2451100" cy="369887"/>
          </a:xfrm>
          <a:prstGeom prst="rect">
            <a:avLst/>
          </a:prstGeom>
          <a:noFill/>
          <a:ln w="9525">
            <a:noFill/>
            <a:miter lim="800000"/>
            <a:headEnd/>
            <a:tailEnd/>
          </a:ln>
        </p:spPr>
        <p:txBody>
          <a:bodyPr>
            <a:spAutoFit/>
          </a:bodyPr>
          <a:lstStyle/>
          <a:p>
            <a:r>
              <a:rPr lang="fr-FR" sz="1800" b="1" dirty="0">
                <a:solidFill>
                  <a:srgbClr val="000099"/>
                </a:solidFill>
                <a:latin typeface="Verdana" pitchFamily="34" charset="0"/>
              </a:rPr>
              <a:t> </a:t>
            </a:r>
          </a:p>
        </p:txBody>
      </p:sp>
      <p:sp>
        <p:nvSpPr>
          <p:cNvPr id="15" name="Rectangle 14"/>
          <p:cNvSpPr/>
          <p:nvPr/>
        </p:nvSpPr>
        <p:spPr>
          <a:xfrm>
            <a:off x="1500166" y="5929330"/>
            <a:ext cx="3429024" cy="461665"/>
          </a:xfrm>
          <a:prstGeom prst="rect">
            <a:avLst/>
          </a:prstGeom>
        </p:spPr>
        <p:txBody>
          <a:bodyPr wrap="square">
            <a:spAutoFit/>
          </a:bodyPr>
          <a:lstStyle/>
          <a:p>
            <a:pPr algn="ctr"/>
            <a:r>
              <a:rPr lang="fr-FR" sz="2400" b="1" i="1" dirty="0" smtClean="0">
                <a:solidFill>
                  <a:schemeClr val="tx2"/>
                </a:solidFill>
                <a:latin typeface="Garamond" pitchFamily="18" charset="0"/>
              </a:rPr>
              <a:t>http:// www.andi.dz</a:t>
            </a:r>
            <a:endParaRPr lang="fr-FR" sz="2400" b="1" i="1" dirty="0">
              <a:solidFill>
                <a:schemeClr val="tx2"/>
              </a:solidFill>
              <a:latin typeface="Garamond" pitchFamily="18" charset="0"/>
            </a:endParaRPr>
          </a:p>
        </p:txBody>
      </p:sp>
      <p:sp>
        <p:nvSpPr>
          <p:cNvPr id="16" name="Rectangle 15"/>
          <p:cNvSpPr/>
          <p:nvPr/>
        </p:nvSpPr>
        <p:spPr>
          <a:xfrm>
            <a:off x="1500166" y="571480"/>
            <a:ext cx="7286676" cy="2677656"/>
          </a:xfrm>
          <a:prstGeom prst="rect">
            <a:avLst/>
          </a:prstGeom>
        </p:spPr>
        <p:txBody>
          <a:bodyPr wrap="square">
            <a:spAutoFit/>
          </a:bodyPr>
          <a:lstStyle/>
          <a:p>
            <a:pPr algn="ctr">
              <a:buNone/>
            </a:pPr>
            <a:endParaRPr lang="fr-FR" sz="2800" b="1" i="1" dirty="0" smtClean="0">
              <a:solidFill>
                <a:srgbClr val="002060"/>
              </a:solidFill>
            </a:endParaRPr>
          </a:p>
          <a:p>
            <a:pPr algn="ctr">
              <a:buNone/>
            </a:pPr>
            <a:r>
              <a:rPr lang="fr-FR" sz="2800" b="1" i="1" dirty="0" smtClean="0">
                <a:solidFill>
                  <a:srgbClr val="002060"/>
                </a:solidFill>
              </a:rPr>
              <a:t>Il n’y à pas plus valorisant que le travail</a:t>
            </a:r>
          </a:p>
          <a:p>
            <a:pPr algn="ctr">
              <a:buNone/>
            </a:pPr>
            <a:endParaRPr lang="fr-FR" sz="2800" b="1" i="1" dirty="0" smtClean="0">
              <a:solidFill>
                <a:srgbClr val="002060"/>
              </a:solidFill>
            </a:endParaRPr>
          </a:p>
          <a:p>
            <a:pPr algn="ctr">
              <a:buNone/>
            </a:pPr>
            <a:endParaRPr lang="fr-FR" sz="2800" b="1" i="1" dirty="0" smtClean="0">
              <a:solidFill>
                <a:srgbClr val="002060"/>
              </a:solidFill>
            </a:endParaRPr>
          </a:p>
          <a:p>
            <a:pPr algn="ctr">
              <a:buNone/>
            </a:pPr>
            <a:endParaRPr lang="fr-FR" sz="2800" b="1" i="1" dirty="0" smtClean="0">
              <a:solidFill>
                <a:srgbClr val="002060"/>
              </a:solidFill>
            </a:endParaRPr>
          </a:p>
          <a:p>
            <a:pPr algn="ctr">
              <a:buNone/>
            </a:pPr>
            <a:endParaRPr lang="fr-FR" sz="2800" i="1" dirty="0" smtClean="0">
              <a:solidFill>
                <a:srgbClr val="002060"/>
              </a:solidFill>
            </a:endParaRPr>
          </a:p>
        </p:txBody>
      </p:sp>
      <p:pic>
        <p:nvPicPr>
          <p:cNvPr id="17" name="Image 16" descr="Logo andi Pro.png"/>
          <p:cNvPicPr>
            <a:picLocks noChangeAspect="1"/>
          </p:cNvPicPr>
          <p:nvPr/>
        </p:nvPicPr>
        <p:blipFill>
          <a:blip r:embed="rId8"/>
          <a:stretch>
            <a:fillRect/>
          </a:stretch>
        </p:blipFill>
        <p:spPr>
          <a:xfrm>
            <a:off x="142844" y="0"/>
            <a:ext cx="1214446" cy="1145570"/>
          </a:xfrm>
          <a:prstGeom prst="rect">
            <a:avLst/>
          </a:prstGeom>
          <a:solidFill>
            <a:srgbClr val="006600"/>
          </a:solidFill>
        </p:spPr>
      </p:pic>
    </p:spTree>
  </p:cSld>
  <p:clrMapOvr>
    <a:masterClrMapping/>
  </p:clrMapOvr>
  <p:transition advClick="0" advTm="1500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428604"/>
            <a:ext cx="8286808" cy="1143000"/>
          </a:xfrm>
        </p:spPr>
        <p:style>
          <a:lnRef idx="2">
            <a:schemeClr val="dk1"/>
          </a:lnRef>
          <a:fillRef idx="1">
            <a:schemeClr val="lt1"/>
          </a:fillRef>
          <a:effectRef idx="0">
            <a:schemeClr val="dk1"/>
          </a:effectRef>
          <a:fontRef idx="minor">
            <a:schemeClr val="dk1"/>
          </a:fontRef>
        </p:style>
        <p:txBody>
          <a:bodyPr>
            <a:normAutofit fontScale="90000"/>
          </a:bodyPr>
          <a:lstStyle/>
          <a:p>
            <a:pPr algn="ctr"/>
            <a:r>
              <a:rPr lang="fr-FR" sz="2300" b="1" dirty="0" smtClean="0">
                <a:solidFill>
                  <a:srgbClr val="002060"/>
                </a:solidFill>
              </a:rPr>
              <a:t>Agence Nationale de Développement de l’Investissement</a:t>
            </a:r>
            <a:r>
              <a:rPr lang="fr-FR" sz="2400" b="1" dirty="0" smtClean="0">
                <a:solidFill>
                  <a:srgbClr val="002060"/>
                </a:solidFill>
              </a:rPr>
              <a:t/>
            </a:r>
            <a:br>
              <a:rPr lang="fr-FR" sz="2400" b="1" dirty="0" smtClean="0">
                <a:solidFill>
                  <a:srgbClr val="002060"/>
                </a:solidFill>
              </a:rPr>
            </a:br>
            <a:r>
              <a:rPr lang="fr-FR" sz="4800" b="1" dirty="0" smtClean="0">
                <a:solidFill>
                  <a:srgbClr val="002060"/>
                </a:solidFill>
              </a:rPr>
              <a:t>A.N.D.I</a:t>
            </a:r>
            <a:endParaRPr lang="fr-FR" sz="2400" b="1" dirty="0">
              <a:solidFill>
                <a:srgbClr val="002060"/>
              </a:solidFill>
            </a:endParaRPr>
          </a:p>
        </p:txBody>
      </p:sp>
      <p:sp>
        <p:nvSpPr>
          <p:cNvPr id="3" name="Espace réservé du contenu 2"/>
          <p:cNvSpPr>
            <a:spLocks noGrp="1"/>
          </p:cNvSpPr>
          <p:nvPr>
            <p:ph idx="1"/>
          </p:nvPr>
        </p:nvSpPr>
        <p:spPr>
          <a:xfrm>
            <a:off x="428596" y="1785926"/>
            <a:ext cx="8286808" cy="4357718"/>
          </a:xfrm>
        </p:spPr>
        <p:style>
          <a:lnRef idx="2">
            <a:schemeClr val="dk1"/>
          </a:lnRef>
          <a:fillRef idx="1">
            <a:schemeClr val="lt1"/>
          </a:fillRef>
          <a:effectRef idx="0">
            <a:schemeClr val="dk1"/>
          </a:effectRef>
          <a:fontRef idx="minor">
            <a:schemeClr val="dk1"/>
          </a:fontRef>
        </p:style>
        <p:txBody>
          <a:bodyPr>
            <a:normAutofit fontScale="85000" lnSpcReduction="10000"/>
          </a:bodyPr>
          <a:lstStyle/>
          <a:p>
            <a:pPr>
              <a:buNone/>
            </a:pPr>
            <a:r>
              <a:rPr lang="fr-FR" sz="2800" dirty="0" smtClean="0">
                <a:solidFill>
                  <a:srgbClr val="002060"/>
                </a:solidFill>
              </a:rPr>
              <a:t>Institution publique ,composée d’un ensemble de guichets uniques au service des investisseurs.</a:t>
            </a:r>
          </a:p>
          <a:p>
            <a:pPr>
              <a:buNone/>
            </a:pPr>
            <a:r>
              <a:rPr lang="fr-FR" sz="2800" dirty="0" smtClean="0">
                <a:solidFill>
                  <a:srgbClr val="002060"/>
                </a:solidFill>
              </a:rPr>
              <a:t> </a:t>
            </a:r>
          </a:p>
          <a:p>
            <a:pPr>
              <a:buNone/>
            </a:pPr>
            <a:r>
              <a:rPr lang="fr-FR" sz="2800" dirty="0" smtClean="0">
                <a:solidFill>
                  <a:srgbClr val="002060"/>
                </a:solidFill>
              </a:rPr>
              <a:t>Sa force réside dans la diversité de ses effectifs où en sus de son propre personnel, toutes les administrations impliquées dans le processus d’investissement y sont représentées en permanence par d’excellents ambassadeurs.</a:t>
            </a:r>
          </a:p>
          <a:p>
            <a:pPr>
              <a:buNone/>
            </a:pPr>
            <a:endParaRPr lang="fr-FR" sz="2800" dirty="0" smtClean="0">
              <a:solidFill>
                <a:srgbClr val="002060"/>
              </a:solidFill>
            </a:endParaRPr>
          </a:p>
          <a:p>
            <a:pPr>
              <a:buNone/>
            </a:pPr>
            <a:r>
              <a:rPr lang="fr-FR" sz="2800" dirty="0" smtClean="0">
                <a:solidFill>
                  <a:srgbClr val="002060"/>
                </a:solidFill>
              </a:rPr>
              <a:t>Tous, disposés à informer et accompagner l’investisseur autant que nécessaire auprès de leurs administrations respectives.</a:t>
            </a:r>
          </a:p>
          <a:p>
            <a:pPr>
              <a:buNone/>
            </a:pPr>
            <a:r>
              <a:rPr lang="fr-FR" sz="2800" dirty="0" smtClean="0">
                <a:solidFill>
                  <a:srgbClr val="002060"/>
                </a:solidFill>
              </a:rPr>
              <a:t>Entre </a:t>
            </a:r>
            <a:r>
              <a:rPr lang="fr-FR" sz="2800" dirty="0" err="1" smtClean="0">
                <a:solidFill>
                  <a:srgbClr val="002060"/>
                </a:solidFill>
              </a:rPr>
              <a:t>autres,elle</a:t>
            </a:r>
            <a:r>
              <a:rPr lang="fr-FR" sz="2800" dirty="0" smtClean="0">
                <a:solidFill>
                  <a:srgbClr val="002060"/>
                </a:solidFill>
              </a:rPr>
              <a:t> gère un dispositif d’avantages: </a:t>
            </a:r>
          </a:p>
          <a:p>
            <a:pPr>
              <a:buNone/>
            </a:pPr>
            <a:endParaRPr lang="fr-FR" sz="2800" dirty="0">
              <a:solidFill>
                <a:srgbClr val="002060"/>
              </a:solidFill>
            </a:endParaRPr>
          </a:p>
        </p:txBody>
      </p:sp>
      <p:pic>
        <p:nvPicPr>
          <p:cNvPr id="4" name="Image 3" descr="Logo andi Pro.png"/>
          <p:cNvPicPr>
            <a:picLocks noChangeAspect="1"/>
          </p:cNvPicPr>
          <p:nvPr/>
        </p:nvPicPr>
        <p:blipFill>
          <a:blip r:embed="rId2"/>
          <a:stretch>
            <a:fillRect/>
          </a:stretch>
        </p:blipFill>
        <p:spPr>
          <a:xfrm>
            <a:off x="142844" y="0"/>
            <a:ext cx="1000100" cy="1145570"/>
          </a:xfrm>
          <a:prstGeom prst="rect">
            <a:avLst/>
          </a:prstGeom>
          <a:solidFill>
            <a:srgbClr val="006600"/>
          </a:solid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2910" y="928670"/>
            <a:ext cx="7772400" cy="1470025"/>
          </a:xfrm>
        </p:spPr>
        <p:txBody>
          <a:bodyPr/>
          <a:lstStyle/>
          <a:p>
            <a:r>
              <a:rPr lang="fr-FR" dirty="0" smtClean="0"/>
              <a:t>Economie</a:t>
            </a:r>
            <a:endParaRPr lang="fr-FR" dirty="0"/>
          </a:p>
        </p:txBody>
      </p:sp>
      <p:sp>
        <p:nvSpPr>
          <p:cNvPr id="3" name="Sous-titre 2"/>
          <p:cNvSpPr>
            <a:spLocks noGrp="1"/>
          </p:cNvSpPr>
          <p:nvPr>
            <p:ph type="subTitle" idx="1"/>
          </p:nvPr>
        </p:nvSpPr>
        <p:spPr>
          <a:xfrm>
            <a:off x="1000100" y="2714620"/>
            <a:ext cx="7500990" cy="1643074"/>
          </a:xfrm>
        </p:spPr>
        <p:style>
          <a:lnRef idx="2">
            <a:schemeClr val="accent1"/>
          </a:lnRef>
          <a:fillRef idx="1">
            <a:schemeClr val="lt1"/>
          </a:fillRef>
          <a:effectRef idx="0">
            <a:schemeClr val="accent1"/>
          </a:effectRef>
          <a:fontRef idx="minor">
            <a:schemeClr val="dk1"/>
          </a:fontRef>
        </p:style>
        <p:txBody>
          <a:bodyPr/>
          <a:lstStyle/>
          <a:p>
            <a:pPr algn="just"/>
            <a:r>
              <a:rPr lang="fr-FR" b="1" dirty="0" smtClean="0">
                <a:solidFill>
                  <a:schemeClr val="tx2"/>
                </a:solidFill>
              </a:rPr>
              <a:t>Ensemble des sciences et disciplines confluant  vers  la  création  de  la richesse</a:t>
            </a:r>
            <a:endParaRPr lang="fr-FR" b="1" dirty="0">
              <a:solidFill>
                <a:schemeClr val="tx2"/>
              </a:solidFill>
            </a:endParaRPr>
          </a:p>
        </p:txBody>
      </p:sp>
      <p:pic>
        <p:nvPicPr>
          <p:cNvPr id="10" name="Image 9" descr="Logo andi Pro.png"/>
          <p:cNvPicPr>
            <a:picLocks noChangeAspect="1"/>
          </p:cNvPicPr>
          <p:nvPr/>
        </p:nvPicPr>
        <p:blipFill>
          <a:blip r:embed="rId2"/>
          <a:stretch>
            <a:fillRect/>
          </a:stretch>
        </p:blipFill>
        <p:spPr>
          <a:xfrm>
            <a:off x="142844" y="0"/>
            <a:ext cx="1000100" cy="1145570"/>
          </a:xfrm>
          <a:prstGeom prst="rect">
            <a:avLst/>
          </a:prstGeom>
          <a:solidFill>
            <a:srgbClr val="006600"/>
          </a:solidFill>
        </p:spPr>
      </p:pic>
      <p:sp>
        <p:nvSpPr>
          <p:cNvPr id="5" name="Espace réservé du pied de page 4"/>
          <p:cNvSpPr>
            <a:spLocks noGrp="1"/>
          </p:cNvSpPr>
          <p:nvPr>
            <p:ph type="ftr" sz="quarter" idx="11"/>
          </p:nvPr>
        </p:nvSpPr>
        <p:spPr>
          <a:xfrm>
            <a:off x="3124200" y="6356350"/>
            <a:ext cx="2895600" cy="365125"/>
          </a:xfrm>
        </p:spPr>
        <p:txBody>
          <a:bodyPr/>
          <a:lstStyle/>
          <a:p>
            <a:r>
              <a:rPr lang="fr-FR" dirty="0" smtClean="0"/>
              <a:t>Andi Bejaia 2014</a:t>
            </a:r>
            <a:endParaRPr lang="fr-FR"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fontScale="90000"/>
          </a:bodyPr>
          <a:lstStyle/>
          <a:p>
            <a:pPr lvl="0" algn="ctr"/>
            <a:r>
              <a:rPr lang="fr-FR" b="1" dirty="0" smtClean="0">
                <a:solidFill>
                  <a:srgbClr val="002060"/>
                </a:solidFill>
              </a:rPr>
              <a:t>Régime général </a:t>
            </a:r>
            <a:r>
              <a:rPr lang="fr-FR" dirty="0" smtClean="0"/>
              <a:t/>
            </a:r>
            <a:br>
              <a:rPr lang="fr-FR" dirty="0" smtClean="0"/>
            </a:br>
            <a:endParaRPr lang="fr-FR" dirty="0"/>
          </a:p>
        </p:txBody>
      </p:sp>
      <p:sp>
        <p:nvSpPr>
          <p:cNvPr id="3" name="Espace réservé du contenu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70000" lnSpcReduction="20000"/>
          </a:bodyPr>
          <a:lstStyle/>
          <a:p>
            <a:pPr algn="ctr"/>
            <a:r>
              <a:rPr lang="fr-FR" b="1" dirty="0" smtClean="0">
                <a:solidFill>
                  <a:srgbClr val="002060"/>
                </a:solidFill>
              </a:rPr>
              <a:t>Au titre de la réalisation </a:t>
            </a:r>
            <a:r>
              <a:rPr lang="fr-FR" dirty="0" smtClean="0">
                <a:solidFill>
                  <a:srgbClr val="002060"/>
                </a:solidFill>
              </a:rPr>
              <a:t>:</a:t>
            </a:r>
          </a:p>
          <a:p>
            <a:pPr algn="ctr"/>
            <a:r>
              <a:rPr lang="fr-FR" dirty="0" smtClean="0">
                <a:solidFill>
                  <a:srgbClr val="002060"/>
                </a:solidFill>
              </a:rPr>
              <a:t> </a:t>
            </a:r>
          </a:p>
          <a:p>
            <a:pPr lvl="0"/>
            <a:r>
              <a:rPr lang="fr-FR" dirty="0" smtClean="0">
                <a:solidFill>
                  <a:srgbClr val="002060"/>
                </a:solidFill>
              </a:rPr>
              <a:t>Exonération des droits de douane pour les biens non exclus, importés et entrant directement dans la réalisation de l’investissement ;</a:t>
            </a:r>
          </a:p>
          <a:p>
            <a:r>
              <a:rPr lang="fr-FR" dirty="0" smtClean="0">
                <a:solidFill>
                  <a:srgbClr val="002060"/>
                </a:solidFill>
              </a:rPr>
              <a:t> </a:t>
            </a:r>
          </a:p>
          <a:p>
            <a:pPr lvl="0"/>
            <a:r>
              <a:rPr lang="fr-FR" dirty="0" smtClean="0">
                <a:solidFill>
                  <a:srgbClr val="002060"/>
                </a:solidFill>
              </a:rPr>
              <a:t>Franchise de TVA pour les biens et services non exclus, importés ou acquis localement et entrant directement dans la réalisation de l’investissement ;</a:t>
            </a:r>
          </a:p>
          <a:p>
            <a:r>
              <a:rPr lang="fr-FR" dirty="0" smtClean="0">
                <a:solidFill>
                  <a:srgbClr val="002060"/>
                </a:solidFill>
              </a:rPr>
              <a:t> </a:t>
            </a:r>
          </a:p>
          <a:p>
            <a:pPr lvl="0"/>
            <a:r>
              <a:rPr lang="fr-FR" dirty="0" smtClean="0">
                <a:solidFill>
                  <a:srgbClr val="002060"/>
                </a:solidFill>
              </a:rPr>
              <a:t>Exemption de droit de mutation à titre onéreux pour toutes les acquisitions immobilières effectuées dans le cadre de l’investissement concerné.</a:t>
            </a:r>
          </a:p>
          <a:p>
            <a:r>
              <a:rPr lang="fr-FR" dirty="0" smtClean="0"/>
              <a:t> </a:t>
            </a:r>
          </a:p>
          <a:p>
            <a:endParaRPr lang="fr-FR" dirty="0">
              <a:solidFill>
                <a:srgbClr val="0070C0"/>
              </a:solidFill>
            </a:endParaRPr>
          </a:p>
        </p:txBody>
      </p:sp>
      <p:pic>
        <p:nvPicPr>
          <p:cNvPr id="4" name="Image 3" descr="Logo andi Pro.png"/>
          <p:cNvPicPr>
            <a:picLocks noChangeAspect="1"/>
          </p:cNvPicPr>
          <p:nvPr/>
        </p:nvPicPr>
        <p:blipFill>
          <a:blip r:embed="rId2"/>
          <a:stretch>
            <a:fillRect/>
          </a:stretch>
        </p:blipFill>
        <p:spPr>
          <a:xfrm>
            <a:off x="142844" y="0"/>
            <a:ext cx="1000100" cy="1145570"/>
          </a:xfrm>
          <a:prstGeom prst="rect">
            <a:avLst/>
          </a:prstGeom>
          <a:solidFill>
            <a:srgbClr val="006600"/>
          </a:solid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fontScale="90000"/>
          </a:bodyPr>
          <a:lstStyle/>
          <a:p>
            <a:pPr lvl="0" algn="ctr"/>
            <a:r>
              <a:rPr lang="fr-FR" b="1" dirty="0" smtClean="0">
                <a:solidFill>
                  <a:srgbClr val="002060"/>
                </a:solidFill>
              </a:rPr>
              <a:t>Régime général </a:t>
            </a:r>
            <a:r>
              <a:rPr lang="fr-FR" dirty="0" smtClean="0"/>
              <a:t/>
            </a:r>
            <a:br>
              <a:rPr lang="fr-FR" dirty="0" smtClean="0"/>
            </a:br>
            <a:endParaRPr lang="fr-FR" dirty="0"/>
          </a:p>
        </p:txBody>
      </p:sp>
      <p:sp>
        <p:nvSpPr>
          <p:cNvPr id="3" name="Espace réservé du contenu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lnSpcReduction="20000"/>
          </a:bodyPr>
          <a:lstStyle/>
          <a:p>
            <a:pPr algn="ctr"/>
            <a:r>
              <a:rPr lang="fr-FR" b="1" dirty="0" smtClean="0">
                <a:solidFill>
                  <a:srgbClr val="002060"/>
                </a:solidFill>
              </a:rPr>
              <a:t>Au titre de l’exploitation :</a:t>
            </a:r>
            <a:endParaRPr lang="fr-FR" dirty="0" smtClean="0">
              <a:solidFill>
                <a:srgbClr val="002060"/>
              </a:solidFill>
            </a:endParaRPr>
          </a:p>
          <a:p>
            <a:r>
              <a:rPr lang="fr-FR" dirty="0" smtClean="0">
                <a:solidFill>
                  <a:srgbClr val="002060"/>
                </a:solidFill>
              </a:rPr>
              <a:t> </a:t>
            </a:r>
          </a:p>
          <a:p>
            <a:pPr lvl="0" algn="just"/>
            <a:r>
              <a:rPr lang="fr-FR" dirty="0" smtClean="0">
                <a:solidFill>
                  <a:srgbClr val="002060"/>
                </a:solidFill>
              </a:rPr>
              <a:t>Exonération de l’</a:t>
            </a:r>
            <a:r>
              <a:rPr lang="fr-FR" b="1" dirty="0" smtClean="0">
                <a:solidFill>
                  <a:srgbClr val="002060"/>
                </a:solidFill>
              </a:rPr>
              <a:t>IBS</a:t>
            </a:r>
            <a:r>
              <a:rPr lang="fr-FR" dirty="0" smtClean="0">
                <a:solidFill>
                  <a:srgbClr val="002060"/>
                </a:solidFill>
              </a:rPr>
              <a:t> et de la </a:t>
            </a:r>
            <a:r>
              <a:rPr lang="fr-FR" b="1" dirty="0" smtClean="0">
                <a:solidFill>
                  <a:srgbClr val="002060"/>
                </a:solidFill>
              </a:rPr>
              <a:t>TAP</a:t>
            </a:r>
            <a:r>
              <a:rPr lang="fr-FR" dirty="0" smtClean="0">
                <a:solidFill>
                  <a:srgbClr val="002060"/>
                </a:solidFill>
              </a:rPr>
              <a:t> pour une durée de </a:t>
            </a:r>
            <a:r>
              <a:rPr lang="fr-FR" b="1" dirty="0" smtClean="0">
                <a:solidFill>
                  <a:srgbClr val="002060"/>
                </a:solidFill>
              </a:rPr>
              <a:t>03 ans</a:t>
            </a:r>
            <a:r>
              <a:rPr lang="fr-FR" dirty="0" smtClean="0">
                <a:solidFill>
                  <a:srgbClr val="002060"/>
                </a:solidFill>
              </a:rPr>
              <a:t> après constat d’entrée en activité établi par les services fiscaux à la diligence de l’investisseur.</a:t>
            </a:r>
          </a:p>
          <a:p>
            <a:pPr algn="just"/>
            <a:r>
              <a:rPr lang="fr-FR" dirty="0" smtClean="0">
                <a:solidFill>
                  <a:srgbClr val="002060"/>
                </a:solidFill>
              </a:rPr>
              <a:t> </a:t>
            </a:r>
          </a:p>
          <a:p>
            <a:pPr algn="just"/>
            <a:r>
              <a:rPr lang="fr-FR" dirty="0" smtClean="0">
                <a:solidFill>
                  <a:srgbClr val="002060"/>
                </a:solidFill>
              </a:rPr>
              <a:t>Cette durée peut être portée de </a:t>
            </a:r>
            <a:r>
              <a:rPr lang="fr-FR" b="1" dirty="0" smtClean="0">
                <a:solidFill>
                  <a:srgbClr val="002060"/>
                </a:solidFill>
              </a:rPr>
              <a:t>03 à 05 ans</a:t>
            </a:r>
            <a:r>
              <a:rPr lang="fr-FR" dirty="0" smtClean="0">
                <a:solidFill>
                  <a:srgbClr val="002060"/>
                </a:solidFill>
              </a:rPr>
              <a:t> pour les investissements créant plus de </a:t>
            </a:r>
            <a:r>
              <a:rPr lang="fr-FR" b="1" dirty="0" smtClean="0">
                <a:solidFill>
                  <a:srgbClr val="002060"/>
                </a:solidFill>
              </a:rPr>
              <a:t>100 emplois</a:t>
            </a:r>
            <a:r>
              <a:rPr lang="fr-FR" dirty="0" smtClean="0">
                <a:solidFill>
                  <a:srgbClr val="002060"/>
                </a:solidFill>
              </a:rPr>
              <a:t> au moment  du  démarrage  de  l’activité en vertu de l’article 35 de la LFC 2009.</a:t>
            </a:r>
            <a:endParaRPr lang="fr-FR" dirty="0">
              <a:solidFill>
                <a:srgbClr val="002060"/>
              </a:solidFill>
            </a:endParaRPr>
          </a:p>
        </p:txBody>
      </p:sp>
      <p:pic>
        <p:nvPicPr>
          <p:cNvPr id="4" name="Image 3" descr="Logo andi Pro.png"/>
          <p:cNvPicPr>
            <a:picLocks noChangeAspect="1"/>
          </p:cNvPicPr>
          <p:nvPr/>
        </p:nvPicPr>
        <p:blipFill>
          <a:blip r:embed="rId2"/>
          <a:stretch>
            <a:fillRect/>
          </a:stretch>
        </p:blipFill>
        <p:spPr>
          <a:xfrm>
            <a:off x="142844" y="0"/>
            <a:ext cx="1000100" cy="1145570"/>
          </a:xfrm>
          <a:prstGeom prst="rect">
            <a:avLst/>
          </a:prstGeom>
          <a:solidFill>
            <a:srgbClr val="006600"/>
          </a:solid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dk1"/>
          </a:lnRef>
          <a:fillRef idx="1">
            <a:schemeClr val="lt1"/>
          </a:fillRef>
          <a:effectRef idx="0">
            <a:schemeClr val="dk1"/>
          </a:effectRef>
          <a:fontRef idx="minor">
            <a:schemeClr val="dk1"/>
          </a:fontRef>
        </p:style>
        <p:txBody>
          <a:bodyPr anchor="ctr"/>
          <a:lstStyle/>
          <a:p>
            <a:pPr lvl="0" algn="ctr"/>
            <a:r>
              <a:rPr lang="fr-FR" b="1" dirty="0" smtClean="0">
                <a:solidFill>
                  <a:srgbClr val="002060"/>
                </a:solidFill>
              </a:rPr>
              <a:t>Régime dérogatoire </a:t>
            </a:r>
            <a:endParaRPr lang="fr-FR" dirty="0">
              <a:solidFill>
                <a:srgbClr val="002060"/>
              </a:solidFill>
            </a:endParaRPr>
          </a:p>
        </p:txBody>
      </p:sp>
      <p:sp>
        <p:nvSpPr>
          <p:cNvPr id="3" name="Espace réservé du contenu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55000" lnSpcReduction="20000"/>
          </a:bodyPr>
          <a:lstStyle/>
          <a:p>
            <a:pPr algn="ctr"/>
            <a:r>
              <a:rPr lang="fr-FR" b="1" dirty="0" smtClean="0">
                <a:solidFill>
                  <a:srgbClr val="002060"/>
                </a:solidFill>
              </a:rPr>
              <a:t>Au titre de la réalisation :</a:t>
            </a:r>
            <a:endParaRPr lang="fr-FR" dirty="0" smtClean="0">
              <a:solidFill>
                <a:srgbClr val="002060"/>
              </a:solidFill>
            </a:endParaRPr>
          </a:p>
          <a:p>
            <a:r>
              <a:rPr lang="fr-FR" dirty="0" smtClean="0">
                <a:solidFill>
                  <a:srgbClr val="002060"/>
                </a:solidFill>
              </a:rPr>
              <a:t> </a:t>
            </a:r>
          </a:p>
          <a:p>
            <a:pPr lvl="0"/>
            <a:r>
              <a:rPr lang="fr-FR" dirty="0" smtClean="0">
                <a:solidFill>
                  <a:srgbClr val="002060"/>
                </a:solidFill>
              </a:rPr>
              <a:t>Exemption du </a:t>
            </a:r>
            <a:r>
              <a:rPr lang="fr-FR" b="1" dirty="0" smtClean="0">
                <a:solidFill>
                  <a:srgbClr val="002060"/>
                </a:solidFill>
              </a:rPr>
              <a:t>droit de mutation</a:t>
            </a:r>
            <a:r>
              <a:rPr lang="fr-FR" dirty="0" smtClean="0">
                <a:solidFill>
                  <a:srgbClr val="002060"/>
                </a:solidFill>
              </a:rPr>
              <a:t> à titre onéreux pour toutes les acquisitions immobilières     effectuées dans le cadre de l’investissement ;</a:t>
            </a:r>
          </a:p>
          <a:p>
            <a:r>
              <a:rPr lang="fr-FR" dirty="0" smtClean="0">
                <a:solidFill>
                  <a:srgbClr val="002060"/>
                </a:solidFill>
              </a:rPr>
              <a:t> </a:t>
            </a:r>
          </a:p>
          <a:p>
            <a:pPr lvl="0"/>
            <a:r>
              <a:rPr lang="fr-FR" dirty="0" smtClean="0">
                <a:solidFill>
                  <a:srgbClr val="002060"/>
                </a:solidFill>
              </a:rPr>
              <a:t>Application du droit d’</a:t>
            </a:r>
            <a:r>
              <a:rPr lang="fr-FR" b="1" dirty="0" smtClean="0">
                <a:solidFill>
                  <a:srgbClr val="002060"/>
                </a:solidFill>
              </a:rPr>
              <a:t>enregistrement au taux réduit</a:t>
            </a:r>
            <a:r>
              <a:rPr lang="fr-FR" dirty="0" smtClean="0">
                <a:solidFill>
                  <a:srgbClr val="002060"/>
                </a:solidFill>
              </a:rPr>
              <a:t> de deux pour mille pour les actes constitutifs et les augmentations de capital ;</a:t>
            </a:r>
          </a:p>
          <a:p>
            <a:r>
              <a:rPr lang="fr-FR" dirty="0" smtClean="0">
                <a:solidFill>
                  <a:srgbClr val="002060"/>
                </a:solidFill>
              </a:rPr>
              <a:t> </a:t>
            </a:r>
          </a:p>
          <a:p>
            <a:pPr lvl="0"/>
            <a:r>
              <a:rPr lang="fr-FR" b="1" dirty="0" smtClean="0">
                <a:solidFill>
                  <a:srgbClr val="002060"/>
                </a:solidFill>
              </a:rPr>
              <a:t>Prise en charge</a:t>
            </a:r>
            <a:r>
              <a:rPr lang="fr-FR" dirty="0" smtClean="0">
                <a:solidFill>
                  <a:srgbClr val="002060"/>
                </a:solidFill>
              </a:rPr>
              <a:t> partielle ou totale de l’Etat, après évaluation de l’Agence, des dépenses au titre des </a:t>
            </a:r>
            <a:r>
              <a:rPr lang="fr-FR" b="1" dirty="0" smtClean="0">
                <a:solidFill>
                  <a:srgbClr val="002060"/>
                </a:solidFill>
              </a:rPr>
              <a:t>travaux d’infrastructures</a:t>
            </a:r>
            <a:r>
              <a:rPr lang="fr-FR" dirty="0" smtClean="0">
                <a:solidFill>
                  <a:srgbClr val="002060"/>
                </a:solidFill>
              </a:rPr>
              <a:t> nécessaires à la réalisation de l’investissement ;</a:t>
            </a:r>
          </a:p>
          <a:p>
            <a:r>
              <a:rPr lang="fr-FR" dirty="0" smtClean="0">
                <a:solidFill>
                  <a:srgbClr val="002060"/>
                </a:solidFill>
              </a:rPr>
              <a:t> </a:t>
            </a:r>
          </a:p>
          <a:p>
            <a:pPr lvl="0"/>
            <a:r>
              <a:rPr lang="fr-FR" dirty="0" smtClean="0">
                <a:solidFill>
                  <a:srgbClr val="002060"/>
                </a:solidFill>
              </a:rPr>
              <a:t>Franchise de la </a:t>
            </a:r>
            <a:r>
              <a:rPr lang="fr-FR" b="1" dirty="0" smtClean="0">
                <a:solidFill>
                  <a:srgbClr val="002060"/>
                </a:solidFill>
              </a:rPr>
              <a:t>TVA</a:t>
            </a:r>
            <a:r>
              <a:rPr lang="fr-FR" dirty="0" smtClean="0">
                <a:solidFill>
                  <a:srgbClr val="002060"/>
                </a:solidFill>
              </a:rPr>
              <a:t> pour les biens et services entrant directement dans la réalisation de l’investissement qu’ils soient importés ou acquis sur le marché local ;</a:t>
            </a:r>
          </a:p>
          <a:p>
            <a:r>
              <a:rPr lang="fr-FR" dirty="0" smtClean="0">
                <a:solidFill>
                  <a:srgbClr val="002060"/>
                </a:solidFill>
              </a:rPr>
              <a:t> </a:t>
            </a:r>
          </a:p>
          <a:p>
            <a:pPr lvl="0"/>
            <a:r>
              <a:rPr lang="fr-FR" dirty="0" smtClean="0">
                <a:solidFill>
                  <a:srgbClr val="002060"/>
                </a:solidFill>
              </a:rPr>
              <a:t>Exonération de </a:t>
            </a:r>
            <a:r>
              <a:rPr lang="fr-FR" b="1" dirty="0" smtClean="0">
                <a:solidFill>
                  <a:srgbClr val="002060"/>
                </a:solidFill>
              </a:rPr>
              <a:t>droits de douane</a:t>
            </a:r>
            <a:r>
              <a:rPr lang="fr-FR" dirty="0" smtClean="0">
                <a:solidFill>
                  <a:srgbClr val="002060"/>
                </a:solidFill>
              </a:rPr>
              <a:t> pour les biens importés et entrant directement </a:t>
            </a:r>
          </a:p>
          <a:p>
            <a:r>
              <a:rPr lang="fr-FR" dirty="0" smtClean="0">
                <a:solidFill>
                  <a:srgbClr val="002060"/>
                </a:solidFill>
              </a:rPr>
              <a:t>dans la réalisation de l’investissement.</a:t>
            </a:r>
          </a:p>
          <a:p>
            <a:pPr algn="ctr"/>
            <a:endParaRPr lang="fr-FR" dirty="0">
              <a:solidFill>
                <a:srgbClr val="002060"/>
              </a:solidFill>
            </a:endParaRPr>
          </a:p>
        </p:txBody>
      </p:sp>
      <p:pic>
        <p:nvPicPr>
          <p:cNvPr id="4" name="Image 3" descr="Logo andi Pro.png"/>
          <p:cNvPicPr>
            <a:picLocks noChangeAspect="1"/>
          </p:cNvPicPr>
          <p:nvPr/>
        </p:nvPicPr>
        <p:blipFill>
          <a:blip r:embed="rId2"/>
          <a:stretch>
            <a:fillRect/>
          </a:stretch>
        </p:blipFill>
        <p:spPr>
          <a:xfrm>
            <a:off x="142844" y="0"/>
            <a:ext cx="1000100" cy="1145570"/>
          </a:xfrm>
          <a:prstGeom prst="rect">
            <a:avLst/>
          </a:prstGeom>
          <a:solidFill>
            <a:srgbClr val="006600"/>
          </a:solid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dk1"/>
          </a:lnRef>
          <a:fillRef idx="1">
            <a:schemeClr val="lt1"/>
          </a:fillRef>
          <a:effectRef idx="0">
            <a:schemeClr val="dk1"/>
          </a:effectRef>
          <a:fontRef idx="minor">
            <a:schemeClr val="dk1"/>
          </a:fontRef>
        </p:style>
        <p:txBody>
          <a:bodyPr anchor="ctr"/>
          <a:lstStyle/>
          <a:p>
            <a:pPr lvl="0" algn="ctr"/>
            <a:r>
              <a:rPr lang="fr-FR" b="1" dirty="0" smtClean="0">
                <a:solidFill>
                  <a:srgbClr val="002060"/>
                </a:solidFill>
              </a:rPr>
              <a:t>Régime dérogatoire </a:t>
            </a:r>
            <a:endParaRPr lang="fr-FR" dirty="0">
              <a:solidFill>
                <a:srgbClr val="002060"/>
              </a:solidFill>
            </a:endParaRPr>
          </a:p>
        </p:txBody>
      </p:sp>
      <p:sp>
        <p:nvSpPr>
          <p:cNvPr id="3" name="Espace réservé du contenu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85000" lnSpcReduction="20000"/>
          </a:bodyPr>
          <a:lstStyle/>
          <a:p>
            <a:pPr algn="ctr"/>
            <a:r>
              <a:rPr lang="fr-FR" b="1" dirty="0" smtClean="0">
                <a:solidFill>
                  <a:srgbClr val="002060"/>
                </a:solidFill>
              </a:rPr>
              <a:t>Au titre de l’exploitation :</a:t>
            </a:r>
            <a:endParaRPr lang="fr-FR" dirty="0" smtClean="0">
              <a:solidFill>
                <a:srgbClr val="002060"/>
              </a:solidFill>
            </a:endParaRPr>
          </a:p>
          <a:p>
            <a:r>
              <a:rPr lang="fr-FR" b="1" dirty="0" smtClean="0">
                <a:solidFill>
                  <a:srgbClr val="002060"/>
                </a:solidFill>
              </a:rPr>
              <a:t> </a:t>
            </a:r>
            <a:endParaRPr lang="fr-FR" dirty="0" smtClean="0">
              <a:solidFill>
                <a:srgbClr val="002060"/>
              </a:solidFill>
            </a:endParaRPr>
          </a:p>
          <a:p>
            <a:pPr lvl="0"/>
            <a:r>
              <a:rPr lang="fr-FR" dirty="0" smtClean="0">
                <a:solidFill>
                  <a:srgbClr val="002060"/>
                </a:solidFill>
              </a:rPr>
              <a:t>Exonération pendant une période de </a:t>
            </a:r>
            <a:r>
              <a:rPr lang="fr-FR" b="1" dirty="0" smtClean="0">
                <a:solidFill>
                  <a:srgbClr val="002060"/>
                </a:solidFill>
              </a:rPr>
              <a:t>dix ans</a:t>
            </a:r>
            <a:r>
              <a:rPr lang="fr-FR" dirty="0" smtClean="0">
                <a:solidFill>
                  <a:srgbClr val="002060"/>
                </a:solidFill>
              </a:rPr>
              <a:t> (10) d’activités effective de l’impôt sur les bénéfices des sociétés </a:t>
            </a:r>
            <a:r>
              <a:rPr lang="fr-FR" b="1" dirty="0" smtClean="0">
                <a:solidFill>
                  <a:srgbClr val="002060"/>
                </a:solidFill>
              </a:rPr>
              <a:t>(IBS)</a:t>
            </a:r>
            <a:r>
              <a:rPr lang="fr-FR" dirty="0" smtClean="0">
                <a:solidFill>
                  <a:srgbClr val="002060"/>
                </a:solidFill>
              </a:rPr>
              <a:t> et de la taxe sur l’activité professionnelle </a:t>
            </a:r>
            <a:r>
              <a:rPr lang="fr-FR" b="1" dirty="0" smtClean="0">
                <a:solidFill>
                  <a:srgbClr val="002060"/>
                </a:solidFill>
              </a:rPr>
              <a:t>(TAP).</a:t>
            </a:r>
            <a:endParaRPr lang="fr-FR" dirty="0" smtClean="0">
              <a:solidFill>
                <a:srgbClr val="002060"/>
              </a:solidFill>
            </a:endParaRPr>
          </a:p>
          <a:p>
            <a:r>
              <a:rPr lang="fr-FR" dirty="0" smtClean="0">
                <a:solidFill>
                  <a:srgbClr val="002060"/>
                </a:solidFill>
              </a:rPr>
              <a:t> </a:t>
            </a:r>
          </a:p>
          <a:p>
            <a:pPr lvl="0"/>
            <a:r>
              <a:rPr lang="fr-FR" dirty="0" smtClean="0">
                <a:solidFill>
                  <a:srgbClr val="002060"/>
                </a:solidFill>
              </a:rPr>
              <a:t>Exonération à compter de la date d’acquisition, de </a:t>
            </a:r>
            <a:r>
              <a:rPr lang="fr-FR" b="1" dirty="0" smtClean="0">
                <a:solidFill>
                  <a:srgbClr val="002060"/>
                </a:solidFill>
              </a:rPr>
              <a:t>la taxe foncière</a:t>
            </a:r>
            <a:r>
              <a:rPr lang="fr-FR" dirty="0" smtClean="0">
                <a:solidFill>
                  <a:srgbClr val="002060"/>
                </a:solidFill>
              </a:rPr>
              <a:t> sur les propriétés immobilières entrant dans le cadre de l’investissement,</a:t>
            </a:r>
          </a:p>
          <a:p>
            <a:r>
              <a:rPr lang="fr-FR" dirty="0" smtClean="0">
                <a:solidFill>
                  <a:srgbClr val="002060"/>
                </a:solidFill>
              </a:rPr>
              <a:t> </a:t>
            </a:r>
            <a:endParaRPr lang="fr-FR" dirty="0">
              <a:solidFill>
                <a:srgbClr val="002060"/>
              </a:solidFill>
            </a:endParaRPr>
          </a:p>
        </p:txBody>
      </p:sp>
      <p:pic>
        <p:nvPicPr>
          <p:cNvPr id="4" name="Image 3" descr="Logo andi Pro.png"/>
          <p:cNvPicPr>
            <a:picLocks noChangeAspect="1"/>
          </p:cNvPicPr>
          <p:nvPr/>
        </p:nvPicPr>
        <p:blipFill>
          <a:blip r:embed="rId2"/>
          <a:stretch>
            <a:fillRect/>
          </a:stretch>
        </p:blipFill>
        <p:spPr>
          <a:xfrm>
            <a:off x="142844" y="0"/>
            <a:ext cx="1000100" cy="1145570"/>
          </a:xfrm>
          <a:prstGeom prst="rect">
            <a:avLst/>
          </a:prstGeom>
          <a:solidFill>
            <a:srgbClr val="006600"/>
          </a:solid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dk1"/>
          </a:lnRef>
          <a:fillRef idx="1">
            <a:schemeClr val="lt1"/>
          </a:fillRef>
          <a:effectRef idx="0">
            <a:schemeClr val="dk1"/>
          </a:effectRef>
          <a:fontRef idx="minor">
            <a:schemeClr val="dk1"/>
          </a:fontRef>
        </p:style>
        <p:txBody>
          <a:bodyPr anchor="ctr">
            <a:normAutofit fontScale="90000"/>
          </a:bodyPr>
          <a:lstStyle/>
          <a:p>
            <a:r>
              <a:rPr lang="fr-FR" sz="2800" b="1" dirty="0" smtClean="0">
                <a:solidFill>
                  <a:srgbClr val="002060"/>
                </a:solidFill>
              </a:rPr>
              <a:t>                Avantages supplémentaires inhérents au ZONING  </a:t>
            </a:r>
            <a:r>
              <a:rPr lang="fr-FR" sz="2800" b="1" dirty="0" smtClean="0">
                <a:solidFill>
                  <a:srgbClr val="4E122C"/>
                </a:solidFill>
              </a:rPr>
              <a:t>(Le grand Sud)</a:t>
            </a:r>
            <a:r>
              <a:rPr lang="fr-FR" sz="2800" dirty="0" smtClean="0"/>
              <a:t/>
            </a:r>
            <a:br>
              <a:rPr lang="fr-FR" sz="2800" dirty="0" smtClean="0"/>
            </a:br>
            <a:endParaRPr lang="fr-FR" sz="2800" dirty="0">
              <a:solidFill>
                <a:srgbClr val="002060"/>
              </a:solidFill>
            </a:endParaRPr>
          </a:p>
        </p:txBody>
      </p:sp>
      <p:sp>
        <p:nvSpPr>
          <p:cNvPr id="3" name="Espace réservé du contenu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55000" lnSpcReduction="20000"/>
          </a:bodyPr>
          <a:lstStyle/>
          <a:p>
            <a:pPr lvl="0"/>
            <a:r>
              <a:rPr lang="fr-FR" dirty="0" smtClean="0">
                <a:solidFill>
                  <a:srgbClr val="002060"/>
                </a:solidFill>
              </a:rPr>
              <a:t>Le paiement de </a:t>
            </a:r>
            <a:r>
              <a:rPr lang="fr-FR" b="1" dirty="0" smtClean="0">
                <a:solidFill>
                  <a:srgbClr val="002060"/>
                </a:solidFill>
              </a:rPr>
              <a:t>un dinar </a:t>
            </a:r>
            <a:r>
              <a:rPr lang="fr-FR" dirty="0" smtClean="0">
                <a:solidFill>
                  <a:srgbClr val="002060"/>
                </a:solidFill>
              </a:rPr>
              <a:t>le mètre carré de la redevance domaniale pour une période </a:t>
            </a:r>
            <a:r>
              <a:rPr lang="fr-FR" b="1" dirty="0" smtClean="0">
                <a:solidFill>
                  <a:srgbClr val="002060"/>
                </a:solidFill>
              </a:rPr>
              <a:t>de 15 ans </a:t>
            </a:r>
            <a:r>
              <a:rPr lang="fr-FR" dirty="0" smtClean="0">
                <a:solidFill>
                  <a:srgbClr val="002060"/>
                </a:solidFill>
              </a:rPr>
              <a:t>et l’abattement de 50% au-delà de cette période, pour les concessions foncières destinées aux projets d’investissement (</a:t>
            </a:r>
            <a:r>
              <a:rPr lang="fr-FR" b="1" dirty="0" smtClean="0">
                <a:solidFill>
                  <a:srgbClr val="002060"/>
                </a:solidFill>
              </a:rPr>
              <a:t>ART. 15 LFC 2011</a:t>
            </a:r>
            <a:r>
              <a:rPr lang="fr-FR" dirty="0" smtClean="0">
                <a:solidFill>
                  <a:srgbClr val="002060"/>
                </a:solidFill>
              </a:rPr>
              <a:t>) ;</a:t>
            </a:r>
          </a:p>
          <a:p>
            <a:r>
              <a:rPr lang="fr-FR" b="1" dirty="0" smtClean="0">
                <a:solidFill>
                  <a:srgbClr val="002060"/>
                </a:solidFill>
              </a:rPr>
              <a:t> </a:t>
            </a:r>
            <a:endParaRPr lang="fr-FR" dirty="0" smtClean="0">
              <a:solidFill>
                <a:srgbClr val="002060"/>
              </a:solidFill>
            </a:endParaRPr>
          </a:p>
          <a:p>
            <a:pPr lvl="0"/>
            <a:r>
              <a:rPr lang="fr-FR" b="1" dirty="0" smtClean="0">
                <a:solidFill>
                  <a:srgbClr val="002060"/>
                </a:solidFill>
              </a:rPr>
              <a:t> </a:t>
            </a:r>
            <a:r>
              <a:rPr lang="fr-FR" dirty="0" smtClean="0">
                <a:solidFill>
                  <a:srgbClr val="002060"/>
                </a:solidFill>
              </a:rPr>
              <a:t>Le paiement de </a:t>
            </a:r>
            <a:r>
              <a:rPr lang="fr-FR" b="1" dirty="0" smtClean="0">
                <a:solidFill>
                  <a:srgbClr val="002060"/>
                </a:solidFill>
              </a:rPr>
              <a:t>un dinar </a:t>
            </a:r>
            <a:r>
              <a:rPr lang="fr-FR" dirty="0" smtClean="0">
                <a:solidFill>
                  <a:srgbClr val="002060"/>
                </a:solidFill>
              </a:rPr>
              <a:t>à l’hectare pour une période de </a:t>
            </a:r>
            <a:r>
              <a:rPr lang="fr-FR" b="1" dirty="0" smtClean="0">
                <a:solidFill>
                  <a:srgbClr val="002060"/>
                </a:solidFill>
              </a:rPr>
              <a:t>10 à 15 ans</a:t>
            </a:r>
            <a:r>
              <a:rPr lang="fr-FR" dirty="0" smtClean="0">
                <a:solidFill>
                  <a:srgbClr val="002060"/>
                </a:solidFill>
              </a:rPr>
              <a:t>, et au delà de cette période, un abattement de 50%, au titre de la redevance domaniale sur les nouvelles exploitations agricoles (</a:t>
            </a:r>
            <a:r>
              <a:rPr lang="fr-FR" b="1" dirty="0" smtClean="0">
                <a:solidFill>
                  <a:srgbClr val="002060"/>
                </a:solidFill>
              </a:rPr>
              <a:t>ART. 19 LFC 2011</a:t>
            </a:r>
            <a:r>
              <a:rPr lang="fr-FR" dirty="0" smtClean="0">
                <a:solidFill>
                  <a:srgbClr val="002060"/>
                </a:solidFill>
              </a:rPr>
              <a:t>) ;</a:t>
            </a:r>
          </a:p>
          <a:p>
            <a:r>
              <a:rPr lang="fr-FR" b="1" dirty="0" smtClean="0">
                <a:solidFill>
                  <a:srgbClr val="002060"/>
                </a:solidFill>
              </a:rPr>
              <a:t> </a:t>
            </a:r>
            <a:endParaRPr lang="fr-FR" dirty="0" smtClean="0">
              <a:solidFill>
                <a:srgbClr val="002060"/>
              </a:solidFill>
            </a:endParaRPr>
          </a:p>
          <a:p>
            <a:pPr lvl="0"/>
            <a:r>
              <a:rPr lang="fr-FR" dirty="0" smtClean="0">
                <a:solidFill>
                  <a:srgbClr val="002060"/>
                </a:solidFill>
              </a:rPr>
              <a:t>  Une bonification de </a:t>
            </a:r>
            <a:r>
              <a:rPr lang="fr-FR" b="1" dirty="0" smtClean="0">
                <a:solidFill>
                  <a:srgbClr val="002060"/>
                </a:solidFill>
              </a:rPr>
              <a:t>4,5%</a:t>
            </a:r>
            <a:r>
              <a:rPr lang="fr-FR" dirty="0" smtClean="0">
                <a:solidFill>
                  <a:srgbClr val="002060"/>
                </a:solidFill>
              </a:rPr>
              <a:t> des taux d’intérêts applicables aux prêts bancaires accordés aux investissements dans les projets </a:t>
            </a:r>
            <a:r>
              <a:rPr lang="fr-FR" b="1" dirty="0" smtClean="0">
                <a:solidFill>
                  <a:srgbClr val="002060"/>
                </a:solidFill>
              </a:rPr>
              <a:t>touristiques</a:t>
            </a:r>
            <a:r>
              <a:rPr lang="fr-FR" dirty="0" smtClean="0">
                <a:solidFill>
                  <a:srgbClr val="002060"/>
                </a:solidFill>
              </a:rPr>
              <a:t> (</a:t>
            </a:r>
            <a:r>
              <a:rPr lang="fr-FR" b="1" dirty="0" smtClean="0">
                <a:solidFill>
                  <a:srgbClr val="002060"/>
                </a:solidFill>
              </a:rPr>
              <a:t>ART. 79  LFC 2009</a:t>
            </a:r>
            <a:r>
              <a:rPr lang="fr-FR" dirty="0" smtClean="0">
                <a:solidFill>
                  <a:srgbClr val="002060"/>
                </a:solidFill>
              </a:rPr>
              <a:t>) ;</a:t>
            </a:r>
          </a:p>
          <a:p>
            <a:r>
              <a:rPr lang="fr-FR" b="1" dirty="0" smtClean="0">
                <a:solidFill>
                  <a:srgbClr val="002060"/>
                </a:solidFill>
              </a:rPr>
              <a:t> </a:t>
            </a:r>
            <a:endParaRPr lang="fr-FR" dirty="0" smtClean="0">
              <a:solidFill>
                <a:srgbClr val="002060"/>
              </a:solidFill>
            </a:endParaRPr>
          </a:p>
          <a:p>
            <a:pPr lvl="0"/>
            <a:r>
              <a:rPr lang="fr-FR" b="1" dirty="0" smtClean="0">
                <a:solidFill>
                  <a:srgbClr val="002060"/>
                </a:solidFill>
              </a:rPr>
              <a:t> </a:t>
            </a:r>
            <a:r>
              <a:rPr lang="fr-FR" dirty="0" smtClean="0">
                <a:solidFill>
                  <a:srgbClr val="002060"/>
                </a:solidFill>
              </a:rPr>
              <a:t>Une bonification de </a:t>
            </a:r>
            <a:r>
              <a:rPr lang="fr-FR" b="1" dirty="0" smtClean="0">
                <a:solidFill>
                  <a:srgbClr val="002060"/>
                </a:solidFill>
              </a:rPr>
              <a:t>4,5%</a:t>
            </a:r>
            <a:r>
              <a:rPr lang="fr-FR" dirty="0" smtClean="0">
                <a:solidFill>
                  <a:srgbClr val="002060"/>
                </a:solidFill>
              </a:rPr>
              <a:t> des taux d’intérêts applicables aux prêts bancaires accordés aux actions de modernisation des établissements </a:t>
            </a:r>
            <a:r>
              <a:rPr lang="fr-FR" b="1" dirty="0" smtClean="0">
                <a:solidFill>
                  <a:srgbClr val="002060"/>
                </a:solidFill>
              </a:rPr>
              <a:t>touristiques et         hôteliers </a:t>
            </a:r>
            <a:r>
              <a:rPr lang="fr-FR" dirty="0" smtClean="0">
                <a:solidFill>
                  <a:srgbClr val="002060"/>
                </a:solidFill>
              </a:rPr>
              <a:t>(</a:t>
            </a:r>
            <a:r>
              <a:rPr lang="fr-FR" b="1" dirty="0" smtClean="0">
                <a:solidFill>
                  <a:srgbClr val="002060"/>
                </a:solidFill>
              </a:rPr>
              <a:t>ART</a:t>
            </a:r>
            <a:r>
              <a:rPr lang="fr-FR" dirty="0" smtClean="0">
                <a:solidFill>
                  <a:srgbClr val="002060"/>
                </a:solidFill>
              </a:rPr>
              <a:t> </a:t>
            </a:r>
            <a:r>
              <a:rPr lang="fr-FR" b="1" dirty="0" smtClean="0">
                <a:solidFill>
                  <a:srgbClr val="002060"/>
                </a:solidFill>
              </a:rPr>
              <a:t>80 LFC 2009</a:t>
            </a:r>
            <a:r>
              <a:rPr lang="fr-FR" dirty="0" smtClean="0">
                <a:solidFill>
                  <a:srgbClr val="002060"/>
                </a:solidFill>
              </a:rPr>
              <a:t>) ;</a:t>
            </a:r>
          </a:p>
          <a:p>
            <a:r>
              <a:rPr lang="fr-FR" b="1" dirty="0" smtClean="0">
                <a:solidFill>
                  <a:srgbClr val="002060"/>
                </a:solidFill>
              </a:rPr>
              <a:t> </a:t>
            </a:r>
            <a:endParaRPr lang="fr-FR" dirty="0" smtClean="0">
              <a:solidFill>
                <a:srgbClr val="002060"/>
              </a:solidFill>
            </a:endParaRPr>
          </a:p>
          <a:p>
            <a:pPr lvl="0"/>
            <a:r>
              <a:rPr lang="fr-FR" dirty="0" smtClean="0">
                <a:solidFill>
                  <a:srgbClr val="002060"/>
                </a:solidFill>
              </a:rPr>
              <a:t>Réduction de 50% de l’IRG  pour une période de 05 ans pour les           investissements, (</a:t>
            </a:r>
            <a:r>
              <a:rPr lang="fr-FR" b="1" dirty="0" smtClean="0">
                <a:solidFill>
                  <a:srgbClr val="002060"/>
                </a:solidFill>
              </a:rPr>
              <a:t>ART 15 LF 2010</a:t>
            </a:r>
            <a:r>
              <a:rPr lang="fr-FR" dirty="0" smtClean="0">
                <a:solidFill>
                  <a:srgbClr val="002060"/>
                </a:solidFill>
              </a:rPr>
              <a:t>).</a:t>
            </a:r>
            <a:endParaRPr lang="fr-FR" dirty="0">
              <a:solidFill>
                <a:srgbClr val="002060"/>
              </a:solidFill>
            </a:endParaRPr>
          </a:p>
        </p:txBody>
      </p:sp>
      <p:pic>
        <p:nvPicPr>
          <p:cNvPr id="5" name="Image 4" descr="Logo andi Pro.png"/>
          <p:cNvPicPr>
            <a:picLocks noChangeAspect="1"/>
          </p:cNvPicPr>
          <p:nvPr/>
        </p:nvPicPr>
        <p:blipFill>
          <a:blip r:embed="rId2"/>
          <a:stretch>
            <a:fillRect/>
          </a:stretch>
        </p:blipFill>
        <p:spPr>
          <a:xfrm>
            <a:off x="142844" y="0"/>
            <a:ext cx="1000100" cy="1145570"/>
          </a:xfrm>
          <a:prstGeom prst="rect">
            <a:avLst/>
          </a:prstGeom>
          <a:solidFill>
            <a:srgbClr val="006600"/>
          </a:solid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62000" y="285728"/>
            <a:ext cx="7696200" cy="1390672"/>
          </a:xfrm>
        </p:spPr>
        <p:style>
          <a:lnRef idx="2">
            <a:schemeClr val="dk1"/>
          </a:lnRef>
          <a:fillRef idx="1">
            <a:schemeClr val="lt1"/>
          </a:fillRef>
          <a:effectRef idx="0">
            <a:schemeClr val="dk1"/>
          </a:effectRef>
          <a:fontRef idx="minor">
            <a:schemeClr val="dk1"/>
          </a:fontRef>
        </p:style>
        <p:txBody>
          <a:bodyPr anchor="t">
            <a:normAutofit fontScale="90000"/>
          </a:bodyPr>
          <a:lstStyle/>
          <a:p>
            <a:r>
              <a:rPr lang="fr-FR" sz="2800" b="1" dirty="0" smtClean="0">
                <a:solidFill>
                  <a:srgbClr val="002060"/>
                </a:solidFill>
              </a:rPr>
              <a:t>          Avantages supplémentaires inhérents au ZONING </a:t>
            </a:r>
            <a:r>
              <a:rPr lang="fr-FR" sz="2800" b="1" dirty="0" smtClean="0">
                <a:solidFill>
                  <a:srgbClr val="4E122C"/>
                </a:solidFill>
              </a:rPr>
              <a:t>Le Sud (les Dix Wilaya)</a:t>
            </a:r>
            <a:r>
              <a:rPr lang="fr-FR" sz="2800" dirty="0" smtClean="0">
                <a:solidFill>
                  <a:srgbClr val="4E122C"/>
                </a:solidFill>
              </a:rPr>
              <a:t/>
            </a:r>
            <a:br>
              <a:rPr lang="fr-FR" sz="2800" dirty="0" smtClean="0">
                <a:solidFill>
                  <a:srgbClr val="4E122C"/>
                </a:solidFill>
              </a:rPr>
            </a:br>
            <a:r>
              <a:rPr lang="fr-FR" sz="2800" dirty="0" smtClean="0"/>
              <a:t/>
            </a:r>
            <a:br>
              <a:rPr lang="fr-FR" sz="2800" dirty="0" smtClean="0"/>
            </a:br>
            <a:endParaRPr lang="fr-FR" sz="2800" dirty="0">
              <a:solidFill>
                <a:srgbClr val="002060"/>
              </a:solidFill>
            </a:endParaRPr>
          </a:p>
        </p:txBody>
      </p:sp>
      <p:sp>
        <p:nvSpPr>
          <p:cNvPr id="3" name="Espace réservé du contenu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62500" lnSpcReduction="20000"/>
          </a:bodyPr>
          <a:lstStyle/>
          <a:p>
            <a:pPr lvl="0"/>
            <a:r>
              <a:rPr lang="fr-FR" dirty="0" smtClean="0">
                <a:solidFill>
                  <a:srgbClr val="002060"/>
                </a:solidFill>
              </a:rPr>
              <a:t>Le paiement de </a:t>
            </a:r>
            <a:r>
              <a:rPr lang="fr-FR" b="1" dirty="0" smtClean="0">
                <a:solidFill>
                  <a:srgbClr val="002060"/>
                </a:solidFill>
              </a:rPr>
              <a:t>un dinar </a:t>
            </a:r>
            <a:r>
              <a:rPr lang="fr-FR" dirty="0" smtClean="0">
                <a:solidFill>
                  <a:srgbClr val="002060"/>
                </a:solidFill>
              </a:rPr>
              <a:t>le mètre carré de la redevance domaniale pour une période </a:t>
            </a:r>
            <a:r>
              <a:rPr lang="fr-FR" b="1" dirty="0" smtClean="0">
                <a:solidFill>
                  <a:srgbClr val="002060"/>
                </a:solidFill>
              </a:rPr>
              <a:t>de 10 ans </a:t>
            </a:r>
            <a:r>
              <a:rPr lang="fr-FR" dirty="0" smtClean="0">
                <a:solidFill>
                  <a:srgbClr val="002060"/>
                </a:solidFill>
              </a:rPr>
              <a:t>et l’abattement de 50% au-delà de cette période, pour les concessions foncières destinées aux projets d’investissement </a:t>
            </a:r>
            <a:r>
              <a:rPr lang="fr-FR" b="1" dirty="0" smtClean="0">
                <a:solidFill>
                  <a:srgbClr val="002060"/>
                </a:solidFill>
              </a:rPr>
              <a:t>(Art. 15  LFC  2011) </a:t>
            </a:r>
            <a:r>
              <a:rPr lang="fr-FR" dirty="0" smtClean="0">
                <a:solidFill>
                  <a:srgbClr val="002060"/>
                </a:solidFill>
              </a:rPr>
              <a:t>;</a:t>
            </a:r>
          </a:p>
          <a:p>
            <a:r>
              <a:rPr lang="fr-FR" dirty="0" smtClean="0">
                <a:solidFill>
                  <a:srgbClr val="002060"/>
                </a:solidFill>
              </a:rPr>
              <a:t> </a:t>
            </a:r>
          </a:p>
          <a:p>
            <a:pPr lvl="0"/>
            <a:r>
              <a:rPr lang="fr-FR" dirty="0" smtClean="0">
                <a:solidFill>
                  <a:srgbClr val="002060"/>
                </a:solidFill>
              </a:rPr>
              <a:t>Le paiement de </a:t>
            </a:r>
            <a:r>
              <a:rPr lang="fr-FR" b="1" dirty="0" smtClean="0">
                <a:solidFill>
                  <a:srgbClr val="002060"/>
                </a:solidFill>
              </a:rPr>
              <a:t>un dinar </a:t>
            </a:r>
            <a:r>
              <a:rPr lang="fr-FR" dirty="0" smtClean="0">
                <a:solidFill>
                  <a:srgbClr val="002060"/>
                </a:solidFill>
              </a:rPr>
              <a:t>à l’hectare pour une période de </a:t>
            </a:r>
            <a:r>
              <a:rPr lang="fr-FR" b="1" dirty="0" smtClean="0">
                <a:solidFill>
                  <a:srgbClr val="002060"/>
                </a:solidFill>
              </a:rPr>
              <a:t>10 à 15 ans</a:t>
            </a:r>
            <a:r>
              <a:rPr lang="fr-FR" dirty="0" smtClean="0">
                <a:solidFill>
                  <a:srgbClr val="002060"/>
                </a:solidFill>
              </a:rPr>
              <a:t>, et au delà de cette période, un abattement de 50%, au titre de la redevance domaniale sur les nouvelles exploitations agricoles </a:t>
            </a:r>
            <a:r>
              <a:rPr lang="fr-FR" b="1" dirty="0" smtClean="0">
                <a:solidFill>
                  <a:srgbClr val="002060"/>
                </a:solidFill>
              </a:rPr>
              <a:t>(Art. 19 LFC  2011) </a:t>
            </a:r>
            <a:r>
              <a:rPr lang="fr-FR" dirty="0" smtClean="0">
                <a:solidFill>
                  <a:srgbClr val="002060"/>
                </a:solidFill>
              </a:rPr>
              <a:t>;</a:t>
            </a:r>
            <a:r>
              <a:rPr lang="fr-FR" b="1" dirty="0" smtClean="0">
                <a:solidFill>
                  <a:srgbClr val="002060"/>
                </a:solidFill>
              </a:rPr>
              <a:t> </a:t>
            </a:r>
            <a:endParaRPr lang="fr-FR" dirty="0" smtClean="0">
              <a:solidFill>
                <a:srgbClr val="002060"/>
              </a:solidFill>
            </a:endParaRPr>
          </a:p>
          <a:p>
            <a:r>
              <a:rPr lang="fr-FR" dirty="0" smtClean="0">
                <a:solidFill>
                  <a:srgbClr val="002060"/>
                </a:solidFill>
              </a:rPr>
              <a:t> </a:t>
            </a:r>
          </a:p>
          <a:p>
            <a:pPr lvl="0"/>
            <a:r>
              <a:rPr lang="fr-FR" dirty="0" smtClean="0">
                <a:solidFill>
                  <a:srgbClr val="002060"/>
                </a:solidFill>
              </a:rPr>
              <a:t>Une bonification de </a:t>
            </a:r>
            <a:r>
              <a:rPr lang="fr-FR" b="1" dirty="0" smtClean="0">
                <a:solidFill>
                  <a:srgbClr val="002060"/>
                </a:solidFill>
              </a:rPr>
              <a:t>4,5%</a:t>
            </a:r>
            <a:r>
              <a:rPr lang="fr-FR" dirty="0" smtClean="0">
                <a:solidFill>
                  <a:srgbClr val="002060"/>
                </a:solidFill>
              </a:rPr>
              <a:t> des taux d’intérêts applicables aux prêts bancaires accordés aux investissements dans les projets </a:t>
            </a:r>
            <a:r>
              <a:rPr lang="fr-FR" b="1" dirty="0" smtClean="0">
                <a:solidFill>
                  <a:srgbClr val="002060"/>
                </a:solidFill>
              </a:rPr>
              <a:t>touristiques</a:t>
            </a:r>
            <a:r>
              <a:rPr lang="fr-FR" dirty="0" smtClean="0">
                <a:solidFill>
                  <a:srgbClr val="002060"/>
                </a:solidFill>
              </a:rPr>
              <a:t>     </a:t>
            </a:r>
            <a:r>
              <a:rPr lang="fr-FR" b="1" dirty="0" smtClean="0">
                <a:solidFill>
                  <a:srgbClr val="002060"/>
                </a:solidFill>
              </a:rPr>
              <a:t>(Art. 79 LFC  2009) </a:t>
            </a:r>
            <a:r>
              <a:rPr lang="fr-FR" dirty="0" smtClean="0">
                <a:solidFill>
                  <a:srgbClr val="002060"/>
                </a:solidFill>
              </a:rPr>
              <a:t>;</a:t>
            </a:r>
          </a:p>
          <a:p>
            <a:r>
              <a:rPr lang="fr-FR" dirty="0" smtClean="0"/>
              <a:t> </a:t>
            </a:r>
          </a:p>
          <a:p>
            <a:pPr lvl="0"/>
            <a:r>
              <a:rPr lang="fr-FR" dirty="0" smtClean="0"/>
              <a:t> </a:t>
            </a:r>
            <a:r>
              <a:rPr lang="fr-FR" dirty="0" smtClean="0">
                <a:solidFill>
                  <a:srgbClr val="002060"/>
                </a:solidFill>
              </a:rPr>
              <a:t>Une bonification de</a:t>
            </a:r>
            <a:r>
              <a:rPr lang="fr-FR" b="1" dirty="0" smtClean="0">
                <a:solidFill>
                  <a:srgbClr val="002060"/>
                </a:solidFill>
              </a:rPr>
              <a:t> 4,5%</a:t>
            </a:r>
            <a:r>
              <a:rPr lang="fr-FR" dirty="0" smtClean="0">
                <a:solidFill>
                  <a:srgbClr val="002060"/>
                </a:solidFill>
              </a:rPr>
              <a:t> des taux d’intérêts applicables aux prêts bancaires accordés aux actions de modernisation des établissements </a:t>
            </a:r>
            <a:r>
              <a:rPr lang="fr-FR" b="1" dirty="0" smtClean="0">
                <a:solidFill>
                  <a:srgbClr val="002060"/>
                </a:solidFill>
              </a:rPr>
              <a:t>touristiques et    hôteliers (Art. 80 LFC  2009)</a:t>
            </a:r>
            <a:r>
              <a:rPr lang="fr-FR" dirty="0" smtClean="0">
                <a:solidFill>
                  <a:srgbClr val="002060"/>
                </a:solidFill>
              </a:rPr>
              <a:t> ;</a:t>
            </a:r>
          </a:p>
          <a:p>
            <a:pPr>
              <a:buNone/>
            </a:pPr>
            <a:endParaRPr lang="fr-FR" dirty="0"/>
          </a:p>
        </p:txBody>
      </p:sp>
      <p:pic>
        <p:nvPicPr>
          <p:cNvPr id="4" name="Image 3" descr="Logo andi Pro.png"/>
          <p:cNvPicPr>
            <a:picLocks noChangeAspect="1"/>
          </p:cNvPicPr>
          <p:nvPr/>
        </p:nvPicPr>
        <p:blipFill>
          <a:blip r:embed="rId2"/>
          <a:stretch>
            <a:fillRect/>
          </a:stretch>
        </p:blipFill>
        <p:spPr>
          <a:xfrm>
            <a:off x="142844" y="0"/>
            <a:ext cx="1000100" cy="1145570"/>
          </a:xfrm>
          <a:prstGeom prst="rect">
            <a:avLst/>
          </a:prstGeom>
          <a:solidFill>
            <a:srgbClr val="006600"/>
          </a:solidFill>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62000" y="285728"/>
            <a:ext cx="7696200" cy="1390672"/>
          </a:xfrm>
        </p:spPr>
        <p:style>
          <a:lnRef idx="2">
            <a:schemeClr val="dk1"/>
          </a:lnRef>
          <a:fillRef idx="1">
            <a:schemeClr val="lt1"/>
          </a:fillRef>
          <a:effectRef idx="0">
            <a:schemeClr val="dk1"/>
          </a:effectRef>
          <a:fontRef idx="minor">
            <a:schemeClr val="dk1"/>
          </a:fontRef>
        </p:style>
        <p:txBody>
          <a:bodyPr anchor="t">
            <a:normAutofit fontScale="90000"/>
          </a:bodyPr>
          <a:lstStyle/>
          <a:p>
            <a:r>
              <a:rPr lang="fr-FR" sz="2800" b="1" dirty="0" smtClean="0">
                <a:solidFill>
                  <a:srgbClr val="002060"/>
                </a:solidFill>
              </a:rPr>
              <a:t>         Avantages supplémentaires inhérents au ZONING </a:t>
            </a:r>
            <a:r>
              <a:rPr lang="fr-FR" sz="2800" b="1" dirty="0" smtClean="0">
                <a:solidFill>
                  <a:srgbClr val="4E122C"/>
                </a:solidFill>
              </a:rPr>
              <a:t>Les Hauts Plateaux</a:t>
            </a:r>
            <a:r>
              <a:rPr lang="fr-FR" sz="2800" dirty="0" smtClean="0">
                <a:solidFill>
                  <a:srgbClr val="4E122C"/>
                </a:solidFill>
              </a:rPr>
              <a:t/>
            </a:r>
            <a:br>
              <a:rPr lang="fr-FR" sz="2800" dirty="0" smtClean="0">
                <a:solidFill>
                  <a:srgbClr val="4E122C"/>
                </a:solidFill>
              </a:rPr>
            </a:br>
            <a:r>
              <a:rPr lang="fr-FR" sz="2800" dirty="0" smtClean="0"/>
              <a:t/>
            </a:r>
            <a:br>
              <a:rPr lang="fr-FR" sz="2800" dirty="0" smtClean="0"/>
            </a:br>
            <a:r>
              <a:rPr lang="fr-FR" sz="2800" dirty="0" smtClean="0"/>
              <a:t>  </a:t>
            </a:r>
            <a:endParaRPr lang="fr-FR" sz="2800" dirty="0">
              <a:solidFill>
                <a:srgbClr val="002060"/>
              </a:solidFill>
            </a:endParaRPr>
          </a:p>
        </p:txBody>
      </p:sp>
      <p:sp>
        <p:nvSpPr>
          <p:cNvPr id="3" name="Espace réservé du contenu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62500" lnSpcReduction="20000"/>
          </a:bodyPr>
          <a:lstStyle/>
          <a:p>
            <a:pPr lvl="0"/>
            <a:r>
              <a:rPr lang="fr-FR" dirty="0" smtClean="0">
                <a:solidFill>
                  <a:srgbClr val="002060"/>
                </a:solidFill>
              </a:rPr>
              <a:t> Le paiement de </a:t>
            </a:r>
            <a:r>
              <a:rPr lang="fr-FR" b="1" dirty="0" smtClean="0">
                <a:solidFill>
                  <a:srgbClr val="002060"/>
                </a:solidFill>
              </a:rPr>
              <a:t>un dinar </a:t>
            </a:r>
            <a:r>
              <a:rPr lang="fr-FR" dirty="0" smtClean="0">
                <a:solidFill>
                  <a:srgbClr val="002060"/>
                </a:solidFill>
              </a:rPr>
              <a:t>le mètre carré de la redevance domaniale pour une période </a:t>
            </a:r>
            <a:r>
              <a:rPr lang="fr-FR" b="1" dirty="0" smtClean="0">
                <a:solidFill>
                  <a:srgbClr val="002060"/>
                </a:solidFill>
              </a:rPr>
              <a:t>de 10 ans </a:t>
            </a:r>
            <a:r>
              <a:rPr lang="fr-FR" dirty="0" smtClean="0">
                <a:solidFill>
                  <a:srgbClr val="002060"/>
                </a:solidFill>
              </a:rPr>
              <a:t>et l’abattement de 50% au-delà de cette période, pour les concessions foncières destinées aux projets d’investissement </a:t>
            </a:r>
            <a:r>
              <a:rPr lang="fr-FR" b="1" dirty="0" smtClean="0">
                <a:solidFill>
                  <a:srgbClr val="002060"/>
                </a:solidFill>
              </a:rPr>
              <a:t>(Art. 15  LFC  2011) </a:t>
            </a:r>
            <a:r>
              <a:rPr lang="fr-FR" dirty="0" smtClean="0">
                <a:solidFill>
                  <a:srgbClr val="002060"/>
                </a:solidFill>
              </a:rPr>
              <a:t>; </a:t>
            </a:r>
          </a:p>
          <a:p>
            <a:r>
              <a:rPr lang="fr-FR" dirty="0" smtClean="0">
                <a:solidFill>
                  <a:srgbClr val="002060"/>
                </a:solidFill>
              </a:rPr>
              <a:t> </a:t>
            </a:r>
          </a:p>
          <a:p>
            <a:pPr lvl="0"/>
            <a:r>
              <a:rPr lang="fr-FR" dirty="0" smtClean="0">
                <a:solidFill>
                  <a:srgbClr val="002060"/>
                </a:solidFill>
              </a:rPr>
              <a:t>  Le paiement de </a:t>
            </a:r>
            <a:r>
              <a:rPr lang="fr-FR" b="1" dirty="0" smtClean="0">
                <a:solidFill>
                  <a:srgbClr val="002060"/>
                </a:solidFill>
              </a:rPr>
              <a:t>un dinar </a:t>
            </a:r>
            <a:r>
              <a:rPr lang="fr-FR" dirty="0" smtClean="0">
                <a:solidFill>
                  <a:srgbClr val="002060"/>
                </a:solidFill>
              </a:rPr>
              <a:t>à l’hectare pour une période de </a:t>
            </a:r>
            <a:r>
              <a:rPr lang="fr-FR" b="1" dirty="0" smtClean="0">
                <a:solidFill>
                  <a:srgbClr val="002060"/>
                </a:solidFill>
              </a:rPr>
              <a:t>10 à 15 ans</a:t>
            </a:r>
            <a:r>
              <a:rPr lang="fr-FR" dirty="0" smtClean="0">
                <a:solidFill>
                  <a:srgbClr val="002060"/>
                </a:solidFill>
              </a:rPr>
              <a:t>, et au delà de cette période, un abattement de 50%, au titre de la redevance domaniale sur les nouvelles exploitations agricoles </a:t>
            </a:r>
            <a:r>
              <a:rPr lang="fr-FR" b="1" dirty="0" smtClean="0">
                <a:solidFill>
                  <a:srgbClr val="002060"/>
                </a:solidFill>
              </a:rPr>
              <a:t>(Art. 19 LFC  2011) ; </a:t>
            </a:r>
            <a:endParaRPr lang="fr-FR" dirty="0" smtClean="0">
              <a:solidFill>
                <a:srgbClr val="002060"/>
              </a:solidFill>
            </a:endParaRPr>
          </a:p>
          <a:p>
            <a:r>
              <a:rPr lang="fr-FR" dirty="0" smtClean="0">
                <a:solidFill>
                  <a:srgbClr val="002060"/>
                </a:solidFill>
              </a:rPr>
              <a:t> </a:t>
            </a:r>
          </a:p>
          <a:p>
            <a:pPr lvl="0"/>
            <a:r>
              <a:rPr lang="fr-FR" dirty="0" smtClean="0">
                <a:solidFill>
                  <a:srgbClr val="002060"/>
                </a:solidFill>
              </a:rPr>
              <a:t>  </a:t>
            </a:r>
            <a:r>
              <a:rPr lang="fr-FR" b="1" dirty="0" smtClean="0">
                <a:solidFill>
                  <a:srgbClr val="002060"/>
                </a:solidFill>
              </a:rPr>
              <a:t>Une bonification</a:t>
            </a:r>
            <a:r>
              <a:rPr lang="fr-FR" dirty="0" smtClean="0">
                <a:solidFill>
                  <a:srgbClr val="002060"/>
                </a:solidFill>
              </a:rPr>
              <a:t> de </a:t>
            </a:r>
            <a:r>
              <a:rPr lang="fr-FR" b="1" dirty="0" smtClean="0">
                <a:solidFill>
                  <a:srgbClr val="002060"/>
                </a:solidFill>
              </a:rPr>
              <a:t>3%</a:t>
            </a:r>
            <a:r>
              <a:rPr lang="fr-FR" dirty="0" smtClean="0">
                <a:solidFill>
                  <a:srgbClr val="002060"/>
                </a:solidFill>
              </a:rPr>
              <a:t> des taux d’intérêts applicables aux prêts bancaires accordés aux investissements dans les projets </a:t>
            </a:r>
            <a:r>
              <a:rPr lang="fr-FR" b="1" dirty="0" smtClean="0">
                <a:solidFill>
                  <a:srgbClr val="002060"/>
                </a:solidFill>
              </a:rPr>
              <a:t>touristiques</a:t>
            </a:r>
            <a:r>
              <a:rPr lang="fr-FR" dirty="0" smtClean="0">
                <a:solidFill>
                  <a:srgbClr val="002060"/>
                </a:solidFill>
              </a:rPr>
              <a:t>   </a:t>
            </a:r>
            <a:r>
              <a:rPr lang="fr-FR" b="1" dirty="0" smtClean="0">
                <a:solidFill>
                  <a:srgbClr val="002060"/>
                </a:solidFill>
              </a:rPr>
              <a:t>(Art. 79 LFC  2009) ;</a:t>
            </a:r>
            <a:endParaRPr lang="fr-FR" dirty="0" smtClean="0">
              <a:solidFill>
                <a:srgbClr val="002060"/>
              </a:solidFill>
            </a:endParaRPr>
          </a:p>
          <a:p>
            <a:r>
              <a:rPr lang="fr-FR" b="1" dirty="0" smtClean="0">
                <a:solidFill>
                  <a:srgbClr val="002060"/>
                </a:solidFill>
              </a:rPr>
              <a:t> </a:t>
            </a:r>
            <a:endParaRPr lang="fr-FR" dirty="0" smtClean="0">
              <a:solidFill>
                <a:srgbClr val="002060"/>
              </a:solidFill>
            </a:endParaRPr>
          </a:p>
          <a:p>
            <a:pPr lvl="0"/>
            <a:r>
              <a:rPr lang="fr-FR" dirty="0" smtClean="0">
                <a:solidFill>
                  <a:srgbClr val="002060"/>
                </a:solidFill>
              </a:rPr>
              <a:t> </a:t>
            </a:r>
            <a:r>
              <a:rPr lang="fr-FR" b="1" dirty="0" smtClean="0">
                <a:solidFill>
                  <a:srgbClr val="002060"/>
                </a:solidFill>
              </a:rPr>
              <a:t>Une bonification</a:t>
            </a:r>
            <a:r>
              <a:rPr lang="fr-FR" dirty="0" smtClean="0">
                <a:solidFill>
                  <a:srgbClr val="002060"/>
                </a:solidFill>
              </a:rPr>
              <a:t> de </a:t>
            </a:r>
            <a:r>
              <a:rPr lang="fr-FR" b="1" dirty="0" smtClean="0">
                <a:solidFill>
                  <a:srgbClr val="002060"/>
                </a:solidFill>
              </a:rPr>
              <a:t>3%</a:t>
            </a:r>
            <a:r>
              <a:rPr lang="fr-FR" dirty="0" smtClean="0">
                <a:solidFill>
                  <a:srgbClr val="002060"/>
                </a:solidFill>
              </a:rPr>
              <a:t> des taux d’intérêts applicables aux prêts bancaires accordés aux actions de modernisation des établissements </a:t>
            </a:r>
            <a:r>
              <a:rPr lang="fr-FR" b="1" dirty="0" smtClean="0">
                <a:solidFill>
                  <a:srgbClr val="002060"/>
                </a:solidFill>
              </a:rPr>
              <a:t>touristiques et  hôteliers (Art. 80 LFC  2009) </a:t>
            </a:r>
            <a:r>
              <a:rPr lang="fr-FR" dirty="0" smtClean="0">
                <a:solidFill>
                  <a:srgbClr val="002060"/>
                </a:solidFill>
              </a:rPr>
              <a:t>;</a:t>
            </a:r>
            <a:endParaRPr lang="fr-FR" dirty="0">
              <a:solidFill>
                <a:srgbClr val="002060"/>
              </a:solidFill>
            </a:endParaRPr>
          </a:p>
        </p:txBody>
      </p:sp>
      <p:pic>
        <p:nvPicPr>
          <p:cNvPr id="4" name="Image 3" descr="Logo andi Pro.png"/>
          <p:cNvPicPr>
            <a:picLocks noChangeAspect="1"/>
          </p:cNvPicPr>
          <p:nvPr/>
        </p:nvPicPr>
        <p:blipFill>
          <a:blip r:embed="rId2"/>
          <a:stretch>
            <a:fillRect/>
          </a:stretch>
        </p:blipFill>
        <p:spPr>
          <a:xfrm>
            <a:off x="142844" y="0"/>
            <a:ext cx="1000100" cy="1145570"/>
          </a:xfrm>
          <a:prstGeom prst="rect">
            <a:avLst/>
          </a:prstGeom>
          <a:solidFill>
            <a:srgbClr val="006600"/>
          </a:solid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62000" y="285728"/>
            <a:ext cx="7696200" cy="1390672"/>
          </a:xfrm>
        </p:spPr>
        <p:style>
          <a:lnRef idx="2">
            <a:schemeClr val="dk1"/>
          </a:lnRef>
          <a:fillRef idx="1">
            <a:schemeClr val="lt1"/>
          </a:fillRef>
          <a:effectRef idx="0">
            <a:schemeClr val="dk1"/>
          </a:effectRef>
          <a:fontRef idx="minor">
            <a:schemeClr val="dk1"/>
          </a:fontRef>
        </p:style>
        <p:txBody>
          <a:bodyPr anchor="t">
            <a:normAutofit fontScale="90000"/>
          </a:bodyPr>
          <a:lstStyle/>
          <a:p>
            <a:r>
              <a:rPr lang="fr-FR" sz="2400" b="1" dirty="0" smtClean="0">
                <a:solidFill>
                  <a:srgbClr val="002060"/>
                </a:solidFill>
              </a:rPr>
              <a:t>Régime applicable aux investissements présentant un intérêt particulier pour l’économie nationale </a:t>
            </a:r>
            <a:r>
              <a:rPr lang="fr-FR" sz="2800" b="1" dirty="0" smtClean="0">
                <a:solidFill>
                  <a:srgbClr val="002060"/>
                </a:solidFill>
              </a:rPr>
              <a:t>:</a:t>
            </a:r>
            <a:r>
              <a:rPr lang="fr-FR" sz="2800" dirty="0" smtClean="0">
                <a:solidFill>
                  <a:srgbClr val="002060"/>
                </a:solidFill>
              </a:rPr>
              <a:t/>
            </a:r>
            <a:br>
              <a:rPr lang="fr-FR" sz="2800" dirty="0" smtClean="0">
                <a:solidFill>
                  <a:srgbClr val="002060"/>
                </a:solidFill>
              </a:rPr>
            </a:br>
            <a:r>
              <a:rPr lang="fr-FR" sz="2800" dirty="0" smtClean="0">
                <a:solidFill>
                  <a:srgbClr val="4E122C"/>
                </a:solidFill>
              </a:rPr>
              <a:t/>
            </a:r>
            <a:br>
              <a:rPr lang="fr-FR" sz="2800" dirty="0" smtClean="0">
                <a:solidFill>
                  <a:srgbClr val="4E122C"/>
                </a:solidFill>
              </a:rPr>
            </a:br>
            <a:r>
              <a:rPr lang="fr-FR" sz="2800" dirty="0" smtClean="0"/>
              <a:t/>
            </a:r>
            <a:br>
              <a:rPr lang="fr-FR" sz="2800" dirty="0" smtClean="0"/>
            </a:br>
            <a:endParaRPr lang="fr-FR" sz="2800" dirty="0">
              <a:solidFill>
                <a:srgbClr val="002060"/>
              </a:solidFill>
            </a:endParaRPr>
          </a:p>
        </p:txBody>
      </p:sp>
      <p:sp>
        <p:nvSpPr>
          <p:cNvPr id="3" name="Espace réservé du contenu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32500" lnSpcReduction="20000"/>
          </a:bodyPr>
          <a:lstStyle/>
          <a:p>
            <a:pPr algn="ctr"/>
            <a:r>
              <a:rPr lang="fr-FR" sz="4500" b="1" dirty="0" smtClean="0">
                <a:solidFill>
                  <a:srgbClr val="002060"/>
                </a:solidFill>
              </a:rPr>
              <a:t>Au titre de la réalisation et pour une durée maximale de cinq ans :</a:t>
            </a:r>
            <a:endParaRPr lang="fr-FR" sz="4500" dirty="0" smtClean="0">
              <a:solidFill>
                <a:srgbClr val="002060"/>
              </a:solidFill>
            </a:endParaRPr>
          </a:p>
          <a:p>
            <a:r>
              <a:rPr lang="fr-FR" dirty="0" smtClean="0">
                <a:solidFill>
                  <a:srgbClr val="002060"/>
                </a:solidFill>
              </a:rPr>
              <a:t> </a:t>
            </a:r>
          </a:p>
          <a:p>
            <a:pPr lvl="0"/>
            <a:r>
              <a:rPr lang="fr-FR" sz="4900" dirty="0" smtClean="0">
                <a:solidFill>
                  <a:srgbClr val="002060"/>
                </a:solidFill>
              </a:rPr>
              <a:t>Exonération et/ou </a:t>
            </a:r>
            <a:r>
              <a:rPr lang="fr-FR" sz="4900" b="1" dirty="0" smtClean="0">
                <a:solidFill>
                  <a:srgbClr val="002060"/>
                </a:solidFill>
              </a:rPr>
              <a:t>franchise</a:t>
            </a:r>
            <a:r>
              <a:rPr lang="fr-FR" sz="4900" dirty="0" smtClean="0">
                <a:solidFill>
                  <a:srgbClr val="002060"/>
                </a:solidFill>
              </a:rPr>
              <a:t> </a:t>
            </a:r>
            <a:r>
              <a:rPr lang="fr-FR" sz="4900" b="1" dirty="0" smtClean="0">
                <a:solidFill>
                  <a:srgbClr val="002060"/>
                </a:solidFill>
              </a:rPr>
              <a:t>des droits, taxes, impositions et autres prélèvements</a:t>
            </a:r>
            <a:r>
              <a:rPr lang="fr-FR" sz="4900" dirty="0" smtClean="0">
                <a:solidFill>
                  <a:srgbClr val="002060"/>
                </a:solidFill>
              </a:rPr>
              <a:t> à caractère fiscal frappant  les acquisitions opérées tant par voie d’importation que sur le marché local, des biens et services  </a:t>
            </a:r>
            <a:r>
              <a:rPr lang="fr-FR" sz="4900" b="1" dirty="0" smtClean="0">
                <a:solidFill>
                  <a:srgbClr val="002060"/>
                </a:solidFill>
              </a:rPr>
              <a:t>nécessaires</a:t>
            </a:r>
            <a:r>
              <a:rPr lang="fr-FR" sz="4900" dirty="0" smtClean="0">
                <a:solidFill>
                  <a:srgbClr val="002060"/>
                </a:solidFill>
              </a:rPr>
              <a:t>  à la réalisation de l’investissement ;</a:t>
            </a:r>
          </a:p>
          <a:p>
            <a:pPr>
              <a:buNone/>
            </a:pPr>
            <a:endParaRPr lang="fr-FR" sz="4900" dirty="0" smtClean="0">
              <a:solidFill>
                <a:srgbClr val="002060"/>
              </a:solidFill>
            </a:endParaRPr>
          </a:p>
          <a:p>
            <a:pPr lvl="0"/>
            <a:r>
              <a:rPr lang="fr-FR" sz="4900" dirty="0" smtClean="0">
                <a:solidFill>
                  <a:srgbClr val="002060"/>
                </a:solidFill>
              </a:rPr>
              <a:t/>
            </a:r>
            <a:br>
              <a:rPr lang="fr-FR" sz="4900" dirty="0" smtClean="0">
                <a:solidFill>
                  <a:srgbClr val="002060"/>
                </a:solidFill>
              </a:rPr>
            </a:br>
            <a:r>
              <a:rPr lang="fr-FR" sz="4900" dirty="0" smtClean="0">
                <a:solidFill>
                  <a:srgbClr val="002060"/>
                </a:solidFill>
              </a:rPr>
              <a:t>Exonération des </a:t>
            </a:r>
            <a:r>
              <a:rPr lang="fr-FR" sz="4900" b="1" dirty="0" smtClean="0">
                <a:solidFill>
                  <a:srgbClr val="002060"/>
                </a:solidFill>
              </a:rPr>
              <a:t>droits d’enregistrement</a:t>
            </a:r>
            <a:r>
              <a:rPr lang="fr-FR" sz="4900" dirty="0" smtClean="0">
                <a:solidFill>
                  <a:srgbClr val="002060"/>
                </a:solidFill>
              </a:rPr>
              <a:t> portant sur les mutations des </a:t>
            </a:r>
            <a:r>
              <a:rPr lang="fr-FR" sz="4900" b="1" dirty="0" smtClean="0">
                <a:solidFill>
                  <a:srgbClr val="002060"/>
                </a:solidFill>
              </a:rPr>
              <a:t>propriétés</a:t>
            </a:r>
            <a:r>
              <a:rPr lang="fr-FR" sz="4900" dirty="0" smtClean="0">
                <a:solidFill>
                  <a:srgbClr val="002060"/>
                </a:solidFill>
              </a:rPr>
              <a:t> immobilières affectées à la production ainsi que la publicité légale dont elles doivent faire l’objet ;</a:t>
            </a:r>
          </a:p>
          <a:p>
            <a:r>
              <a:rPr lang="fr-FR" sz="4900" dirty="0" smtClean="0">
                <a:solidFill>
                  <a:srgbClr val="002060"/>
                </a:solidFill>
              </a:rPr>
              <a:t> </a:t>
            </a:r>
          </a:p>
          <a:p>
            <a:pPr lvl="0"/>
            <a:r>
              <a:rPr lang="fr-FR" sz="4900" dirty="0" smtClean="0">
                <a:solidFill>
                  <a:srgbClr val="002060"/>
                </a:solidFill>
              </a:rPr>
              <a:t>Exonération des </a:t>
            </a:r>
            <a:r>
              <a:rPr lang="fr-FR" sz="4900" b="1" dirty="0" smtClean="0">
                <a:solidFill>
                  <a:srgbClr val="002060"/>
                </a:solidFill>
              </a:rPr>
              <a:t>droits d’enregistrement</a:t>
            </a:r>
            <a:r>
              <a:rPr lang="fr-FR" sz="4900" dirty="0" smtClean="0">
                <a:solidFill>
                  <a:srgbClr val="002060"/>
                </a:solidFill>
              </a:rPr>
              <a:t> sur les </a:t>
            </a:r>
            <a:r>
              <a:rPr lang="fr-FR" sz="4900" b="1" dirty="0" smtClean="0">
                <a:solidFill>
                  <a:srgbClr val="002060"/>
                </a:solidFill>
              </a:rPr>
              <a:t>actes constitutifs de  sociétés</a:t>
            </a:r>
            <a:r>
              <a:rPr lang="fr-FR" sz="4900" dirty="0" smtClean="0">
                <a:solidFill>
                  <a:srgbClr val="002060"/>
                </a:solidFill>
              </a:rPr>
              <a:t> et les augmentations de capital ; </a:t>
            </a:r>
          </a:p>
          <a:p>
            <a:r>
              <a:rPr lang="fr-FR" sz="4900" dirty="0" smtClean="0">
                <a:solidFill>
                  <a:srgbClr val="002060"/>
                </a:solidFill>
              </a:rPr>
              <a:t> </a:t>
            </a:r>
          </a:p>
          <a:p>
            <a:pPr lvl="0"/>
            <a:r>
              <a:rPr lang="fr-FR" sz="4900" dirty="0" smtClean="0">
                <a:solidFill>
                  <a:srgbClr val="002060"/>
                </a:solidFill>
              </a:rPr>
              <a:t>exonération de la </a:t>
            </a:r>
            <a:r>
              <a:rPr lang="fr-FR" sz="4900" b="1" dirty="0" smtClean="0">
                <a:solidFill>
                  <a:srgbClr val="002060"/>
                </a:solidFill>
              </a:rPr>
              <a:t>taxe foncière</a:t>
            </a:r>
            <a:r>
              <a:rPr lang="fr-FR" sz="4900" dirty="0" smtClean="0">
                <a:solidFill>
                  <a:srgbClr val="002060"/>
                </a:solidFill>
              </a:rPr>
              <a:t> sur les </a:t>
            </a:r>
            <a:r>
              <a:rPr lang="fr-FR" sz="4900" b="1" dirty="0" smtClean="0">
                <a:solidFill>
                  <a:srgbClr val="002060"/>
                </a:solidFill>
              </a:rPr>
              <a:t>propriétés</a:t>
            </a:r>
            <a:r>
              <a:rPr lang="fr-FR" sz="4900" dirty="0" smtClean="0">
                <a:solidFill>
                  <a:srgbClr val="002060"/>
                </a:solidFill>
              </a:rPr>
              <a:t> immobilières affectées à la production.</a:t>
            </a:r>
          </a:p>
          <a:p>
            <a:r>
              <a:rPr lang="fr-FR" sz="4900" dirty="0" smtClean="0">
                <a:solidFill>
                  <a:srgbClr val="002060"/>
                </a:solidFill>
              </a:rPr>
              <a:t> </a:t>
            </a:r>
            <a:endParaRPr lang="fr-FR" sz="4900" dirty="0">
              <a:solidFill>
                <a:srgbClr val="002060"/>
              </a:solidFill>
            </a:endParaRPr>
          </a:p>
        </p:txBody>
      </p:sp>
      <p:pic>
        <p:nvPicPr>
          <p:cNvPr id="4" name="Image 3" descr="Logo andi Pro.png"/>
          <p:cNvPicPr>
            <a:picLocks noChangeAspect="1"/>
          </p:cNvPicPr>
          <p:nvPr/>
        </p:nvPicPr>
        <p:blipFill>
          <a:blip r:embed="rId2"/>
          <a:stretch>
            <a:fillRect/>
          </a:stretch>
        </p:blipFill>
        <p:spPr>
          <a:xfrm>
            <a:off x="142844" y="0"/>
            <a:ext cx="1000100" cy="1145570"/>
          </a:xfrm>
          <a:prstGeom prst="rect">
            <a:avLst/>
          </a:prstGeom>
          <a:solidFill>
            <a:srgbClr val="006600"/>
          </a:solidFill>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62000" y="285728"/>
            <a:ext cx="7696200" cy="1390672"/>
          </a:xfrm>
        </p:spPr>
        <p:style>
          <a:lnRef idx="2">
            <a:schemeClr val="dk1"/>
          </a:lnRef>
          <a:fillRef idx="1">
            <a:schemeClr val="lt1"/>
          </a:fillRef>
          <a:effectRef idx="0">
            <a:schemeClr val="dk1"/>
          </a:effectRef>
          <a:fontRef idx="minor">
            <a:schemeClr val="dk1"/>
          </a:fontRef>
        </p:style>
        <p:txBody>
          <a:bodyPr anchor="t">
            <a:normAutofit fontScale="90000"/>
          </a:bodyPr>
          <a:lstStyle/>
          <a:p>
            <a:r>
              <a:rPr lang="fr-FR" sz="2400" b="1" dirty="0" smtClean="0">
                <a:solidFill>
                  <a:srgbClr val="002060"/>
                </a:solidFill>
              </a:rPr>
              <a:t>          Régime applicable aux investissements présentant un intérêt particulier pour l’économie nationale </a:t>
            </a:r>
            <a:r>
              <a:rPr lang="fr-FR" sz="2800" b="1" dirty="0" smtClean="0">
                <a:solidFill>
                  <a:srgbClr val="002060"/>
                </a:solidFill>
              </a:rPr>
              <a:t>:</a:t>
            </a:r>
            <a:r>
              <a:rPr lang="fr-FR" sz="2800" dirty="0" smtClean="0">
                <a:solidFill>
                  <a:srgbClr val="002060"/>
                </a:solidFill>
              </a:rPr>
              <a:t/>
            </a:r>
            <a:br>
              <a:rPr lang="fr-FR" sz="2800" dirty="0" smtClean="0">
                <a:solidFill>
                  <a:srgbClr val="002060"/>
                </a:solidFill>
              </a:rPr>
            </a:br>
            <a:r>
              <a:rPr lang="fr-FR" sz="2800" dirty="0" smtClean="0">
                <a:solidFill>
                  <a:srgbClr val="4E122C"/>
                </a:solidFill>
              </a:rPr>
              <a:t/>
            </a:r>
            <a:br>
              <a:rPr lang="fr-FR" sz="2800" dirty="0" smtClean="0">
                <a:solidFill>
                  <a:srgbClr val="4E122C"/>
                </a:solidFill>
              </a:rPr>
            </a:br>
            <a:r>
              <a:rPr lang="fr-FR" sz="2800" dirty="0" smtClean="0"/>
              <a:t/>
            </a:r>
            <a:br>
              <a:rPr lang="fr-FR" sz="2800" dirty="0" smtClean="0"/>
            </a:br>
            <a:endParaRPr lang="fr-FR" sz="2800" dirty="0">
              <a:solidFill>
                <a:srgbClr val="002060"/>
              </a:solidFill>
            </a:endParaRPr>
          </a:p>
        </p:txBody>
      </p:sp>
      <p:sp>
        <p:nvSpPr>
          <p:cNvPr id="3" name="Espace réservé du contenu 2"/>
          <p:cNvSpPr>
            <a:spLocks noGrp="1"/>
          </p:cNvSpPr>
          <p:nvPr>
            <p:ph idx="1"/>
          </p:nvPr>
        </p:nvSpPr>
        <p:spPr>
          <a:xfrm>
            <a:off x="457200" y="1500174"/>
            <a:ext cx="8229600" cy="4525963"/>
          </a:xfrm>
        </p:spPr>
        <p:style>
          <a:lnRef idx="2">
            <a:schemeClr val="dk1"/>
          </a:lnRef>
          <a:fillRef idx="1">
            <a:schemeClr val="lt1"/>
          </a:fillRef>
          <a:effectRef idx="0">
            <a:schemeClr val="dk1"/>
          </a:effectRef>
          <a:fontRef idx="minor">
            <a:schemeClr val="dk1"/>
          </a:fontRef>
        </p:style>
        <p:txBody>
          <a:bodyPr>
            <a:normAutofit/>
          </a:bodyPr>
          <a:lstStyle/>
          <a:p>
            <a:r>
              <a:rPr lang="fr-FR" sz="1800" b="1" dirty="0" smtClean="0">
                <a:solidFill>
                  <a:srgbClr val="002060"/>
                </a:solidFill>
              </a:rPr>
              <a:t>Au titre de l’exploitation et pour une durée maximale de dix ans :</a:t>
            </a:r>
            <a:endParaRPr lang="fr-FR" sz="1800" dirty="0" smtClean="0">
              <a:solidFill>
                <a:srgbClr val="002060"/>
              </a:solidFill>
            </a:endParaRPr>
          </a:p>
          <a:p>
            <a:r>
              <a:rPr lang="fr-FR" sz="1800" dirty="0" smtClean="0">
                <a:solidFill>
                  <a:srgbClr val="002060"/>
                </a:solidFill>
              </a:rPr>
              <a:t> </a:t>
            </a:r>
          </a:p>
          <a:p>
            <a:pPr lvl="0"/>
            <a:r>
              <a:rPr lang="fr-FR" sz="1800" dirty="0" smtClean="0">
                <a:solidFill>
                  <a:srgbClr val="002060"/>
                </a:solidFill>
              </a:rPr>
              <a:t>Exonération de l’</a:t>
            </a:r>
            <a:r>
              <a:rPr lang="fr-FR" sz="1800" b="1" dirty="0" smtClean="0">
                <a:solidFill>
                  <a:srgbClr val="002060"/>
                </a:solidFill>
              </a:rPr>
              <a:t>IBS </a:t>
            </a:r>
            <a:r>
              <a:rPr lang="fr-FR" sz="1800" dirty="0" smtClean="0">
                <a:solidFill>
                  <a:srgbClr val="002060"/>
                </a:solidFill>
              </a:rPr>
              <a:t>et de la </a:t>
            </a:r>
            <a:r>
              <a:rPr lang="fr-FR" sz="1800" b="1" dirty="0" smtClean="0">
                <a:solidFill>
                  <a:srgbClr val="002060"/>
                </a:solidFill>
              </a:rPr>
              <a:t>TAP</a:t>
            </a:r>
            <a:r>
              <a:rPr lang="fr-FR" sz="1800" dirty="0" smtClean="0">
                <a:solidFill>
                  <a:srgbClr val="002060"/>
                </a:solidFill>
              </a:rPr>
              <a:t> à  compter du constat d’entrée en exploitation ;</a:t>
            </a:r>
          </a:p>
          <a:p>
            <a:endParaRPr lang="fr-FR" sz="4900" dirty="0">
              <a:solidFill>
                <a:srgbClr val="002060"/>
              </a:solidFill>
            </a:endParaRPr>
          </a:p>
        </p:txBody>
      </p:sp>
      <p:pic>
        <p:nvPicPr>
          <p:cNvPr id="5" name="Image 4" descr="Logo andi Pro.png"/>
          <p:cNvPicPr>
            <a:picLocks noChangeAspect="1"/>
          </p:cNvPicPr>
          <p:nvPr/>
        </p:nvPicPr>
        <p:blipFill>
          <a:blip r:embed="rId2"/>
          <a:stretch>
            <a:fillRect/>
          </a:stretch>
        </p:blipFill>
        <p:spPr>
          <a:xfrm>
            <a:off x="142844" y="0"/>
            <a:ext cx="1000100" cy="1145570"/>
          </a:xfrm>
          <a:prstGeom prst="rect">
            <a:avLst/>
          </a:prstGeom>
          <a:solidFill>
            <a:srgbClr val="006600"/>
          </a:solidFill>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2800" b="1" dirty="0" smtClean="0"/>
              <a:t/>
            </a:r>
            <a:br>
              <a:rPr lang="fr-FR" sz="2800" b="1" dirty="0" smtClean="0"/>
            </a:br>
            <a:r>
              <a:rPr lang="fr-FR" sz="4000" b="1" dirty="0" smtClean="0"/>
              <a:t>Mesures d’appui à l’investissement </a:t>
            </a:r>
            <a:r>
              <a:rPr lang="fr-FR" sz="2800" b="1" dirty="0" smtClean="0"/>
              <a:t/>
            </a:r>
            <a:br>
              <a:rPr lang="fr-FR" sz="2800" b="1" dirty="0" smtClean="0"/>
            </a:br>
            <a:r>
              <a:rPr lang="fr-FR" sz="3100" b="1" dirty="0" smtClean="0">
                <a:solidFill>
                  <a:srgbClr val="C00000"/>
                </a:solidFill>
              </a:rPr>
              <a:t>Dispositifs de Solidarité</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92500" lnSpcReduction="20000"/>
          </a:bodyPr>
          <a:lstStyle/>
          <a:p>
            <a:r>
              <a:rPr lang="fr-FR" sz="1700" dirty="0" smtClean="0"/>
              <a:t>Ancrage </a:t>
            </a:r>
            <a:r>
              <a:rPr lang="fr-FR" sz="1700" dirty="0"/>
              <a:t>juridique :</a:t>
            </a:r>
          </a:p>
          <a:p>
            <a:pPr lvl="0"/>
            <a:r>
              <a:rPr lang="fr-FR" sz="1700" dirty="0"/>
              <a:t>Décret exécutif 11-103 du 06 mars 2011 fixant les conditions et les niveaux des aides accordées aux jeunes promoteurs (ANSEJ</a:t>
            </a:r>
            <a:r>
              <a:rPr lang="fr-FR" sz="1700" dirty="0" smtClean="0"/>
              <a:t>).</a:t>
            </a:r>
          </a:p>
          <a:p>
            <a:pPr lvl="0">
              <a:buNone/>
            </a:pPr>
            <a:endParaRPr lang="fr-FR" sz="1700" dirty="0"/>
          </a:p>
          <a:p>
            <a:pPr lvl="0"/>
            <a:r>
              <a:rPr lang="fr-FR" sz="1700" dirty="0"/>
              <a:t>Décret exécutif 11-104 du 06 mars 2011 fixant les conditions et les niveaux des aides accordées aux chômeurs promoteurs âgés de 30 à 50 ans (CNAC).</a:t>
            </a:r>
          </a:p>
          <a:p>
            <a:r>
              <a:rPr lang="fr-FR" sz="1700" dirty="0"/>
              <a:t>La structure de financement des investissements réalisés dans le cadre du dispositif ANSEJ/CNAC, varie en fonction de leurs coûts, à savoir :</a:t>
            </a:r>
          </a:p>
          <a:p>
            <a:r>
              <a:rPr lang="fr-FR" sz="1700" dirty="0"/>
              <a:t>Apport personnel de :</a:t>
            </a:r>
          </a:p>
          <a:p>
            <a:r>
              <a:rPr lang="fr-FR" sz="1700" dirty="0"/>
              <a:t>1% du montant global de l’investissement si ce dernier est inférieur à 5 millions de  DA</a:t>
            </a:r>
          </a:p>
          <a:p>
            <a:r>
              <a:rPr lang="fr-FR" sz="2100" dirty="0" smtClean="0"/>
              <a:t>2% du montant global de l’investissement si ce dernier est inférieur à 10 millions de  DA</a:t>
            </a:r>
          </a:p>
          <a:p>
            <a:r>
              <a:rPr lang="fr-FR" sz="2100" dirty="0" smtClean="0"/>
              <a:t>Prêt non rémunéré (PNR) de :</a:t>
            </a:r>
          </a:p>
          <a:p>
            <a:r>
              <a:rPr lang="fr-FR" sz="2100" dirty="0" smtClean="0"/>
              <a:t>29% du montant global de l’investissement si ce dernier est inférieur à 5 millions de  DA</a:t>
            </a:r>
          </a:p>
          <a:p>
            <a:r>
              <a:rPr lang="fr-FR" sz="2100" dirty="0" smtClean="0"/>
              <a:t>28% du montant global de l’investissement si ce dernier est inférieur à 10 millions de DA</a:t>
            </a:r>
          </a:p>
          <a:p>
            <a:r>
              <a:rPr lang="fr-FR" sz="2100" dirty="0" smtClean="0"/>
              <a:t>;</a:t>
            </a:r>
          </a:p>
          <a:p>
            <a:endParaRPr lang="fr-FR" dirty="0"/>
          </a:p>
        </p:txBody>
      </p:sp>
      <p:sp>
        <p:nvSpPr>
          <p:cNvPr id="4" name="Espace réservé du pied de page 3"/>
          <p:cNvSpPr>
            <a:spLocks noGrp="1"/>
          </p:cNvSpPr>
          <p:nvPr>
            <p:ph type="ftr" sz="quarter" idx="11"/>
          </p:nvPr>
        </p:nvSpPr>
        <p:spPr/>
        <p:txBody>
          <a:bodyPr/>
          <a:lstStyle/>
          <a:p>
            <a:r>
              <a:rPr lang="fr-FR" smtClean="0"/>
              <a:t>ANDI JIJEL 2013 </a:t>
            </a:r>
            <a:endParaRPr lang="fr-FR"/>
          </a:p>
        </p:txBody>
      </p:sp>
      <p:pic>
        <p:nvPicPr>
          <p:cNvPr id="5" name="Image 4" descr="Logo andi Pro.png"/>
          <p:cNvPicPr>
            <a:picLocks noChangeAspect="1"/>
          </p:cNvPicPr>
          <p:nvPr/>
        </p:nvPicPr>
        <p:blipFill>
          <a:blip r:embed="rId2"/>
          <a:stretch>
            <a:fillRect/>
          </a:stretch>
        </p:blipFill>
        <p:spPr>
          <a:xfrm>
            <a:off x="142844" y="0"/>
            <a:ext cx="1000100" cy="1145570"/>
          </a:xfrm>
          <a:prstGeom prst="rect">
            <a:avLst/>
          </a:prstGeom>
          <a:solidFill>
            <a:srgbClr val="006600"/>
          </a:solid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428604"/>
            <a:ext cx="8429684" cy="1143008"/>
          </a:xfrm>
        </p:spPr>
        <p:style>
          <a:lnRef idx="2">
            <a:schemeClr val="dk1"/>
          </a:lnRef>
          <a:fillRef idx="1">
            <a:schemeClr val="lt1"/>
          </a:fillRef>
          <a:effectRef idx="0">
            <a:schemeClr val="dk1"/>
          </a:effectRef>
          <a:fontRef idx="minor">
            <a:schemeClr val="dk1"/>
          </a:fontRef>
        </p:style>
        <p:txBody>
          <a:bodyPr anchor="b">
            <a:normAutofit fontScale="90000"/>
          </a:bodyPr>
          <a:lstStyle/>
          <a:p>
            <a:pPr algn="ctr"/>
            <a:r>
              <a:rPr lang="fr-FR" b="1" dirty="0" smtClean="0">
                <a:solidFill>
                  <a:schemeClr val="accent3">
                    <a:lumMod val="50000"/>
                  </a:schemeClr>
                </a:solidFill>
              </a:rPr>
              <a:t/>
            </a:r>
            <a:br>
              <a:rPr lang="fr-FR" b="1" dirty="0" smtClean="0">
                <a:solidFill>
                  <a:schemeClr val="accent3">
                    <a:lumMod val="50000"/>
                  </a:schemeClr>
                </a:solidFill>
              </a:rPr>
            </a:br>
            <a:r>
              <a:rPr lang="fr-FR" b="1" dirty="0">
                <a:solidFill>
                  <a:schemeClr val="accent3">
                    <a:lumMod val="50000"/>
                  </a:schemeClr>
                </a:solidFill>
              </a:rPr>
              <a:t/>
            </a:r>
            <a:br>
              <a:rPr lang="fr-FR" b="1" dirty="0">
                <a:solidFill>
                  <a:schemeClr val="accent3">
                    <a:lumMod val="50000"/>
                  </a:schemeClr>
                </a:solidFill>
              </a:rPr>
            </a:br>
            <a:r>
              <a:rPr lang="fr-FR" b="1" dirty="0" smtClean="0">
                <a:solidFill>
                  <a:schemeClr val="accent3">
                    <a:lumMod val="50000"/>
                  </a:schemeClr>
                </a:solidFill>
              </a:rPr>
              <a:t/>
            </a:r>
            <a:br>
              <a:rPr lang="fr-FR" b="1" dirty="0" smtClean="0">
                <a:solidFill>
                  <a:schemeClr val="accent3">
                    <a:lumMod val="50000"/>
                  </a:schemeClr>
                </a:solidFill>
              </a:rPr>
            </a:br>
            <a:r>
              <a:rPr lang="fr-FR" b="1" dirty="0">
                <a:solidFill>
                  <a:schemeClr val="accent3">
                    <a:lumMod val="50000"/>
                  </a:schemeClr>
                </a:solidFill>
              </a:rPr>
              <a:t/>
            </a:r>
            <a:br>
              <a:rPr lang="fr-FR" b="1" dirty="0">
                <a:solidFill>
                  <a:schemeClr val="accent3">
                    <a:lumMod val="50000"/>
                  </a:schemeClr>
                </a:solidFill>
              </a:rPr>
            </a:br>
            <a:r>
              <a:rPr lang="fr-FR" b="1" dirty="0" smtClean="0">
                <a:solidFill>
                  <a:schemeClr val="accent3">
                    <a:lumMod val="50000"/>
                  </a:schemeClr>
                </a:solidFill>
              </a:rPr>
              <a:t/>
            </a:r>
            <a:br>
              <a:rPr lang="fr-FR" b="1" dirty="0" smtClean="0">
                <a:solidFill>
                  <a:schemeClr val="accent3">
                    <a:lumMod val="50000"/>
                  </a:schemeClr>
                </a:solidFill>
              </a:rPr>
            </a:br>
            <a:r>
              <a:rPr lang="fr-FR" b="1" dirty="0" smtClean="0">
                <a:solidFill>
                  <a:schemeClr val="accent3">
                    <a:lumMod val="50000"/>
                  </a:schemeClr>
                </a:solidFill>
              </a:rPr>
              <a:t/>
            </a:r>
            <a:br>
              <a:rPr lang="fr-FR" b="1" dirty="0" smtClean="0">
                <a:solidFill>
                  <a:schemeClr val="accent3">
                    <a:lumMod val="50000"/>
                  </a:schemeClr>
                </a:solidFill>
              </a:rPr>
            </a:br>
            <a:r>
              <a:rPr lang="fr-FR" sz="4900" b="1" cap="small" dirty="0" smtClean="0">
                <a:solidFill>
                  <a:schemeClr val="tx1">
                    <a:lumMod val="85000"/>
                    <a:lumOff val="15000"/>
                  </a:schemeClr>
                </a:solidFill>
              </a:rPr>
              <a:t>Entreprendre</a:t>
            </a:r>
            <a:br>
              <a:rPr lang="fr-FR" sz="4900" b="1" cap="small" dirty="0" smtClean="0">
                <a:solidFill>
                  <a:schemeClr val="tx1">
                    <a:lumMod val="85000"/>
                    <a:lumOff val="15000"/>
                  </a:schemeClr>
                </a:solidFill>
              </a:rPr>
            </a:br>
            <a:endParaRPr lang="fr-FR" cap="small" dirty="0">
              <a:solidFill>
                <a:schemeClr val="tx1">
                  <a:lumMod val="85000"/>
                  <a:lumOff val="15000"/>
                </a:schemeClr>
              </a:solidFill>
            </a:endParaRPr>
          </a:p>
        </p:txBody>
      </p:sp>
      <p:sp>
        <p:nvSpPr>
          <p:cNvPr id="3" name="Espace réservé du contenu 2"/>
          <p:cNvSpPr>
            <a:spLocks noGrp="1"/>
          </p:cNvSpPr>
          <p:nvPr>
            <p:ph idx="1"/>
          </p:nvPr>
        </p:nvSpPr>
        <p:spPr>
          <a:xfrm>
            <a:off x="357158" y="1857365"/>
            <a:ext cx="8501122" cy="4071965"/>
          </a:xfrm>
          <a:ln/>
        </p:spPr>
        <p:style>
          <a:lnRef idx="2">
            <a:schemeClr val="dk1"/>
          </a:lnRef>
          <a:fillRef idx="1">
            <a:schemeClr val="lt1"/>
          </a:fillRef>
          <a:effectRef idx="0">
            <a:schemeClr val="dk1"/>
          </a:effectRef>
          <a:fontRef idx="minor">
            <a:schemeClr val="dk1"/>
          </a:fontRef>
        </p:style>
        <p:txBody>
          <a:bodyPr>
            <a:normAutofit/>
          </a:bodyPr>
          <a:lstStyle/>
          <a:p>
            <a:pPr algn="ctr">
              <a:buNone/>
            </a:pPr>
            <a:r>
              <a:rPr lang="fr-FR" sz="3600" dirty="0" smtClean="0">
                <a:solidFill>
                  <a:schemeClr val="accent2">
                    <a:lumMod val="10000"/>
                  </a:schemeClr>
                </a:solidFill>
              </a:rPr>
              <a:t>Monter et orchestrer une organisation </a:t>
            </a:r>
            <a:r>
              <a:rPr lang="fr-FR" sz="3600" dirty="0" smtClean="0"/>
              <a:t>(</a:t>
            </a:r>
            <a:r>
              <a:rPr lang="fr-FR" sz="3600" b="1" u="sng" kern="1500" cap="small" spc="800" dirty="0" smtClean="0">
                <a:solidFill>
                  <a:srgbClr val="002060"/>
                </a:solidFill>
                <a:effectLst>
                  <a:outerShdw blurRad="38100" dist="38100" dir="2700000" algn="tl">
                    <a:srgbClr val="000000">
                      <a:alpha val="43137"/>
                    </a:srgbClr>
                  </a:outerShdw>
                </a:effectLst>
              </a:rPr>
              <a:t>Entreprise</a:t>
            </a:r>
            <a:r>
              <a:rPr lang="fr-FR" sz="3600" dirty="0" smtClean="0"/>
              <a:t>) </a:t>
            </a:r>
          </a:p>
          <a:p>
            <a:pPr algn="ctr">
              <a:buNone/>
            </a:pPr>
            <a:r>
              <a:rPr lang="fr-FR" sz="2800" dirty="0" smtClean="0">
                <a:solidFill>
                  <a:srgbClr val="006600"/>
                </a:solidFill>
              </a:rPr>
              <a:t>à l’effet de:</a:t>
            </a:r>
          </a:p>
          <a:p>
            <a:pPr>
              <a:buBlip>
                <a:blip r:embed="rId2"/>
              </a:buBlip>
            </a:pPr>
            <a:r>
              <a:rPr lang="fr-FR" b="1" dirty="0" smtClean="0">
                <a:solidFill>
                  <a:srgbClr val="7030A0"/>
                </a:solidFill>
              </a:rPr>
              <a:t>Concevoir</a:t>
            </a:r>
            <a:r>
              <a:rPr lang="fr-FR" dirty="0" smtClean="0">
                <a:solidFill>
                  <a:srgbClr val="7030A0"/>
                </a:solidFill>
              </a:rPr>
              <a:t> </a:t>
            </a:r>
            <a:r>
              <a:rPr lang="fr-FR" dirty="0" smtClean="0">
                <a:solidFill>
                  <a:srgbClr val="002060"/>
                </a:solidFill>
              </a:rPr>
              <a:t>(Produits ou Services)</a:t>
            </a:r>
          </a:p>
          <a:p>
            <a:pPr>
              <a:buBlip>
                <a:blip r:embed="rId2"/>
              </a:buBlip>
            </a:pPr>
            <a:r>
              <a:rPr lang="fr-FR" b="1" dirty="0" smtClean="0">
                <a:solidFill>
                  <a:srgbClr val="7030A0"/>
                </a:solidFill>
              </a:rPr>
              <a:t>Produire</a:t>
            </a:r>
            <a:r>
              <a:rPr lang="fr-FR" dirty="0" smtClean="0">
                <a:solidFill>
                  <a:srgbClr val="7030A0"/>
                </a:solidFill>
              </a:rPr>
              <a:t> </a:t>
            </a:r>
            <a:r>
              <a:rPr lang="fr-FR" dirty="0" smtClean="0">
                <a:solidFill>
                  <a:srgbClr val="002060"/>
                </a:solidFill>
              </a:rPr>
              <a:t>(faire ou faire faire)</a:t>
            </a:r>
          </a:p>
          <a:p>
            <a:pPr>
              <a:buBlip>
                <a:blip r:embed="rId2"/>
              </a:buBlip>
            </a:pPr>
            <a:r>
              <a:rPr lang="fr-FR" b="1" dirty="0" smtClean="0">
                <a:solidFill>
                  <a:srgbClr val="7030A0"/>
                </a:solidFill>
              </a:rPr>
              <a:t>Commercialiser </a:t>
            </a:r>
            <a:r>
              <a:rPr lang="fr-FR" dirty="0" smtClean="0">
                <a:solidFill>
                  <a:srgbClr val="002060"/>
                </a:solidFill>
              </a:rPr>
              <a:t>( faire savoir le savoir faire)</a:t>
            </a:r>
            <a:endParaRPr lang="fr-FR" dirty="0">
              <a:solidFill>
                <a:srgbClr val="002060"/>
              </a:solidFill>
            </a:endParaRPr>
          </a:p>
        </p:txBody>
      </p:sp>
      <p:pic>
        <p:nvPicPr>
          <p:cNvPr id="4" name="Image 3" descr="Logo andi Pro.png"/>
          <p:cNvPicPr>
            <a:picLocks noChangeAspect="1"/>
          </p:cNvPicPr>
          <p:nvPr/>
        </p:nvPicPr>
        <p:blipFill>
          <a:blip r:embed="rId3"/>
          <a:stretch>
            <a:fillRect/>
          </a:stretch>
        </p:blipFill>
        <p:spPr>
          <a:xfrm>
            <a:off x="357158" y="285728"/>
            <a:ext cx="1214446" cy="1206654"/>
          </a:xfrm>
          <a:prstGeom prst="rect">
            <a:avLst/>
          </a:prstGeom>
          <a:solidFill>
            <a:srgbClr val="006600"/>
          </a:solidFill>
        </p:spPr>
      </p:pic>
      <p:sp>
        <p:nvSpPr>
          <p:cNvPr id="5" name="Espace réservé du pied de page 4"/>
          <p:cNvSpPr>
            <a:spLocks noGrp="1"/>
          </p:cNvSpPr>
          <p:nvPr>
            <p:ph type="ftr" sz="quarter" idx="11"/>
          </p:nvPr>
        </p:nvSpPr>
        <p:spPr>
          <a:xfrm>
            <a:off x="3124200" y="6356350"/>
            <a:ext cx="2895600" cy="365125"/>
          </a:xfrm>
        </p:spPr>
        <p:txBody>
          <a:bodyPr/>
          <a:lstStyle/>
          <a:p>
            <a:r>
              <a:rPr lang="fr-FR" dirty="0" smtClean="0"/>
              <a:t>Andi Bejaia 2014</a:t>
            </a:r>
            <a:endParaRPr lang="fr-F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     Mesures d’appui à l’investissement </a:t>
            </a:r>
            <a:r>
              <a:rPr lang="fr-FR" sz="3600" b="1" dirty="0" smtClean="0">
                <a:solidFill>
                  <a:srgbClr val="C00000"/>
                </a:solidFill>
              </a:rPr>
              <a:t>Dispositifs de Solidarité</a:t>
            </a:r>
            <a:endParaRPr lang="fr-FR" sz="3600" dirty="0">
              <a:solidFill>
                <a:srgbClr val="C00000"/>
              </a:solidFill>
            </a:endParaRPr>
          </a:p>
        </p:txBody>
      </p:sp>
      <p:sp>
        <p:nvSpPr>
          <p:cNvPr id="3" name="Espace réservé du contenu 2"/>
          <p:cNvSpPr>
            <a:spLocks noGrp="1"/>
          </p:cNvSpPr>
          <p:nvPr>
            <p:ph idx="1"/>
          </p:nvPr>
        </p:nvSpPr>
        <p:spPr/>
        <p:txBody>
          <a:bodyPr>
            <a:normAutofit fontScale="55000" lnSpcReduction="20000"/>
          </a:bodyPr>
          <a:lstStyle/>
          <a:p>
            <a:r>
              <a:rPr lang="fr-FR" dirty="0" smtClean="0"/>
              <a:t>Par ailleurs,</a:t>
            </a:r>
          </a:p>
          <a:p>
            <a:r>
              <a:rPr lang="fr-FR" dirty="0" smtClean="0"/>
              <a:t>Les </a:t>
            </a:r>
            <a:r>
              <a:rPr lang="fr-FR" dirty="0"/>
              <a:t>promoteurs diplômés du système de </a:t>
            </a:r>
            <a:r>
              <a:rPr lang="fr-FR" b="1" dirty="0"/>
              <a:t>formation professionnel</a:t>
            </a:r>
            <a:r>
              <a:rPr lang="fr-FR" dirty="0"/>
              <a:t>, peuvent bénéficier si nécessaire, d’un </a:t>
            </a:r>
            <a:r>
              <a:rPr lang="fr-FR" b="1" dirty="0"/>
              <a:t>PNR supplémentaire </a:t>
            </a:r>
            <a:r>
              <a:rPr lang="fr-FR" dirty="0"/>
              <a:t>d’un montant de</a:t>
            </a:r>
          </a:p>
          <a:p>
            <a:r>
              <a:rPr lang="fr-FR" b="1" dirty="0"/>
              <a:t>500 000,00 DA</a:t>
            </a:r>
            <a:r>
              <a:rPr lang="fr-FR" dirty="0"/>
              <a:t>, en vue de l’acquisition de </a:t>
            </a:r>
            <a:r>
              <a:rPr lang="fr-FR" b="1" dirty="0"/>
              <a:t>véhicules ateliers </a:t>
            </a:r>
            <a:r>
              <a:rPr lang="fr-FR" dirty="0"/>
              <a:t>pour l’exercice des activités de : plomberie, électricité-bâtiment, chauffage, climatisation,</a:t>
            </a:r>
          </a:p>
          <a:p>
            <a:r>
              <a:rPr lang="fr-FR" dirty="0"/>
              <a:t>vitrerie, peinture-bâtiment, et mécanique automobile.</a:t>
            </a:r>
          </a:p>
          <a:p>
            <a:r>
              <a:rPr lang="fr-FR" dirty="0"/>
              <a:t>Les promoteurs diplômés de </a:t>
            </a:r>
            <a:r>
              <a:rPr lang="fr-FR" b="1" dirty="0"/>
              <a:t>l’enseignement supérieur</a:t>
            </a:r>
            <a:r>
              <a:rPr lang="fr-FR" dirty="0"/>
              <a:t>, peuvent bénéficier si</a:t>
            </a:r>
          </a:p>
          <a:p>
            <a:r>
              <a:rPr lang="fr-FR" dirty="0"/>
              <a:t>nécessaire, d’un </a:t>
            </a:r>
            <a:r>
              <a:rPr lang="fr-FR" b="1" dirty="0"/>
              <a:t>PNR supplémentaire </a:t>
            </a:r>
            <a:r>
              <a:rPr lang="fr-FR" dirty="0"/>
              <a:t>d’un montant de </a:t>
            </a:r>
            <a:r>
              <a:rPr lang="fr-FR" b="1" dirty="0"/>
              <a:t>1 000 </a:t>
            </a:r>
            <a:r>
              <a:rPr lang="fr-FR" b="1" dirty="0" err="1"/>
              <a:t>000</a:t>
            </a:r>
            <a:r>
              <a:rPr lang="fr-FR" b="1" dirty="0"/>
              <a:t>,00 DA </a:t>
            </a:r>
            <a:r>
              <a:rPr lang="fr-FR" dirty="0"/>
              <a:t>,en vue de la prise en charge </a:t>
            </a:r>
            <a:r>
              <a:rPr lang="fr-FR" b="1" dirty="0"/>
              <a:t>du loyer du local </a:t>
            </a:r>
            <a:r>
              <a:rPr lang="fr-FR" dirty="0"/>
              <a:t>destiné à la création de cabinets médicaux groupés, d’auxiliaires de justice, d’experts comptables, de commissariat aux comptes, de comptables agréés, de bureaux d’études et de suivi relevant du secteur du bâtiment, des travaux publics et de l’hydraulique.</a:t>
            </a:r>
          </a:p>
          <a:p>
            <a:r>
              <a:rPr lang="fr-FR" dirty="0"/>
              <a:t>Pour la création d’activités de production de biens et services sédentaires et non prises en charge dans le cadre des activités précitées, les promoteurs peuvent bénéficié d’un </a:t>
            </a:r>
            <a:r>
              <a:rPr lang="fr-FR" b="1" dirty="0"/>
              <a:t>PNR supplémentaire de 500 000,00 DA </a:t>
            </a:r>
            <a:r>
              <a:rPr lang="fr-FR" dirty="0"/>
              <a:t>en vue de couvrir le loyer du local y relatif.</a:t>
            </a:r>
          </a:p>
          <a:p>
            <a:endParaRPr lang="fr-FR" dirty="0"/>
          </a:p>
        </p:txBody>
      </p:sp>
      <p:pic>
        <p:nvPicPr>
          <p:cNvPr id="5" name="Image 4" descr="Logo andi Pro.png"/>
          <p:cNvPicPr>
            <a:picLocks noChangeAspect="1"/>
          </p:cNvPicPr>
          <p:nvPr/>
        </p:nvPicPr>
        <p:blipFill>
          <a:blip r:embed="rId2"/>
          <a:stretch>
            <a:fillRect/>
          </a:stretch>
        </p:blipFill>
        <p:spPr>
          <a:xfrm>
            <a:off x="142844" y="0"/>
            <a:ext cx="1000100" cy="1145570"/>
          </a:xfrm>
          <a:prstGeom prst="rect">
            <a:avLst/>
          </a:prstGeom>
          <a:solidFill>
            <a:srgbClr val="006600"/>
          </a:solidFill>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dirty="0" smtClean="0"/>
              <a:t>   </a:t>
            </a:r>
            <a:br>
              <a:rPr lang="fr-FR" b="1" dirty="0" smtClean="0"/>
            </a:br>
            <a:r>
              <a:rPr lang="fr-FR" b="1" dirty="0" smtClean="0"/>
              <a:t>     Mesures </a:t>
            </a:r>
            <a:r>
              <a:rPr lang="fr-FR" b="1" dirty="0"/>
              <a:t>d’appui à </a:t>
            </a:r>
            <a:r>
              <a:rPr lang="fr-FR" b="1" dirty="0" smtClean="0"/>
              <a:t>l’investissement</a:t>
            </a:r>
            <a:br>
              <a:rPr lang="fr-FR" b="1" dirty="0" smtClean="0"/>
            </a:br>
            <a:r>
              <a:rPr lang="fr-FR" b="1" dirty="0" smtClean="0"/>
              <a:t> </a:t>
            </a:r>
            <a:r>
              <a:rPr lang="fr-FR" sz="3100" b="1" dirty="0" smtClean="0">
                <a:solidFill>
                  <a:srgbClr val="C00000"/>
                </a:solidFill>
              </a:rPr>
              <a:t>Bonifications</a:t>
            </a:r>
            <a:br>
              <a:rPr lang="fr-FR" sz="3100" b="1" dirty="0" smtClean="0">
                <a:solidFill>
                  <a:srgbClr val="C00000"/>
                </a:solidFill>
              </a:rPr>
            </a:br>
            <a:endParaRPr lang="fr-FR" sz="3100" dirty="0">
              <a:solidFill>
                <a:srgbClr val="C00000"/>
              </a:solidFill>
            </a:endParaRPr>
          </a:p>
        </p:txBody>
      </p:sp>
      <p:sp>
        <p:nvSpPr>
          <p:cNvPr id="3" name="Espace réservé du contenu 2"/>
          <p:cNvSpPr>
            <a:spLocks noGrp="1"/>
          </p:cNvSpPr>
          <p:nvPr>
            <p:ph idx="1"/>
          </p:nvPr>
        </p:nvSpPr>
        <p:spPr>
          <a:xfrm>
            <a:off x="457200" y="1600200"/>
            <a:ext cx="8329642" cy="4972072"/>
          </a:xfrm>
        </p:spPr>
        <p:txBody>
          <a:bodyPr>
            <a:normAutofit fontScale="47500" lnSpcReduction="20000"/>
          </a:bodyPr>
          <a:lstStyle/>
          <a:p>
            <a:r>
              <a:rPr lang="fr-FR" b="1" dirty="0"/>
              <a:t>Ancrage juridique :</a:t>
            </a:r>
            <a:endParaRPr lang="fr-FR" dirty="0"/>
          </a:p>
          <a:p>
            <a:r>
              <a:rPr lang="fr-FR" dirty="0"/>
              <a:t>Décret exécutif n° 12-149 du 28 mars 2012 fixant les modalités de fonctionnement du compte d’affectation spéciale intitulé </a:t>
            </a:r>
            <a:r>
              <a:rPr lang="fr-FR" b="1" dirty="0"/>
              <a:t>« Bonification du taux</a:t>
            </a:r>
            <a:r>
              <a:rPr lang="fr-FR" dirty="0"/>
              <a:t> </a:t>
            </a:r>
            <a:r>
              <a:rPr lang="fr-FR" b="1" dirty="0"/>
              <a:t>d’intérêt sur les investissements »</a:t>
            </a:r>
            <a:endParaRPr lang="fr-FR" dirty="0"/>
          </a:p>
          <a:p>
            <a:r>
              <a:rPr lang="fr-FR" b="1" dirty="0"/>
              <a:t>Sont pris en charge :</a:t>
            </a:r>
            <a:endParaRPr lang="fr-FR" dirty="0"/>
          </a:p>
          <a:p>
            <a:r>
              <a:rPr lang="fr-FR" dirty="0"/>
              <a:t>Les différentiels des taux d’intérêt correspondants aux investissements engagés par les </a:t>
            </a:r>
            <a:r>
              <a:rPr lang="fr-FR" b="1" dirty="0"/>
              <a:t>entreprises Algériennes </a:t>
            </a:r>
            <a:r>
              <a:rPr lang="fr-FR" dirty="0"/>
              <a:t>dans le cadre du financement de leurs programmes de restructuration et de développement dûment approuvés par le conseil des participations de l’état ;</a:t>
            </a:r>
          </a:p>
          <a:p>
            <a:r>
              <a:rPr lang="fr-FR" dirty="0"/>
              <a:t>Les intérêts pendant la période de </a:t>
            </a:r>
            <a:r>
              <a:rPr lang="fr-FR" b="1" dirty="0"/>
              <a:t>grâce </a:t>
            </a:r>
            <a:r>
              <a:rPr lang="fr-FR" dirty="0"/>
              <a:t>et la </a:t>
            </a:r>
            <a:r>
              <a:rPr lang="fr-FR" b="1" dirty="0"/>
              <a:t>bonification </a:t>
            </a:r>
            <a:r>
              <a:rPr lang="fr-FR" dirty="0"/>
              <a:t>de l’intérêt d’un taux de</a:t>
            </a:r>
          </a:p>
          <a:p>
            <a:r>
              <a:rPr lang="fr-FR" b="1" dirty="0"/>
              <a:t>2% </a:t>
            </a:r>
            <a:r>
              <a:rPr lang="fr-FR" dirty="0"/>
              <a:t>des prêts accordés par les banques et les établissements financiers aux </a:t>
            </a:r>
            <a:r>
              <a:rPr lang="fr-FR" b="1" dirty="0"/>
              <a:t>entreprises Algériennes </a:t>
            </a:r>
            <a:r>
              <a:rPr lang="fr-FR" dirty="0"/>
              <a:t>dans le cadre du financement de leurs programmes d’investissement, le trésor public déterminera la période de grâce en fonction de l’exigibilité des crédits et le taux d’intérêt qui sera comprise entre trois et cinq ans ; Les intérêts pendant la période de </a:t>
            </a:r>
            <a:r>
              <a:rPr lang="fr-FR" b="1" dirty="0"/>
              <a:t>grâce </a:t>
            </a:r>
            <a:r>
              <a:rPr lang="fr-FR" dirty="0"/>
              <a:t>et la </a:t>
            </a:r>
            <a:r>
              <a:rPr lang="fr-FR" b="1" dirty="0"/>
              <a:t>bonification </a:t>
            </a:r>
            <a:r>
              <a:rPr lang="fr-FR" dirty="0"/>
              <a:t>de l’intérêt des prêts accordés par les banques et les établissements financiers aux clubs professionnels créés en sociétés, ces derniers ne supporteront que le taux de </a:t>
            </a:r>
            <a:r>
              <a:rPr lang="fr-FR" b="1" dirty="0"/>
              <a:t>1%</a:t>
            </a:r>
            <a:r>
              <a:rPr lang="fr-FR" dirty="0"/>
              <a:t>.</a:t>
            </a:r>
          </a:p>
          <a:p>
            <a:r>
              <a:rPr lang="fr-FR" dirty="0"/>
              <a:t>Les intérêts relatifs à la période d’</a:t>
            </a:r>
            <a:r>
              <a:rPr lang="fr-FR" b="1" dirty="0"/>
              <a:t>ajournement </a:t>
            </a:r>
            <a:r>
              <a:rPr lang="fr-FR" dirty="0"/>
              <a:t>de </a:t>
            </a:r>
            <a:r>
              <a:rPr lang="fr-FR" b="1" dirty="0"/>
              <a:t>trois (3) </a:t>
            </a:r>
            <a:r>
              <a:rPr lang="fr-FR" dirty="0"/>
              <a:t>années dans le cadre du </a:t>
            </a:r>
            <a:r>
              <a:rPr lang="fr-FR" b="1" dirty="0"/>
              <a:t>rééchelonnement </a:t>
            </a:r>
            <a:r>
              <a:rPr lang="fr-FR" dirty="0"/>
              <a:t>des dettes des </a:t>
            </a:r>
            <a:r>
              <a:rPr lang="fr-FR" b="1" dirty="0"/>
              <a:t>entreprises Algériennes </a:t>
            </a:r>
            <a:r>
              <a:rPr lang="fr-FR" dirty="0"/>
              <a:t>confrontées à des difficultés vis-à-vis des banques et établissements financiers ;</a:t>
            </a:r>
          </a:p>
          <a:p>
            <a:r>
              <a:rPr lang="fr-FR" dirty="0"/>
              <a:t>Les investissements dans les </a:t>
            </a:r>
            <a:r>
              <a:rPr lang="fr-FR" b="1" dirty="0"/>
              <a:t>projets touristiques </a:t>
            </a:r>
            <a:r>
              <a:rPr lang="fr-FR" dirty="0"/>
              <a:t>à réaliser dans les wilayas du</a:t>
            </a:r>
          </a:p>
          <a:p>
            <a:r>
              <a:rPr lang="fr-FR" dirty="0"/>
              <a:t>Nord et celles du Sud bénéficiant respectivement d’une </a:t>
            </a:r>
            <a:r>
              <a:rPr lang="fr-FR" b="1" dirty="0"/>
              <a:t>bonification de 3% et 4,5% </a:t>
            </a:r>
            <a:r>
              <a:rPr lang="fr-FR" dirty="0"/>
              <a:t>du taux d’intérêt applicable aux prêts bancaires ;</a:t>
            </a:r>
          </a:p>
          <a:p>
            <a:r>
              <a:rPr lang="fr-FR" dirty="0"/>
              <a:t>Les actions de modernisation des établissements touristiques et hôteliers à réaliser</a:t>
            </a:r>
          </a:p>
          <a:p>
            <a:r>
              <a:rPr lang="fr-FR" dirty="0"/>
              <a:t>dans les wilaya du Nord et cet celles du Sud , engagés dans le cadre du </a:t>
            </a:r>
            <a:r>
              <a:rPr lang="fr-FR" b="1" dirty="0"/>
              <a:t>« Plan qualité tourisme » </a:t>
            </a:r>
            <a:r>
              <a:rPr lang="fr-FR" dirty="0"/>
              <a:t>bénéficiant respectivement d’une </a:t>
            </a:r>
            <a:r>
              <a:rPr lang="fr-FR" b="1" dirty="0"/>
              <a:t>bonification de 3% et 4,5% </a:t>
            </a:r>
            <a:r>
              <a:rPr lang="fr-FR" dirty="0"/>
              <a:t>du taux</a:t>
            </a:r>
            <a:r>
              <a:rPr lang="fr-FR" b="1" dirty="0"/>
              <a:t> </a:t>
            </a:r>
            <a:r>
              <a:rPr lang="fr-FR" dirty="0"/>
              <a:t>d’intérêt applicable aux prêts bancaires ;</a:t>
            </a:r>
          </a:p>
          <a:p>
            <a:endParaRPr lang="fr-FR" dirty="0"/>
          </a:p>
        </p:txBody>
      </p:sp>
      <p:pic>
        <p:nvPicPr>
          <p:cNvPr id="5" name="Image 4" descr="Logo andi Pro.png"/>
          <p:cNvPicPr>
            <a:picLocks noChangeAspect="1"/>
          </p:cNvPicPr>
          <p:nvPr/>
        </p:nvPicPr>
        <p:blipFill>
          <a:blip r:embed="rId2"/>
          <a:stretch>
            <a:fillRect/>
          </a:stretch>
        </p:blipFill>
        <p:spPr>
          <a:xfrm>
            <a:off x="0" y="0"/>
            <a:ext cx="1000100" cy="1145570"/>
          </a:xfrm>
          <a:prstGeom prst="rect">
            <a:avLst/>
          </a:prstGeom>
          <a:solidFill>
            <a:srgbClr val="006600"/>
          </a:solidFill>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    </a:t>
            </a:r>
            <a:br>
              <a:rPr lang="fr-FR" b="1" dirty="0" smtClean="0"/>
            </a:br>
            <a:r>
              <a:rPr lang="fr-FR" b="1" dirty="0" smtClean="0"/>
              <a:t> </a:t>
            </a:r>
            <a:r>
              <a:rPr lang="fr-FR" sz="4000" b="1" dirty="0" smtClean="0"/>
              <a:t>Mesures </a:t>
            </a:r>
            <a:r>
              <a:rPr lang="fr-FR" sz="4000" b="1" dirty="0"/>
              <a:t>d’appui à </a:t>
            </a:r>
            <a:r>
              <a:rPr lang="fr-FR" sz="4000" b="1" dirty="0" smtClean="0"/>
              <a:t>l’investissement </a:t>
            </a:r>
            <a:r>
              <a:rPr lang="fr-FR" sz="3600" b="1" dirty="0" smtClean="0">
                <a:solidFill>
                  <a:srgbClr val="C00000"/>
                </a:solidFill>
              </a:rPr>
              <a:t>Promotion de l’Emploi</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40000" lnSpcReduction="20000"/>
          </a:bodyPr>
          <a:lstStyle/>
          <a:p>
            <a:pPr>
              <a:buNone/>
            </a:pPr>
            <a:endParaRPr lang="fr-FR" dirty="0"/>
          </a:p>
          <a:p>
            <a:r>
              <a:rPr lang="fr-FR" b="1" dirty="0"/>
              <a:t>Ancrage juridique :</a:t>
            </a:r>
            <a:endParaRPr lang="fr-FR" dirty="0"/>
          </a:p>
          <a:p>
            <a:r>
              <a:rPr lang="fr-FR" b="1" dirty="0"/>
              <a:t>Différentes dispositions de lois de finance</a:t>
            </a:r>
            <a:endParaRPr lang="fr-FR" dirty="0"/>
          </a:p>
          <a:p>
            <a:r>
              <a:rPr lang="fr-FR" b="1" dirty="0"/>
              <a:t>Décret exécutif n°08-126 du 19 avril 2008</a:t>
            </a:r>
            <a:endParaRPr lang="fr-FR" dirty="0"/>
          </a:p>
          <a:p>
            <a:r>
              <a:rPr lang="fr-FR" dirty="0"/>
              <a:t>Nul </a:t>
            </a:r>
            <a:r>
              <a:rPr lang="fr-FR" b="1" dirty="0"/>
              <a:t>dynamique </a:t>
            </a:r>
            <a:r>
              <a:rPr lang="fr-FR" dirty="0"/>
              <a:t>économique ne peut être conçue et mis en </a:t>
            </a:r>
            <a:r>
              <a:rPr lang="fr-FR" dirty="0" smtClean="0"/>
              <a:t>œuvre </a:t>
            </a:r>
            <a:r>
              <a:rPr lang="fr-FR" dirty="0"/>
              <a:t>sans qu’elle soit </a:t>
            </a:r>
            <a:r>
              <a:rPr lang="fr-FR" b="1" dirty="0"/>
              <a:t>par </a:t>
            </a:r>
            <a:r>
              <a:rPr lang="fr-FR" dirty="0"/>
              <a:t>et </a:t>
            </a:r>
            <a:r>
              <a:rPr lang="fr-FR" b="1" dirty="0"/>
              <a:t>pour </a:t>
            </a:r>
            <a:r>
              <a:rPr lang="fr-FR" dirty="0"/>
              <a:t>l’emploi. A considérer que l’</a:t>
            </a:r>
            <a:r>
              <a:rPr lang="fr-FR" b="1" dirty="0"/>
              <a:t>emploi </a:t>
            </a:r>
            <a:r>
              <a:rPr lang="fr-FR" dirty="0"/>
              <a:t>représente le </a:t>
            </a:r>
            <a:r>
              <a:rPr lang="fr-FR" b="1" dirty="0"/>
              <a:t>travail </a:t>
            </a:r>
            <a:r>
              <a:rPr lang="fr-FR" dirty="0"/>
              <a:t>dans le processus de </a:t>
            </a:r>
            <a:r>
              <a:rPr lang="fr-FR" b="1" dirty="0"/>
              <a:t>création</a:t>
            </a:r>
            <a:r>
              <a:rPr lang="fr-FR" dirty="0"/>
              <a:t>, est en même temps un </a:t>
            </a:r>
            <a:r>
              <a:rPr lang="fr-FR" b="1" dirty="0"/>
              <a:t>moyen </a:t>
            </a:r>
            <a:r>
              <a:rPr lang="fr-FR" dirty="0"/>
              <a:t>et une </a:t>
            </a:r>
            <a:r>
              <a:rPr lang="fr-FR" b="1" dirty="0"/>
              <a:t>fin </a:t>
            </a:r>
            <a:r>
              <a:rPr lang="fr-FR" dirty="0"/>
              <a:t>en soit.</a:t>
            </a:r>
          </a:p>
          <a:p>
            <a:r>
              <a:rPr lang="fr-FR" dirty="0"/>
              <a:t>Dans leur diversité, les </a:t>
            </a:r>
            <a:r>
              <a:rPr lang="fr-FR" b="1" dirty="0"/>
              <a:t>mesures </a:t>
            </a:r>
            <a:r>
              <a:rPr lang="fr-FR" dirty="0"/>
              <a:t>légales et réglementaires décidées pour la </a:t>
            </a:r>
            <a:r>
              <a:rPr lang="fr-FR" b="1" dirty="0"/>
              <a:t>promotion de l’emploi </a:t>
            </a:r>
            <a:r>
              <a:rPr lang="fr-FR" dirty="0"/>
              <a:t>en Algérie, dans la condition où elles seraient </a:t>
            </a:r>
            <a:r>
              <a:rPr lang="fr-FR" b="1" dirty="0"/>
              <a:t>correctement</a:t>
            </a:r>
            <a:r>
              <a:rPr lang="fr-FR" dirty="0"/>
              <a:t> </a:t>
            </a:r>
            <a:r>
              <a:rPr lang="fr-FR" b="1" dirty="0"/>
              <a:t>perçues </a:t>
            </a:r>
            <a:r>
              <a:rPr lang="fr-FR" dirty="0"/>
              <a:t>par leurs destinataires, ne peuvent être que </a:t>
            </a:r>
            <a:r>
              <a:rPr lang="fr-FR" b="1" dirty="0"/>
              <a:t>productives </a:t>
            </a:r>
            <a:r>
              <a:rPr lang="fr-FR" dirty="0"/>
              <a:t>et fécondes eu égard de toutes les parties et surtout du pays.</a:t>
            </a:r>
          </a:p>
          <a:p>
            <a:r>
              <a:rPr lang="fr-FR" b="1" dirty="0"/>
              <a:t>Mesures en faveur de l’employeur</a:t>
            </a:r>
            <a:endParaRPr lang="fr-FR" dirty="0"/>
          </a:p>
          <a:p>
            <a:r>
              <a:rPr lang="fr-FR" dirty="0"/>
              <a:t>Exonération de la cotisation globale pour tout </a:t>
            </a:r>
            <a:r>
              <a:rPr lang="fr-FR" b="1" dirty="0"/>
              <a:t>employeur </a:t>
            </a:r>
            <a:r>
              <a:rPr lang="fr-FR" dirty="0"/>
              <a:t>qui engage des actions de formation ou de perfectionnement en faveur de ses travailleurs. La cotisation globale de sécurité sociale est prise en charge par la caisse nationale d’assurance chômage pendant une période pouvant aller jusqu’à trois (3) mois ;</a:t>
            </a:r>
          </a:p>
          <a:p>
            <a:r>
              <a:rPr lang="fr-FR" dirty="0"/>
              <a:t>Abattement complémentaire de la quote-part patronale de cotisation à la sécurité sociale pour tout </a:t>
            </a:r>
            <a:r>
              <a:rPr lang="fr-FR" b="1" dirty="0"/>
              <a:t>employeur </a:t>
            </a:r>
            <a:r>
              <a:rPr lang="fr-FR" dirty="0"/>
              <a:t>recrutant neuf (9) travailleurs ou plus et qui aura doublé son effectif initial. L’abattement est consenti pour une durée d’une année ;</a:t>
            </a:r>
          </a:p>
          <a:p>
            <a:r>
              <a:rPr lang="fr-FR" dirty="0"/>
              <a:t>Prise en charge par l’Etat de la quotepart patronale de sécurité sociale fixée à 7 % de la rémunération brute en faveur des </a:t>
            </a:r>
            <a:r>
              <a:rPr lang="fr-FR" b="1" dirty="0"/>
              <a:t>employeurs </a:t>
            </a:r>
            <a:r>
              <a:rPr lang="fr-FR" dirty="0"/>
              <a:t>et maîtres artisans qui recrutent dans le cadre du Dispositif d’Aide à l’Insertion Professionnelle</a:t>
            </a:r>
          </a:p>
          <a:p>
            <a:r>
              <a:rPr lang="fr-FR" dirty="0"/>
              <a:t>(DAIP) </a:t>
            </a:r>
            <a:r>
              <a:rPr lang="fr-FR" b="1" dirty="0"/>
              <a:t>(Art. 60 LFC 2008) </a:t>
            </a:r>
            <a:r>
              <a:rPr lang="fr-FR" dirty="0"/>
              <a:t>;</a:t>
            </a:r>
          </a:p>
          <a:p>
            <a:r>
              <a:rPr lang="fr-FR" dirty="0"/>
              <a:t>Octroi pendant trois (3) ans d’une subvention mensuelle à l’emploi à tout </a:t>
            </a:r>
            <a:r>
              <a:rPr lang="fr-FR" b="1" dirty="0"/>
              <a:t>employeur </a:t>
            </a:r>
            <a:r>
              <a:rPr lang="fr-FR" dirty="0"/>
              <a:t>pour chaque recrutement lorsque le contrat de travail est conclu pour une durée indéterminée.</a:t>
            </a:r>
          </a:p>
          <a:p>
            <a:endParaRPr lang="fr-FR" dirty="0"/>
          </a:p>
        </p:txBody>
      </p:sp>
      <p:pic>
        <p:nvPicPr>
          <p:cNvPr id="5" name="Image 4" descr="Logo andi Pro.png"/>
          <p:cNvPicPr>
            <a:picLocks noChangeAspect="1"/>
          </p:cNvPicPr>
          <p:nvPr/>
        </p:nvPicPr>
        <p:blipFill>
          <a:blip r:embed="rId2"/>
          <a:stretch>
            <a:fillRect/>
          </a:stretch>
        </p:blipFill>
        <p:spPr>
          <a:xfrm>
            <a:off x="142844" y="0"/>
            <a:ext cx="1000100" cy="1145570"/>
          </a:xfrm>
          <a:prstGeom prst="rect">
            <a:avLst/>
          </a:prstGeom>
          <a:solidFill>
            <a:srgbClr val="006600"/>
          </a:solidFill>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Mesures d’appui à </a:t>
            </a:r>
            <a:r>
              <a:rPr lang="fr-FR" b="1" dirty="0" smtClean="0"/>
              <a:t>l’investissement </a:t>
            </a:r>
            <a:r>
              <a:rPr lang="fr-FR" sz="3100" b="1" dirty="0" smtClean="0">
                <a:solidFill>
                  <a:srgbClr val="C00000"/>
                </a:solidFill>
              </a:rPr>
              <a:t>Promotion de l’Emploi</a:t>
            </a:r>
            <a:r>
              <a:rPr lang="fr-FR" sz="3100" dirty="0" smtClean="0">
                <a:solidFill>
                  <a:srgbClr val="C00000"/>
                </a:solidFill>
              </a:rPr>
              <a:t/>
            </a:r>
            <a:br>
              <a:rPr lang="fr-FR" sz="3100" dirty="0" smtClean="0">
                <a:solidFill>
                  <a:srgbClr val="C00000"/>
                </a:solidFill>
              </a:rPr>
            </a:br>
            <a:endParaRPr lang="fr-FR" sz="3100" dirty="0">
              <a:solidFill>
                <a:srgbClr val="C00000"/>
              </a:solidFill>
            </a:endParaRPr>
          </a:p>
        </p:txBody>
      </p:sp>
      <p:sp>
        <p:nvSpPr>
          <p:cNvPr id="3" name="Espace réservé du contenu 2"/>
          <p:cNvSpPr>
            <a:spLocks noGrp="1"/>
          </p:cNvSpPr>
          <p:nvPr>
            <p:ph idx="1"/>
          </p:nvPr>
        </p:nvSpPr>
        <p:spPr/>
        <p:txBody>
          <a:bodyPr>
            <a:normAutofit fontScale="47500" lnSpcReduction="20000"/>
          </a:bodyPr>
          <a:lstStyle/>
          <a:p>
            <a:r>
              <a:rPr lang="fr-FR" dirty="0"/>
              <a:t>Abattement de </a:t>
            </a:r>
            <a:r>
              <a:rPr lang="fr-FR" b="1" dirty="0"/>
              <a:t>la part patronale </a:t>
            </a:r>
            <a:r>
              <a:rPr lang="fr-FR" dirty="0"/>
              <a:t>de la cotisation de sécurité sociale pour tout recrutement de demandeurs d’emploi, y compris les primo-demandeurs, régulièrement inscrits auprès des agences de placement, effectués dans les secteurs du tourisme, de l’artisanat, de la culture, de l’agriculture, dans les chantiers du bâtiment et travaux publics et dans les sociétés de services, pour une durée de six (6) mois ;</a:t>
            </a:r>
          </a:p>
          <a:p>
            <a:r>
              <a:rPr lang="fr-FR" dirty="0"/>
              <a:t>Abattement de </a:t>
            </a:r>
            <a:r>
              <a:rPr lang="fr-FR" b="1" dirty="0"/>
              <a:t>la part patronale </a:t>
            </a:r>
            <a:r>
              <a:rPr lang="fr-FR" dirty="0"/>
              <a:t>de la cotisation de sécurité sociale au titre de chaque demandeur d’emploi recruté pour les employeurs à jour de leurs cotisations en matière de sécurité sociale, qui recrutent, pour une durée égale au moins à douze (12) mois, des demandeurs d’emploi régulièrement inscrits auprès des agences de placement, bénéficient d’un abattement qui est fixé à :</a:t>
            </a:r>
          </a:p>
          <a:p>
            <a:r>
              <a:rPr lang="fr-FR" b="1" dirty="0"/>
              <a:t>(Art. 106 LFC 2009 modifié par Art 50 LFC 2011)</a:t>
            </a:r>
            <a:endParaRPr lang="fr-FR" dirty="0"/>
          </a:p>
          <a:p>
            <a:r>
              <a:rPr lang="fr-FR" b="1" dirty="0"/>
              <a:t>20% </a:t>
            </a:r>
            <a:r>
              <a:rPr lang="fr-FR" dirty="0"/>
              <a:t>pour les employeurs qui recrutent des demandeurs d’emploi ayant déjà travaillé dans la région nord du pays ;</a:t>
            </a:r>
          </a:p>
          <a:p>
            <a:r>
              <a:rPr lang="fr-FR" b="1" dirty="0"/>
              <a:t>80% </a:t>
            </a:r>
            <a:r>
              <a:rPr lang="fr-FR" dirty="0"/>
              <a:t>pour les employeurs qui recrutent des </a:t>
            </a:r>
            <a:r>
              <a:rPr lang="fr-FR" b="1" dirty="0"/>
              <a:t>primo-demandeurs </a:t>
            </a:r>
            <a:r>
              <a:rPr lang="fr-FR" dirty="0"/>
              <a:t>dans la région nord du pays ;</a:t>
            </a:r>
          </a:p>
          <a:p>
            <a:r>
              <a:rPr lang="fr-FR" b="1" dirty="0"/>
              <a:t>90% </a:t>
            </a:r>
            <a:r>
              <a:rPr lang="fr-FR" dirty="0"/>
              <a:t>pour tous les recrutements effectués dans les régions des </a:t>
            </a:r>
            <a:r>
              <a:rPr lang="fr-FR" b="1" dirty="0"/>
              <a:t>Hauts</a:t>
            </a:r>
            <a:endParaRPr lang="fr-FR" dirty="0"/>
          </a:p>
          <a:p>
            <a:r>
              <a:rPr lang="fr-FR" b="1" dirty="0"/>
              <a:t>Plateaux et du Sud</a:t>
            </a:r>
            <a:r>
              <a:rPr lang="fr-FR" dirty="0"/>
              <a:t>.</a:t>
            </a:r>
          </a:p>
          <a:p>
            <a:r>
              <a:rPr lang="fr-FR" dirty="0"/>
              <a:t>Cet abattement est effectué dans la limite de trois ans, tant que la relation de travail est maintenue.</a:t>
            </a:r>
          </a:p>
          <a:p>
            <a:r>
              <a:rPr lang="fr-FR" dirty="0"/>
              <a:t>Prise en charge par la caisse nationale d’assurance-chômage du différentiel de cotisation de </a:t>
            </a:r>
            <a:r>
              <a:rPr lang="fr-FR" b="1" dirty="0"/>
              <a:t>la part patronale </a:t>
            </a:r>
            <a:r>
              <a:rPr lang="fr-FR" dirty="0"/>
              <a:t>découlant des abattements ainsi que la subvention à l’emploi ;</a:t>
            </a:r>
          </a:p>
          <a:p>
            <a:endParaRPr lang="fr-FR" dirty="0"/>
          </a:p>
        </p:txBody>
      </p:sp>
      <p:pic>
        <p:nvPicPr>
          <p:cNvPr id="6" name="Image 5" descr="Logo andi Pro.png"/>
          <p:cNvPicPr>
            <a:picLocks noChangeAspect="1"/>
          </p:cNvPicPr>
          <p:nvPr/>
        </p:nvPicPr>
        <p:blipFill>
          <a:blip r:embed="rId2"/>
          <a:stretch>
            <a:fillRect/>
          </a:stretch>
        </p:blipFill>
        <p:spPr>
          <a:xfrm>
            <a:off x="142844" y="0"/>
            <a:ext cx="1000100" cy="1145570"/>
          </a:xfrm>
          <a:prstGeom prst="rect">
            <a:avLst/>
          </a:prstGeom>
          <a:solidFill>
            <a:srgbClr val="006600"/>
          </a:solidFill>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dirty="0" smtClean="0"/>
              <a:t>     </a:t>
            </a:r>
            <a:br>
              <a:rPr lang="fr-FR" b="1" dirty="0" smtClean="0"/>
            </a:br>
            <a:r>
              <a:rPr lang="fr-FR" b="1" dirty="0"/>
              <a:t/>
            </a:r>
            <a:br>
              <a:rPr lang="fr-FR" b="1" dirty="0"/>
            </a:br>
            <a:r>
              <a:rPr lang="fr-FR" b="1" dirty="0" smtClean="0"/>
              <a:t>Mesures </a:t>
            </a:r>
            <a:r>
              <a:rPr lang="fr-FR" b="1" dirty="0"/>
              <a:t>d’appui à </a:t>
            </a:r>
            <a:r>
              <a:rPr lang="fr-FR" b="1" dirty="0" smtClean="0"/>
              <a:t>l’investissement </a:t>
            </a:r>
            <a:r>
              <a:rPr lang="fr-FR" sz="3100" b="1" dirty="0" smtClean="0">
                <a:solidFill>
                  <a:srgbClr val="C00000"/>
                </a:solidFill>
              </a:rPr>
              <a:t>Soutien de l’emploi</a:t>
            </a:r>
            <a:r>
              <a:rPr lang="fr-FR" b="1" dirty="0" smtClean="0"/>
              <a:t/>
            </a:r>
            <a:br>
              <a:rPr lang="fr-FR" b="1" dirty="0" smtClean="0"/>
            </a:b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40000" lnSpcReduction="20000"/>
          </a:bodyPr>
          <a:lstStyle/>
          <a:p>
            <a:r>
              <a:rPr lang="fr-FR" b="1" dirty="0"/>
              <a:t>Mesures en faveur de l’employé</a:t>
            </a:r>
            <a:endParaRPr lang="fr-FR" dirty="0"/>
          </a:p>
          <a:p>
            <a:r>
              <a:rPr lang="fr-FR" dirty="0"/>
              <a:t>Perception par les </a:t>
            </a:r>
            <a:r>
              <a:rPr lang="fr-FR" b="1" dirty="0"/>
              <a:t>jeunes </a:t>
            </a:r>
            <a:r>
              <a:rPr lang="fr-FR" dirty="0"/>
              <a:t>émargeant dans le dispositif d’aide à l’insertion professionnelle des contrats d’insertion des diplômés d’une rémunération mensuelle fixée par référence au traitement de base des catégories comme suit :</a:t>
            </a:r>
          </a:p>
          <a:p>
            <a:r>
              <a:rPr lang="fr-FR" dirty="0"/>
              <a:t>55% pour les diplômés de l’enseignement supérieur,</a:t>
            </a:r>
          </a:p>
          <a:p>
            <a:r>
              <a:rPr lang="fr-FR" dirty="0"/>
              <a:t>50% pour les techniciens supérieurs,</a:t>
            </a:r>
          </a:p>
          <a:p>
            <a:r>
              <a:rPr lang="fr-FR" dirty="0"/>
              <a:t>47% pour les agents recrutés dans les entreprises économiques publiques ou privées.</a:t>
            </a:r>
          </a:p>
          <a:p>
            <a:r>
              <a:rPr lang="fr-FR" dirty="0"/>
              <a:t>Perception par les </a:t>
            </a:r>
            <a:r>
              <a:rPr lang="fr-FR" b="1" dirty="0"/>
              <a:t>jeunes </a:t>
            </a:r>
            <a:r>
              <a:rPr lang="fr-FR" dirty="0"/>
              <a:t>insérés dans le cadre des contrats formation-insertion de:</a:t>
            </a:r>
          </a:p>
          <a:p>
            <a:pPr lvl="0"/>
            <a:r>
              <a:rPr lang="fr-FR" dirty="0"/>
              <a:t>Une bourse mensuelle de 4000 DA lorsqu’ils sont placés en stage de formation auprès de maîtres- artisans,</a:t>
            </a:r>
          </a:p>
          <a:p>
            <a:pPr lvl="0"/>
            <a:r>
              <a:rPr lang="fr-FR" dirty="0"/>
              <a:t>Une  rémunération du poste de travail occupé lorsqu’ils sont insérés dans le cadre de la réalisation des chantiers de travaux divers.</a:t>
            </a:r>
          </a:p>
          <a:p>
            <a:r>
              <a:rPr lang="fr-FR" dirty="0"/>
              <a:t>Perception par les </a:t>
            </a:r>
            <a:r>
              <a:rPr lang="fr-FR" b="1" dirty="0"/>
              <a:t>jeunes </a:t>
            </a:r>
            <a:r>
              <a:rPr lang="fr-FR" dirty="0"/>
              <a:t>insérés dans le cadre des contrats d’insertion des diplômés ou des contrats d’insertion professionnelle de contrats formation emploi financés à hauteur de 60% par le dispositif pendant une période maximale de six (6) mois dans le cas où l’employeur s’engage à recruter le bénéficiaire pour une durée minimale d’une année, à l’issue de la formation ;</a:t>
            </a:r>
          </a:p>
          <a:p>
            <a:r>
              <a:rPr lang="fr-FR" dirty="0"/>
              <a:t>Institution d’une prime d’encouragement à la recherche de formation au profit des </a:t>
            </a:r>
            <a:r>
              <a:rPr lang="fr-FR" b="1" dirty="0"/>
              <a:t>jeunes </a:t>
            </a:r>
            <a:r>
              <a:rPr lang="fr-FR" dirty="0"/>
              <a:t>émargeant dans le dispositif d’aide à l’insertion professionnelle qui auront réussi à s’inscrire dans un stage de formation d’une durée maximale de six (6) mois dans des filières ou spécialités en déficit sur le marché de l’emploi. La prime, dont le montant est fixé à 3.000 DA par mois, est versée au cours de la formation pendant une durée maximale de six (6) mois ;</a:t>
            </a:r>
          </a:p>
          <a:p>
            <a:r>
              <a:rPr lang="fr-FR" dirty="0"/>
              <a:t>Contribution de l’Etat aux salaires dans le cadre d’un contrat de travail aidé pour les recrutements des </a:t>
            </a:r>
            <a:r>
              <a:rPr lang="fr-FR" b="1" dirty="0"/>
              <a:t>jeunes </a:t>
            </a:r>
            <a:r>
              <a:rPr lang="fr-FR" dirty="0"/>
              <a:t>placés en contrats d’insertion, auprès des entreprises publiques et privées. La contribution est versée pendant trois (3) années pour les contrats d’insertion des diplômés, deux (2) années pour les contrats d’insertion professionnelle et une (1) année pour les contrats formation-insertion ;</a:t>
            </a:r>
          </a:p>
          <a:p>
            <a:endParaRPr lang="fr-FR" dirty="0"/>
          </a:p>
        </p:txBody>
      </p:sp>
      <p:pic>
        <p:nvPicPr>
          <p:cNvPr id="6" name="Image 5" descr="Logo andi Pro.png"/>
          <p:cNvPicPr>
            <a:picLocks noChangeAspect="1"/>
          </p:cNvPicPr>
          <p:nvPr/>
        </p:nvPicPr>
        <p:blipFill>
          <a:blip r:embed="rId2"/>
          <a:stretch>
            <a:fillRect/>
          </a:stretch>
        </p:blipFill>
        <p:spPr>
          <a:xfrm>
            <a:off x="142844" y="0"/>
            <a:ext cx="1000100" cy="1145570"/>
          </a:xfrm>
          <a:prstGeom prst="rect">
            <a:avLst/>
          </a:prstGeom>
          <a:solidFill>
            <a:srgbClr val="006600"/>
          </a:solidFill>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dirty="0"/>
              <a:t>Mesures d’appui à </a:t>
            </a:r>
            <a:r>
              <a:rPr lang="fr-FR" b="1" dirty="0" smtClean="0"/>
              <a:t>l’investissement </a:t>
            </a:r>
            <a:r>
              <a:rPr lang="fr-FR" sz="3600" b="1" dirty="0" smtClean="0">
                <a:solidFill>
                  <a:srgbClr val="C00000"/>
                </a:solidFill>
              </a:rPr>
              <a:t>Avantages fiscaux</a:t>
            </a:r>
            <a:endParaRPr lang="fr-FR" sz="3600" b="1" dirty="0">
              <a:solidFill>
                <a:srgbClr val="C00000"/>
              </a:solidFill>
            </a:endParaRPr>
          </a:p>
        </p:txBody>
      </p:sp>
      <p:sp>
        <p:nvSpPr>
          <p:cNvPr id="3" name="Espace réservé du contenu 2"/>
          <p:cNvSpPr>
            <a:spLocks noGrp="1"/>
          </p:cNvSpPr>
          <p:nvPr>
            <p:ph idx="1"/>
          </p:nvPr>
        </p:nvSpPr>
        <p:spPr/>
        <p:txBody>
          <a:bodyPr>
            <a:normAutofit fontScale="40000" lnSpcReduction="20000"/>
          </a:bodyPr>
          <a:lstStyle/>
          <a:p>
            <a:r>
              <a:rPr lang="fr-FR" b="1" dirty="0"/>
              <a:t>Allègement des charges fiscales et incitations à l’investissement</a:t>
            </a:r>
            <a:endParaRPr lang="fr-FR" dirty="0"/>
          </a:p>
          <a:p>
            <a:r>
              <a:rPr lang="fr-FR" dirty="0"/>
              <a:t>Abattement de 15 % de l’IBS pour les PME/ PMI implantées dans les wilayas éligibles à l’aide du fonds des hauts plateaux </a:t>
            </a:r>
            <a:r>
              <a:rPr lang="fr-FR" b="1" dirty="0"/>
              <a:t>(Art. 8 LF 2004) </a:t>
            </a:r>
            <a:r>
              <a:rPr lang="fr-FR" dirty="0"/>
              <a:t>;</a:t>
            </a:r>
          </a:p>
          <a:p>
            <a:r>
              <a:rPr lang="fr-FR" dirty="0"/>
              <a:t>Abattement de 20 % de l’IBS au profit des PME / PMI implantées dans les wilayas éligibles à l’aide du fonds du sud </a:t>
            </a:r>
            <a:r>
              <a:rPr lang="fr-FR" b="1" dirty="0"/>
              <a:t>(Art. 8 LF 2004) ;</a:t>
            </a:r>
            <a:endParaRPr lang="fr-FR" dirty="0"/>
          </a:p>
          <a:p>
            <a:r>
              <a:rPr lang="fr-FR" dirty="0"/>
              <a:t>Réduction de 50 % de l’IRG et de l’IBS pour les investissements implantés dans les wilayas d’Adrar, Illizi, Tindouf et Tamanrasset pour une période de cinq (05) ans </a:t>
            </a:r>
            <a:r>
              <a:rPr lang="fr-FR" b="1" dirty="0"/>
              <a:t>(Art. 15 LF 2010) ;</a:t>
            </a:r>
            <a:endParaRPr lang="fr-FR" dirty="0"/>
          </a:p>
          <a:p>
            <a:r>
              <a:rPr lang="fr-FR" dirty="0"/>
              <a:t>Exonération permanente de la TAP et de l’IBS accordée pour les opérations de ventes de biens et services destinés à l’exportation </a:t>
            </a:r>
            <a:r>
              <a:rPr lang="fr-FR" b="1" dirty="0"/>
              <a:t>(Art. 06 LF 2006) ;</a:t>
            </a:r>
            <a:endParaRPr lang="fr-FR" dirty="0"/>
          </a:p>
          <a:p>
            <a:r>
              <a:rPr lang="fr-FR" dirty="0"/>
              <a:t>Réaménagement des déductions autorisées pour la détermination des bénéfices imposables à l’IBS </a:t>
            </a:r>
            <a:r>
              <a:rPr lang="fr-FR" b="1" dirty="0"/>
              <a:t>(Art. 13 LF 2007) ;</a:t>
            </a:r>
            <a:endParaRPr lang="fr-FR" dirty="0"/>
          </a:p>
          <a:p>
            <a:r>
              <a:rPr lang="fr-FR" dirty="0"/>
              <a:t>Exonération de la TAP en faveur des opérations réalisées entre les sociétés membres relevant d’un même groupe de sociétés et suppression de la condition de la limitation autorisée pour la déduction des charges </a:t>
            </a:r>
            <a:r>
              <a:rPr lang="fr-FR" b="1" dirty="0"/>
              <a:t>(Art. 17 LF 2007) ;</a:t>
            </a:r>
            <a:endParaRPr lang="fr-FR" dirty="0"/>
          </a:p>
          <a:p>
            <a:r>
              <a:rPr lang="fr-FR" dirty="0"/>
              <a:t>Mesures en faveurs des Entreprises qui créent et maintiennent des emplois :</a:t>
            </a:r>
          </a:p>
          <a:p>
            <a:r>
              <a:rPr lang="fr-FR" dirty="0"/>
              <a:t>Réduction de l’IRG ou de l’IBS. La réduction est fixée à 50 % du montant des salaires au titre des emplois créés et préservés dans la limite de 5 % du bénéfice imposable sans que cette réduction n’excède 01 million de DA </a:t>
            </a:r>
            <a:r>
              <a:rPr lang="fr-FR" b="1" dirty="0"/>
              <a:t>(Art. 59 LF 2007) ;</a:t>
            </a:r>
            <a:endParaRPr lang="fr-FR" dirty="0"/>
          </a:p>
          <a:p>
            <a:r>
              <a:rPr lang="fr-FR" dirty="0"/>
              <a:t>Prise en charge par le fonds pour la promotion des exportations des dépenses liées aux études des marchés extérieurs, à la participation aux foires et expositions, à la prospection des marchés extérieurs, aux frais de transport à l’exportation (une partie) des produits périssables </a:t>
            </a:r>
            <a:r>
              <a:rPr lang="fr-FR" b="1" dirty="0"/>
              <a:t>(Art. 11 LFC 2007) ;</a:t>
            </a:r>
            <a:endParaRPr lang="fr-FR" dirty="0"/>
          </a:p>
          <a:p>
            <a:endParaRPr lang="fr-FR" dirty="0"/>
          </a:p>
        </p:txBody>
      </p:sp>
      <p:pic>
        <p:nvPicPr>
          <p:cNvPr id="5" name="Image 4" descr="Logo andi Pro.png"/>
          <p:cNvPicPr>
            <a:picLocks noChangeAspect="1"/>
          </p:cNvPicPr>
          <p:nvPr/>
        </p:nvPicPr>
        <p:blipFill>
          <a:blip r:embed="rId2"/>
          <a:stretch>
            <a:fillRect/>
          </a:stretch>
        </p:blipFill>
        <p:spPr>
          <a:xfrm>
            <a:off x="142844" y="0"/>
            <a:ext cx="1000100" cy="1145570"/>
          </a:xfrm>
          <a:prstGeom prst="rect">
            <a:avLst/>
          </a:prstGeom>
          <a:solidFill>
            <a:srgbClr val="006600"/>
          </a:solidFill>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    Mesures </a:t>
            </a:r>
            <a:r>
              <a:rPr lang="fr-FR" b="1" dirty="0"/>
              <a:t>d’appui à l’investissement</a:t>
            </a:r>
            <a:endParaRPr lang="fr-FR" dirty="0"/>
          </a:p>
        </p:txBody>
      </p:sp>
      <p:sp>
        <p:nvSpPr>
          <p:cNvPr id="3" name="Espace réservé du contenu 2"/>
          <p:cNvSpPr>
            <a:spLocks noGrp="1"/>
          </p:cNvSpPr>
          <p:nvPr>
            <p:ph idx="1"/>
          </p:nvPr>
        </p:nvSpPr>
        <p:spPr>
          <a:xfrm>
            <a:off x="457200" y="1600200"/>
            <a:ext cx="8401080" cy="4525963"/>
          </a:xfrm>
        </p:spPr>
        <p:txBody>
          <a:bodyPr>
            <a:normAutofit fontScale="47500" lnSpcReduction="20000"/>
          </a:bodyPr>
          <a:lstStyle/>
          <a:p>
            <a:r>
              <a:rPr lang="fr-FR" dirty="0"/>
              <a:t>Réduction du taux normal de l’IBS 25 % à 19 % pour certaines activités productives et du tourisme </a:t>
            </a:r>
            <a:r>
              <a:rPr lang="fr-FR" b="1" dirty="0"/>
              <a:t>(Art. 05 LFC 2008) ;</a:t>
            </a:r>
            <a:endParaRPr lang="fr-FR" dirty="0"/>
          </a:p>
          <a:p>
            <a:r>
              <a:rPr lang="fr-FR" dirty="0"/>
              <a:t>Allongement de 02 années de la période d’exonération en matière d’IRG ou d’IBS au profit des jeunes promoteurs éligibles au fonds de soutien à l’emploi de jeunes qui s’engagent à recruter au moins 03 employés à durée indéterminée </a:t>
            </a:r>
            <a:r>
              <a:rPr lang="fr-FR" b="1" dirty="0"/>
              <a:t>(Art.63 LFC 2009);</a:t>
            </a:r>
            <a:endParaRPr lang="fr-FR" dirty="0"/>
          </a:p>
          <a:p>
            <a:r>
              <a:rPr lang="fr-FR" dirty="0"/>
              <a:t>Possibilité de fractionner le montant des droits d’enregistrement ainsi que la taxe de publicité foncière dus à l’occasion de l’établissement des actes de concession des biens domaniaux dans le cadre du développement de l’investissement </a:t>
            </a:r>
            <a:r>
              <a:rPr lang="fr-FR" b="1" dirty="0"/>
              <a:t>(Art. 28 LFC 2010) ;</a:t>
            </a:r>
            <a:endParaRPr lang="fr-FR" dirty="0"/>
          </a:p>
          <a:p>
            <a:r>
              <a:rPr lang="fr-FR" dirty="0"/>
              <a:t>Exonération de l’impôt sur le revenu global (IRG) ou de l’impôt sur le bénéfice des sociétés (IBS), des produits et des plus-values de cession des actions et titres assimilés réalisés dans le cadre d’une opération d’introduction</a:t>
            </a:r>
          </a:p>
          <a:p>
            <a:r>
              <a:rPr lang="fr-FR" dirty="0"/>
              <a:t>à la bourse </a:t>
            </a:r>
            <a:r>
              <a:rPr lang="fr-FR" b="1" dirty="0"/>
              <a:t>(Art. 32 LF 2010) ;</a:t>
            </a:r>
            <a:endParaRPr lang="fr-FR" dirty="0"/>
          </a:p>
          <a:p>
            <a:r>
              <a:rPr lang="fr-FR" dirty="0"/>
              <a:t>Octroi d’une réfaction de 30 % en matière de la TAP au profit des opérations de vente réalisées par les producteurs et grossistes portant sur les médicaments fabriqués localement </a:t>
            </a:r>
            <a:r>
              <a:rPr lang="fr-FR" b="1" dirty="0"/>
              <a:t>(Art. 08 LFC 2010) ;</a:t>
            </a:r>
            <a:endParaRPr lang="fr-FR" dirty="0"/>
          </a:p>
          <a:p>
            <a:r>
              <a:rPr lang="fr-FR" dirty="0"/>
              <a:t>Autorisation de dédouanement à l’importation de chaines de production rénovées </a:t>
            </a:r>
            <a:r>
              <a:rPr lang="fr-FR" b="1" dirty="0"/>
              <a:t>(Art. 54 </a:t>
            </a:r>
            <a:r>
              <a:rPr lang="fr-FR" b="1" dirty="0" smtClean="0"/>
              <a:t>LFC 2010</a:t>
            </a:r>
            <a:r>
              <a:rPr lang="fr-FR" b="1" dirty="0"/>
              <a:t>) </a:t>
            </a:r>
            <a:endParaRPr lang="fr-FR" dirty="0"/>
          </a:p>
          <a:p>
            <a:endParaRPr lang="fr-FR" dirty="0"/>
          </a:p>
        </p:txBody>
      </p:sp>
      <p:pic>
        <p:nvPicPr>
          <p:cNvPr id="6" name="Image 5" descr="Logo andi Pro.png"/>
          <p:cNvPicPr>
            <a:picLocks noChangeAspect="1"/>
          </p:cNvPicPr>
          <p:nvPr/>
        </p:nvPicPr>
        <p:blipFill>
          <a:blip r:embed="rId2"/>
          <a:stretch>
            <a:fillRect/>
          </a:stretch>
        </p:blipFill>
        <p:spPr>
          <a:xfrm>
            <a:off x="142844" y="0"/>
            <a:ext cx="1000100" cy="1145570"/>
          </a:xfrm>
          <a:prstGeom prst="rect">
            <a:avLst/>
          </a:prstGeom>
          <a:solidFill>
            <a:srgbClr val="006600"/>
          </a:solid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62000" y="533400"/>
            <a:ext cx="7696200" cy="1109650"/>
          </a:xfrm>
        </p:spPr>
        <p:style>
          <a:lnRef idx="2">
            <a:schemeClr val="dk1"/>
          </a:lnRef>
          <a:fillRef idx="1">
            <a:schemeClr val="lt1"/>
          </a:fillRef>
          <a:effectRef idx="0">
            <a:schemeClr val="dk1"/>
          </a:effectRef>
          <a:fontRef idx="minor">
            <a:schemeClr val="dk1"/>
          </a:fontRef>
        </p:style>
        <p:txBody>
          <a:bodyPr anchor="ctr"/>
          <a:lstStyle/>
          <a:p>
            <a:pPr algn="ctr"/>
            <a:r>
              <a:rPr lang="fr-FR" b="1" cap="small" dirty="0">
                <a:solidFill>
                  <a:srgbClr val="002060"/>
                </a:solidFill>
                <a:cs typeface="Sultan Medium" pitchFamily="2" charset="-78"/>
              </a:rPr>
              <a:t>E</a:t>
            </a:r>
            <a:r>
              <a:rPr lang="fr-FR" b="1" cap="small" dirty="0" smtClean="0">
                <a:solidFill>
                  <a:srgbClr val="002060"/>
                </a:solidFill>
                <a:cs typeface="Sultan Medium" pitchFamily="2" charset="-78"/>
              </a:rPr>
              <a:t>ntreprise</a:t>
            </a:r>
            <a:endParaRPr lang="fr-FR" b="1" cap="small" dirty="0">
              <a:solidFill>
                <a:srgbClr val="002060"/>
              </a:solidFill>
              <a:cs typeface="Sultan Medium" pitchFamily="2" charset="-78"/>
            </a:endParaRPr>
          </a:p>
        </p:txBody>
      </p:sp>
      <p:sp>
        <p:nvSpPr>
          <p:cNvPr id="3" name="Espace réservé du contenu 2"/>
          <p:cNvSpPr>
            <a:spLocks noGrp="1"/>
          </p:cNvSpPr>
          <p:nvPr>
            <p:ph idx="1"/>
          </p:nvPr>
        </p:nvSpPr>
        <p:spPr>
          <a:xfrm>
            <a:off x="762000" y="1785926"/>
            <a:ext cx="7696200" cy="4357718"/>
          </a:xfrm>
        </p:spPr>
        <p:style>
          <a:lnRef idx="2">
            <a:schemeClr val="dk1"/>
          </a:lnRef>
          <a:fillRef idx="1">
            <a:schemeClr val="lt1"/>
          </a:fillRef>
          <a:effectRef idx="0">
            <a:schemeClr val="dk1"/>
          </a:effectRef>
          <a:fontRef idx="minor">
            <a:schemeClr val="dk1"/>
          </a:fontRef>
        </p:style>
        <p:txBody>
          <a:bodyPr/>
          <a:lstStyle/>
          <a:p>
            <a:pPr algn="ctr">
              <a:buNone/>
            </a:pPr>
            <a:r>
              <a:rPr lang="fr-FR" dirty="0" smtClean="0">
                <a:solidFill>
                  <a:srgbClr val="002060"/>
                </a:solidFill>
              </a:rPr>
              <a:t>Unique espace où se croisent les moyens fondamentaux de création de la </a:t>
            </a:r>
            <a:r>
              <a:rPr lang="fr-FR" b="1" dirty="0" smtClean="0">
                <a:solidFill>
                  <a:srgbClr val="7030A0"/>
                </a:solidFill>
              </a:rPr>
              <a:t>richesse (la main et l’outil)</a:t>
            </a:r>
            <a:endParaRPr lang="fr-FR" b="1" dirty="0" smtClean="0">
              <a:solidFill>
                <a:srgbClr val="00B050"/>
              </a:solidFill>
            </a:endParaRPr>
          </a:p>
          <a:p>
            <a:pPr marL="514350" indent="-514350">
              <a:buBlip>
                <a:blip r:embed="rId2"/>
              </a:buBlip>
            </a:pPr>
            <a:r>
              <a:rPr lang="fr-FR" b="1" dirty="0" smtClean="0">
                <a:solidFill>
                  <a:srgbClr val="7030A0"/>
                </a:solidFill>
              </a:rPr>
              <a:t>Capital</a:t>
            </a:r>
            <a:r>
              <a:rPr lang="fr-FR" dirty="0" smtClean="0">
                <a:solidFill>
                  <a:srgbClr val="7030A0"/>
                </a:solidFill>
              </a:rPr>
              <a:t>: </a:t>
            </a:r>
            <a:r>
              <a:rPr lang="fr-FR" dirty="0" smtClean="0">
                <a:solidFill>
                  <a:srgbClr val="002060"/>
                </a:solidFill>
              </a:rPr>
              <a:t>représentant l’aspect matériel du processus;</a:t>
            </a:r>
          </a:p>
          <a:p>
            <a:pPr marL="514350" indent="-514350">
              <a:buBlip>
                <a:blip r:embed="rId2"/>
              </a:buBlip>
            </a:pPr>
            <a:r>
              <a:rPr lang="fr-FR" b="1" dirty="0" smtClean="0">
                <a:solidFill>
                  <a:srgbClr val="7030A0"/>
                </a:solidFill>
              </a:rPr>
              <a:t>Travail</a:t>
            </a:r>
            <a:r>
              <a:rPr lang="fr-FR" dirty="0" smtClean="0">
                <a:solidFill>
                  <a:srgbClr val="7030A0"/>
                </a:solidFill>
              </a:rPr>
              <a:t>: </a:t>
            </a:r>
            <a:r>
              <a:rPr lang="fr-FR" dirty="0" smtClean="0">
                <a:solidFill>
                  <a:srgbClr val="002060"/>
                </a:solidFill>
              </a:rPr>
              <a:t>représentant l’aspect humain du processus;</a:t>
            </a:r>
            <a:endParaRPr lang="fr-FR" dirty="0">
              <a:solidFill>
                <a:srgbClr val="002060"/>
              </a:solidFill>
            </a:endParaRPr>
          </a:p>
        </p:txBody>
      </p:sp>
      <p:pic>
        <p:nvPicPr>
          <p:cNvPr id="4" name="Image 3" descr="Logo andi Pro.png"/>
          <p:cNvPicPr>
            <a:picLocks noChangeAspect="1"/>
          </p:cNvPicPr>
          <p:nvPr/>
        </p:nvPicPr>
        <p:blipFill>
          <a:blip r:embed="rId3"/>
          <a:stretch>
            <a:fillRect/>
          </a:stretch>
        </p:blipFill>
        <p:spPr>
          <a:xfrm>
            <a:off x="142844" y="0"/>
            <a:ext cx="1000100" cy="1145570"/>
          </a:xfrm>
          <a:prstGeom prst="rect">
            <a:avLst/>
          </a:prstGeom>
          <a:solidFill>
            <a:srgbClr val="006600"/>
          </a:solidFill>
        </p:spPr>
      </p:pic>
      <p:sp>
        <p:nvSpPr>
          <p:cNvPr id="5" name="Espace réservé du pied de page 4"/>
          <p:cNvSpPr>
            <a:spLocks noGrp="1"/>
          </p:cNvSpPr>
          <p:nvPr>
            <p:ph type="ftr" sz="quarter" idx="11"/>
          </p:nvPr>
        </p:nvSpPr>
        <p:spPr>
          <a:xfrm>
            <a:off x="3124200" y="6356350"/>
            <a:ext cx="2895600" cy="365125"/>
          </a:xfrm>
        </p:spPr>
        <p:txBody>
          <a:bodyPr/>
          <a:lstStyle/>
          <a:p>
            <a:r>
              <a:rPr lang="fr-FR" dirty="0" smtClean="0"/>
              <a:t>Andi Bejaia 2014</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Program Files\Microsoft Office\MEDIA\CAGCAT10\j0222015.wmf"/>
          <p:cNvPicPr>
            <a:picLocks noChangeAspect="1" noChangeArrowheads="1"/>
          </p:cNvPicPr>
          <p:nvPr/>
        </p:nvPicPr>
        <p:blipFill>
          <a:blip r:embed="rId2">
            <a:lum bright="-26000" contrast="53000"/>
          </a:blip>
          <a:srcRect/>
          <a:stretch>
            <a:fillRect/>
          </a:stretch>
        </p:blipFill>
        <p:spPr bwMode="auto">
          <a:xfrm>
            <a:off x="3681831" y="2535631"/>
            <a:ext cx="1780337" cy="1786738"/>
          </a:xfrm>
          <a:prstGeom prst="rect">
            <a:avLst/>
          </a:prstGeom>
          <a:noFill/>
        </p:spPr>
      </p:pic>
      <p:sp>
        <p:nvSpPr>
          <p:cNvPr id="2" name="Titre 1"/>
          <p:cNvSpPr>
            <a:spLocks noGrp="1"/>
          </p:cNvSpPr>
          <p:nvPr>
            <p:ph type="title"/>
          </p:nvPr>
        </p:nvSpPr>
        <p:spPr>
          <a:xfrm>
            <a:off x="357158" y="285728"/>
            <a:ext cx="8429684" cy="1214446"/>
          </a:xfrm>
        </p:spPr>
        <p:style>
          <a:lnRef idx="2">
            <a:schemeClr val="dk1"/>
          </a:lnRef>
          <a:fillRef idx="1">
            <a:schemeClr val="lt1"/>
          </a:fillRef>
          <a:effectRef idx="0">
            <a:schemeClr val="dk1"/>
          </a:effectRef>
          <a:fontRef idx="minor">
            <a:schemeClr val="dk1"/>
          </a:fontRef>
        </p:style>
        <p:txBody>
          <a:bodyPr anchor="ctr">
            <a:normAutofit/>
          </a:bodyPr>
          <a:lstStyle/>
          <a:p>
            <a:pPr algn="ctr"/>
            <a:r>
              <a:rPr lang="fr-FR" b="1" cap="small" dirty="0" smtClean="0">
                <a:solidFill>
                  <a:schemeClr val="tx1">
                    <a:lumMod val="85000"/>
                    <a:lumOff val="15000"/>
                  </a:schemeClr>
                </a:solidFill>
              </a:rPr>
              <a:t>Entité juridique (Entreprise)</a:t>
            </a:r>
            <a:endParaRPr lang="fr-FR" b="1" cap="small" dirty="0">
              <a:solidFill>
                <a:schemeClr val="tx1">
                  <a:lumMod val="85000"/>
                  <a:lumOff val="15000"/>
                </a:schemeClr>
              </a:solidFill>
            </a:endParaRPr>
          </a:p>
        </p:txBody>
      </p:sp>
      <p:sp>
        <p:nvSpPr>
          <p:cNvPr id="3" name="Espace réservé du contenu 2"/>
          <p:cNvSpPr>
            <a:spLocks noGrp="1"/>
          </p:cNvSpPr>
          <p:nvPr>
            <p:ph idx="1"/>
          </p:nvPr>
        </p:nvSpPr>
        <p:spPr>
          <a:xfrm>
            <a:off x="357158" y="1785926"/>
            <a:ext cx="8429684" cy="4157674"/>
          </a:xfrm>
        </p:spPr>
        <p:style>
          <a:lnRef idx="2">
            <a:schemeClr val="dk1"/>
          </a:lnRef>
          <a:fillRef idx="1">
            <a:schemeClr val="lt1"/>
          </a:fillRef>
          <a:effectRef idx="0">
            <a:schemeClr val="dk1"/>
          </a:effectRef>
          <a:fontRef idx="minor">
            <a:schemeClr val="dk1"/>
          </a:fontRef>
        </p:style>
        <p:txBody>
          <a:bodyPr>
            <a:sp3d extrusionH="57150" contourW="12700">
              <a:extrusionClr>
                <a:srgbClr val="C00000"/>
              </a:extrusionClr>
              <a:contourClr>
                <a:srgbClr val="FFC000"/>
              </a:contourClr>
            </a:sp3d>
          </a:bodyPr>
          <a:lstStyle/>
          <a:p>
            <a:pPr algn="just">
              <a:buBlip>
                <a:blip r:embed="rId3"/>
              </a:buBlip>
            </a:pPr>
            <a:r>
              <a:rPr lang="fr-FR" dirty="0" smtClean="0">
                <a:solidFill>
                  <a:srgbClr val="002060"/>
                </a:solidFill>
              </a:rPr>
              <a:t>Sujette à des </a:t>
            </a:r>
            <a:r>
              <a:rPr lang="fr-FR" b="1" dirty="0" smtClean="0">
                <a:solidFill>
                  <a:srgbClr val="7030A0"/>
                </a:solidFill>
              </a:rPr>
              <a:t>droits et obligations </a:t>
            </a:r>
            <a:r>
              <a:rPr lang="fr-FR" dirty="0" smtClean="0">
                <a:solidFill>
                  <a:srgbClr val="002060"/>
                </a:solidFill>
              </a:rPr>
              <a:t>dans ses relations avec les tiers;</a:t>
            </a:r>
          </a:p>
          <a:p>
            <a:pPr algn="just">
              <a:buBlip>
                <a:blip r:embed="rId4"/>
              </a:buBlip>
            </a:pPr>
            <a:r>
              <a:rPr lang="fr-FR" dirty="0" smtClean="0">
                <a:solidFill>
                  <a:srgbClr val="002060"/>
                </a:solidFill>
              </a:rPr>
              <a:t>L’entreprise est donc une sorte d’incessant </a:t>
            </a:r>
            <a:r>
              <a:rPr lang="fr-FR" b="1" dirty="0" smtClean="0">
                <a:solidFill>
                  <a:srgbClr val="7030A0"/>
                </a:solidFill>
              </a:rPr>
              <a:t>nœud de contrats</a:t>
            </a:r>
            <a:r>
              <a:rPr lang="fr-FR" dirty="0" smtClean="0">
                <a:solidFill>
                  <a:srgbClr val="002060"/>
                </a:solidFill>
              </a:rPr>
              <a:t>, qui se font et se défont au gré des motivations et intérêts de tout un chacun.</a:t>
            </a:r>
          </a:p>
        </p:txBody>
      </p:sp>
      <p:sp>
        <p:nvSpPr>
          <p:cNvPr id="6" name="Organigramme : Bande perforée 5"/>
          <p:cNvSpPr/>
          <p:nvPr/>
        </p:nvSpPr>
        <p:spPr bwMode="auto">
          <a:xfrm>
            <a:off x="571472" y="4929198"/>
            <a:ext cx="8072494" cy="928694"/>
          </a:xfrm>
          <a:prstGeom prst="flowChartPunchedTap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buNone/>
            </a:pPr>
            <a:r>
              <a:rPr lang="fr-FR" sz="2800" dirty="0" smtClean="0">
                <a:solidFill>
                  <a:srgbClr val="002060"/>
                </a:solidFill>
              </a:rPr>
              <a:t>« </a:t>
            </a:r>
            <a:r>
              <a:rPr lang="fr-FR" sz="3600" b="1" i="1" dirty="0" smtClean="0">
                <a:solidFill>
                  <a:srgbClr val="002060"/>
                </a:solidFill>
              </a:rPr>
              <a:t>l’art de </a:t>
            </a:r>
            <a:r>
              <a:rPr lang="fr-FR" sz="3600" b="1" i="1" dirty="0" smtClean="0">
                <a:solidFill>
                  <a:srgbClr val="7030A0"/>
                </a:solidFill>
              </a:rPr>
              <a:t>négocier </a:t>
            </a:r>
            <a:r>
              <a:rPr lang="fr-FR" sz="3600" b="1" i="1" dirty="0" smtClean="0">
                <a:solidFill>
                  <a:srgbClr val="002060"/>
                </a:solidFill>
              </a:rPr>
              <a:t>est de mise </a:t>
            </a:r>
            <a:r>
              <a:rPr lang="fr-FR" sz="3600" dirty="0" smtClean="0">
                <a:solidFill>
                  <a:srgbClr val="002060"/>
                </a:solidFill>
              </a:rPr>
              <a:t>»</a:t>
            </a:r>
            <a:endParaRPr lang="fr-FR" sz="3600" dirty="0">
              <a:solidFill>
                <a:srgbClr val="002060"/>
              </a:solidFill>
            </a:endParaRPr>
          </a:p>
        </p:txBody>
      </p:sp>
      <p:pic>
        <p:nvPicPr>
          <p:cNvPr id="7" name="Image 6" descr="Logo andi Pro.png"/>
          <p:cNvPicPr>
            <a:picLocks noChangeAspect="1"/>
          </p:cNvPicPr>
          <p:nvPr/>
        </p:nvPicPr>
        <p:blipFill>
          <a:blip r:embed="rId5"/>
          <a:stretch>
            <a:fillRect/>
          </a:stretch>
        </p:blipFill>
        <p:spPr>
          <a:xfrm>
            <a:off x="142844" y="0"/>
            <a:ext cx="1000100" cy="1145570"/>
          </a:xfrm>
          <a:prstGeom prst="rect">
            <a:avLst/>
          </a:prstGeom>
          <a:solidFill>
            <a:srgbClr val="006600"/>
          </a:solidFill>
        </p:spPr>
      </p:pic>
      <p:sp>
        <p:nvSpPr>
          <p:cNvPr id="8" name="Espace réservé du pied de page 4"/>
          <p:cNvSpPr>
            <a:spLocks noGrp="1"/>
          </p:cNvSpPr>
          <p:nvPr>
            <p:ph type="ftr" sz="quarter" idx="11"/>
          </p:nvPr>
        </p:nvSpPr>
        <p:spPr>
          <a:xfrm>
            <a:off x="3124200" y="6356350"/>
            <a:ext cx="2895600" cy="365125"/>
          </a:xfrm>
        </p:spPr>
        <p:txBody>
          <a:bodyPr/>
          <a:lstStyle/>
          <a:p>
            <a:r>
              <a:rPr lang="fr-FR" dirty="0" smtClean="0"/>
              <a:t>Andi Bejaia 2014</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Vague 4"/>
          <p:cNvSpPr/>
          <p:nvPr/>
        </p:nvSpPr>
        <p:spPr bwMode="auto">
          <a:xfrm>
            <a:off x="1714480" y="5357826"/>
            <a:ext cx="6000792" cy="642942"/>
          </a:xfrm>
          <a:prstGeom prst="wav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charset="0"/>
            </a:endParaRPr>
          </a:p>
        </p:txBody>
      </p:sp>
      <p:sp>
        <p:nvSpPr>
          <p:cNvPr id="2" name="Titre 1"/>
          <p:cNvSpPr>
            <a:spLocks noGrp="1"/>
          </p:cNvSpPr>
          <p:nvPr>
            <p:ph type="title"/>
          </p:nvPr>
        </p:nvSpPr>
        <p:spPr>
          <a:xfrm>
            <a:off x="714348" y="357166"/>
            <a:ext cx="8072494" cy="1285884"/>
          </a:xfrm>
        </p:spPr>
        <p:style>
          <a:lnRef idx="2">
            <a:schemeClr val="dk1"/>
          </a:lnRef>
          <a:fillRef idx="1">
            <a:schemeClr val="lt1"/>
          </a:fillRef>
          <a:effectRef idx="0">
            <a:schemeClr val="dk1"/>
          </a:effectRef>
          <a:fontRef idx="minor">
            <a:schemeClr val="dk1"/>
          </a:fontRef>
        </p:style>
        <p:txBody>
          <a:bodyPr anchor="ctr">
            <a:normAutofit fontScale="90000"/>
          </a:bodyPr>
          <a:lstStyle/>
          <a:p>
            <a:pPr algn="ctr"/>
            <a:r>
              <a:rPr lang="fr-FR" b="1" dirty="0" smtClean="0">
                <a:solidFill>
                  <a:schemeClr val="accent5">
                    <a:lumMod val="10000"/>
                  </a:schemeClr>
                </a:solidFill>
              </a:rPr>
              <a:t>     Porteur de projet </a:t>
            </a:r>
            <a:r>
              <a:rPr lang="fr-FR" dirty="0" smtClean="0">
                <a:solidFill>
                  <a:schemeClr val="accent5">
                    <a:lumMod val="10000"/>
                  </a:schemeClr>
                </a:solidFill>
              </a:rPr>
              <a:t>! gare à la fatuité</a:t>
            </a:r>
            <a:br>
              <a:rPr lang="fr-FR" dirty="0" smtClean="0">
                <a:solidFill>
                  <a:schemeClr val="accent5">
                    <a:lumMod val="10000"/>
                  </a:schemeClr>
                </a:solidFill>
              </a:rPr>
            </a:br>
            <a:r>
              <a:rPr lang="fr-FR" b="1" dirty="0" smtClean="0">
                <a:solidFill>
                  <a:srgbClr val="FFC000"/>
                </a:solidFill>
              </a:rPr>
              <a:t>(</a:t>
            </a:r>
            <a:r>
              <a:rPr lang="fr-FR" b="1" dirty="0" smtClean="0">
                <a:solidFill>
                  <a:srgbClr val="006600"/>
                </a:solidFill>
              </a:rPr>
              <a:t>El </a:t>
            </a:r>
            <a:r>
              <a:rPr lang="fr-FR" b="1" dirty="0" err="1" smtClean="0">
                <a:solidFill>
                  <a:srgbClr val="006600"/>
                </a:solidFill>
              </a:rPr>
              <a:t>ghourour</a:t>
            </a:r>
            <a:r>
              <a:rPr lang="fr-FR" b="1" dirty="0" smtClean="0">
                <a:solidFill>
                  <a:srgbClr val="FFC000"/>
                </a:solidFill>
              </a:rPr>
              <a:t>)</a:t>
            </a:r>
            <a:endParaRPr lang="fr-FR" b="1" dirty="0">
              <a:solidFill>
                <a:srgbClr val="FFC000"/>
              </a:solidFill>
            </a:endParaRPr>
          </a:p>
        </p:txBody>
      </p:sp>
      <p:sp>
        <p:nvSpPr>
          <p:cNvPr id="3" name="Espace réservé du contenu 2"/>
          <p:cNvSpPr>
            <a:spLocks noGrp="1"/>
          </p:cNvSpPr>
          <p:nvPr>
            <p:ph idx="1"/>
          </p:nvPr>
        </p:nvSpPr>
        <p:spPr>
          <a:xfrm>
            <a:off x="762000" y="1785926"/>
            <a:ext cx="7696200" cy="4357718"/>
          </a:xfrm>
        </p:spPr>
        <p:style>
          <a:lnRef idx="2">
            <a:schemeClr val="dk1"/>
          </a:lnRef>
          <a:fillRef idx="1">
            <a:schemeClr val="lt1"/>
          </a:fillRef>
          <a:effectRef idx="0">
            <a:schemeClr val="dk1"/>
          </a:effectRef>
          <a:fontRef idx="minor">
            <a:schemeClr val="dk1"/>
          </a:fontRef>
        </p:style>
        <p:txBody>
          <a:bodyPr/>
          <a:lstStyle/>
          <a:p>
            <a:pPr algn="just">
              <a:buBlip>
                <a:blip r:embed="rId2"/>
              </a:buBlip>
            </a:pPr>
            <a:r>
              <a:rPr lang="fr-FR" sz="2800" dirty="0" smtClean="0">
                <a:solidFill>
                  <a:schemeClr val="accent5">
                    <a:lumMod val="10000"/>
                  </a:schemeClr>
                </a:solidFill>
              </a:rPr>
              <a:t>Aussi brillante qu’elle soit, l’idée à elle seule, ne fera pas nécessairement  d’un </a:t>
            </a:r>
            <a:r>
              <a:rPr lang="fr-FR" sz="2800" b="1" dirty="0" smtClean="0">
                <a:solidFill>
                  <a:srgbClr val="006600"/>
                </a:solidFill>
              </a:rPr>
              <a:t>porteur de projet</a:t>
            </a:r>
            <a:r>
              <a:rPr lang="fr-FR" sz="2800" dirty="0" smtClean="0">
                <a:solidFill>
                  <a:schemeClr val="accent5">
                    <a:lumMod val="10000"/>
                  </a:schemeClr>
                </a:solidFill>
              </a:rPr>
              <a:t> un </a:t>
            </a:r>
            <a:r>
              <a:rPr lang="fr-FR" sz="2800" b="1" dirty="0" smtClean="0">
                <a:solidFill>
                  <a:srgbClr val="002060"/>
                </a:solidFill>
              </a:rPr>
              <a:t>chef d’entreprise</a:t>
            </a:r>
            <a:r>
              <a:rPr lang="fr-FR" sz="2800" dirty="0" smtClean="0">
                <a:solidFill>
                  <a:schemeClr val="accent5">
                    <a:lumMod val="10000"/>
                  </a:schemeClr>
                </a:solidFill>
              </a:rPr>
              <a:t>.</a:t>
            </a:r>
          </a:p>
          <a:p>
            <a:pPr>
              <a:buBlip>
                <a:blip r:embed="rId2"/>
              </a:buBlip>
            </a:pPr>
            <a:endParaRPr lang="fr-FR" sz="2800" dirty="0" smtClean="0">
              <a:solidFill>
                <a:schemeClr val="accent5">
                  <a:lumMod val="10000"/>
                </a:schemeClr>
              </a:solidFill>
            </a:endParaRPr>
          </a:p>
          <a:p>
            <a:pPr algn="just">
              <a:buBlip>
                <a:blip r:embed="rId2"/>
              </a:buBlip>
            </a:pPr>
            <a:r>
              <a:rPr lang="fr-FR" sz="2800" dirty="0" smtClean="0">
                <a:solidFill>
                  <a:schemeClr val="accent5">
                    <a:lumMod val="10000"/>
                  </a:schemeClr>
                </a:solidFill>
              </a:rPr>
              <a:t>Il est donc nécessaire qu’il accepte de se soumettre objectivement à un </a:t>
            </a:r>
            <a:r>
              <a:rPr lang="fr-FR" sz="2800" b="1" dirty="0" smtClean="0">
                <a:solidFill>
                  <a:srgbClr val="002060"/>
                </a:solidFill>
              </a:rPr>
              <a:t>bilan de compétences</a:t>
            </a:r>
            <a:r>
              <a:rPr lang="fr-FR" sz="2800" dirty="0" smtClean="0">
                <a:solidFill>
                  <a:schemeClr val="accent5">
                    <a:lumMod val="10000"/>
                  </a:schemeClr>
                </a:solidFill>
              </a:rPr>
              <a:t> avant d’engager son temps , son argent et celui qui lui a été confié. </a:t>
            </a:r>
          </a:p>
          <a:p>
            <a:endParaRPr lang="fr-FR" dirty="0"/>
          </a:p>
        </p:txBody>
      </p:sp>
      <p:sp>
        <p:nvSpPr>
          <p:cNvPr id="6" name="Vague 5"/>
          <p:cNvSpPr/>
          <p:nvPr/>
        </p:nvSpPr>
        <p:spPr bwMode="auto">
          <a:xfrm>
            <a:off x="785786" y="5357826"/>
            <a:ext cx="7572428" cy="714380"/>
          </a:xfrm>
          <a:prstGeom prst="wav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buNone/>
            </a:pPr>
            <a:r>
              <a:rPr lang="fr-FR" sz="2800" b="1" i="1" u="sng" dirty="0" smtClean="0">
                <a:solidFill>
                  <a:schemeClr val="accent5">
                    <a:lumMod val="10000"/>
                  </a:schemeClr>
                </a:solidFill>
                <a:effectLst>
                  <a:outerShdw blurRad="38100" dist="38100" dir="2700000" algn="tl">
                    <a:srgbClr val="000000">
                      <a:alpha val="43137"/>
                    </a:srgbClr>
                  </a:outerShdw>
                </a:effectLst>
              </a:rPr>
              <a:t>N’est pas entrepreneur qui le veut !!!!!!!!</a:t>
            </a:r>
          </a:p>
        </p:txBody>
      </p:sp>
      <p:pic>
        <p:nvPicPr>
          <p:cNvPr id="8" name="Image 7" descr="Logo andi Pro.png"/>
          <p:cNvPicPr>
            <a:picLocks noChangeAspect="1"/>
          </p:cNvPicPr>
          <p:nvPr/>
        </p:nvPicPr>
        <p:blipFill>
          <a:blip r:embed="rId3"/>
          <a:stretch>
            <a:fillRect/>
          </a:stretch>
        </p:blipFill>
        <p:spPr>
          <a:xfrm>
            <a:off x="142844" y="0"/>
            <a:ext cx="1000100" cy="1145570"/>
          </a:xfrm>
          <a:prstGeom prst="rect">
            <a:avLst/>
          </a:prstGeom>
          <a:solidFill>
            <a:srgbClr val="006600"/>
          </a:solidFill>
        </p:spPr>
      </p:pic>
      <p:sp>
        <p:nvSpPr>
          <p:cNvPr id="7" name="Espace réservé du pied de page 4"/>
          <p:cNvSpPr>
            <a:spLocks noGrp="1"/>
          </p:cNvSpPr>
          <p:nvPr>
            <p:ph type="ftr" sz="quarter" idx="11"/>
          </p:nvPr>
        </p:nvSpPr>
        <p:spPr>
          <a:xfrm>
            <a:off x="3124200" y="6356350"/>
            <a:ext cx="2895600" cy="365125"/>
          </a:xfrm>
        </p:spPr>
        <p:txBody>
          <a:bodyPr/>
          <a:lstStyle/>
          <a:p>
            <a:r>
              <a:rPr lang="fr-FR" dirty="0" smtClean="0"/>
              <a:t>Andi Bejaia 2014</a:t>
            </a:r>
            <a:endParaRPr lang="fr-F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62000" y="533400"/>
            <a:ext cx="7696200" cy="1038212"/>
          </a:xfrm>
        </p:spPr>
        <p:style>
          <a:lnRef idx="2">
            <a:schemeClr val="dk1"/>
          </a:lnRef>
          <a:fillRef idx="1">
            <a:schemeClr val="lt1"/>
          </a:fillRef>
          <a:effectRef idx="0">
            <a:schemeClr val="dk1"/>
          </a:effectRef>
          <a:fontRef idx="minor">
            <a:schemeClr val="dk1"/>
          </a:fontRef>
        </p:style>
        <p:txBody>
          <a:bodyPr anchor="ctr"/>
          <a:lstStyle/>
          <a:p>
            <a:pPr algn="ctr"/>
            <a:r>
              <a:rPr lang="fr-FR" sz="3100" b="1" cap="small" dirty="0">
                <a:solidFill>
                  <a:srgbClr val="002060"/>
                </a:solidFill>
              </a:rPr>
              <a:t>Idée et Faisabilité</a:t>
            </a:r>
          </a:p>
        </p:txBody>
      </p:sp>
      <p:sp>
        <p:nvSpPr>
          <p:cNvPr id="3" name="Espace réservé du contenu 2"/>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pPr>
              <a:buBlip>
                <a:blip r:embed="rId2"/>
              </a:buBlip>
            </a:pPr>
            <a:r>
              <a:rPr lang="fr-FR" b="1" dirty="0" smtClean="0">
                <a:solidFill>
                  <a:srgbClr val="002060"/>
                </a:solidFill>
              </a:rPr>
              <a:t>Timing   </a:t>
            </a:r>
            <a:r>
              <a:rPr lang="fr-FR" dirty="0" smtClean="0">
                <a:solidFill>
                  <a:srgbClr val="002060"/>
                </a:solidFill>
              </a:rPr>
              <a:t>      (bien choisir le moment)</a:t>
            </a:r>
          </a:p>
          <a:p>
            <a:pPr>
              <a:buBlip>
                <a:blip r:embed="rId2"/>
              </a:buBlip>
            </a:pPr>
            <a:r>
              <a:rPr lang="fr-FR" b="1" dirty="0" smtClean="0">
                <a:solidFill>
                  <a:srgbClr val="002060"/>
                </a:solidFill>
              </a:rPr>
              <a:t>Localisation</a:t>
            </a:r>
            <a:r>
              <a:rPr lang="fr-FR" dirty="0" smtClean="0">
                <a:solidFill>
                  <a:srgbClr val="002060"/>
                </a:solidFill>
              </a:rPr>
              <a:t> (bien choisir l’endroit)</a:t>
            </a:r>
          </a:p>
          <a:p>
            <a:pPr>
              <a:buBlip>
                <a:blip r:embed="rId2"/>
              </a:buBlip>
            </a:pPr>
            <a:r>
              <a:rPr lang="fr-FR" b="1" dirty="0" smtClean="0">
                <a:solidFill>
                  <a:srgbClr val="002060"/>
                </a:solidFill>
              </a:rPr>
              <a:t>Maturation</a:t>
            </a:r>
            <a:r>
              <a:rPr lang="fr-FR" dirty="0" smtClean="0">
                <a:solidFill>
                  <a:srgbClr val="002060"/>
                </a:solidFill>
              </a:rPr>
              <a:t>   (étude de tout les aspects)</a:t>
            </a:r>
          </a:p>
          <a:p>
            <a:pPr>
              <a:buBlip>
                <a:blip r:embed="rId2"/>
              </a:buBlip>
            </a:pPr>
            <a:endParaRPr lang="fr-FR" dirty="0">
              <a:solidFill>
                <a:srgbClr val="002060"/>
              </a:solidFill>
            </a:endParaRPr>
          </a:p>
          <a:p>
            <a:pPr>
              <a:buBlip>
                <a:blip r:embed="rId2"/>
              </a:buBlip>
            </a:pPr>
            <a:endParaRPr lang="fr-FR" dirty="0" smtClean="0">
              <a:solidFill>
                <a:srgbClr val="002060"/>
              </a:solidFill>
            </a:endParaRPr>
          </a:p>
          <a:p>
            <a:endParaRPr lang="fr-FR" dirty="0"/>
          </a:p>
        </p:txBody>
      </p:sp>
      <p:sp>
        <p:nvSpPr>
          <p:cNvPr id="6" name="Organigramme : Alternative 5"/>
          <p:cNvSpPr/>
          <p:nvPr/>
        </p:nvSpPr>
        <p:spPr bwMode="auto">
          <a:xfrm>
            <a:off x="1285852" y="3929066"/>
            <a:ext cx="6715172" cy="1428760"/>
          </a:xfrm>
          <a:prstGeom prst="flowChartAlternateProcess">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buNone/>
            </a:pPr>
            <a:r>
              <a:rPr lang="fr-FR" sz="2400" b="1" u="sng" dirty="0" smtClean="0">
                <a:solidFill>
                  <a:srgbClr val="002060"/>
                </a:solidFill>
              </a:rPr>
              <a:t>Vendre ou concéder les droits de propriété peut constituer une façon de la réaliser</a:t>
            </a:r>
          </a:p>
        </p:txBody>
      </p:sp>
      <p:pic>
        <p:nvPicPr>
          <p:cNvPr id="5" name="Image 4" descr="Logo andi Pro.png"/>
          <p:cNvPicPr>
            <a:picLocks noChangeAspect="1"/>
          </p:cNvPicPr>
          <p:nvPr/>
        </p:nvPicPr>
        <p:blipFill>
          <a:blip r:embed="rId3"/>
          <a:stretch>
            <a:fillRect/>
          </a:stretch>
        </p:blipFill>
        <p:spPr>
          <a:xfrm>
            <a:off x="142844" y="0"/>
            <a:ext cx="1000100" cy="1145570"/>
          </a:xfrm>
          <a:prstGeom prst="rect">
            <a:avLst/>
          </a:prstGeom>
          <a:solidFill>
            <a:srgbClr val="006600"/>
          </a:solidFill>
        </p:spPr>
      </p:pic>
      <p:sp>
        <p:nvSpPr>
          <p:cNvPr id="7" name="Espace réservé du pied de page 4"/>
          <p:cNvSpPr>
            <a:spLocks noGrp="1"/>
          </p:cNvSpPr>
          <p:nvPr>
            <p:ph type="ftr" sz="quarter" idx="11"/>
          </p:nvPr>
        </p:nvSpPr>
        <p:spPr>
          <a:xfrm>
            <a:off x="3124200" y="6356350"/>
            <a:ext cx="2895600" cy="365125"/>
          </a:xfrm>
        </p:spPr>
        <p:txBody>
          <a:bodyPr/>
          <a:lstStyle/>
          <a:p>
            <a:r>
              <a:rPr lang="fr-FR" dirty="0" smtClean="0"/>
              <a:t>Andi Bejaia 2014</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title"/>
          </p:nvPr>
        </p:nvSpPr>
        <p:spPr>
          <a:xfrm>
            <a:off x="357158" y="285728"/>
            <a:ext cx="8358246" cy="1357321"/>
          </a:xfrm>
          <a:prstGeom prst="flowChartAlternateProcess">
            <a:avLst/>
          </a:prstGeom>
        </p:spPr>
        <p:style>
          <a:lnRef idx="2">
            <a:schemeClr val="dk1"/>
          </a:lnRef>
          <a:fillRef idx="1">
            <a:schemeClr val="lt1"/>
          </a:fillRef>
          <a:effectRef idx="0">
            <a:schemeClr val="dk1"/>
          </a:effectRef>
          <a:fontRef idx="minor">
            <a:schemeClr val="dk1"/>
          </a:fontRef>
        </p:style>
        <p:txBody>
          <a:bodyPr anchor="ctr">
            <a:normAutofit/>
          </a:bodyPr>
          <a:lstStyle>
            <a:extLst/>
          </a:lstStyle>
          <a:p>
            <a:pPr algn="ctr"/>
            <a:r>
              <a:rPr lang="fr-FR" cap="small" dirty="0" smtClean="0">
                <a:solidFill>
                  <a:srgbClr val="002060"/>
                </a:solidFill>
              </a:rPr>
              <a:t>L’étude technico économique</a:t>
            </a:r>
            <a:endParaRPr lang="fr-FR" dirty="0">
              <a:solidFill>
                <a:srgbClr val="002060"/>
              </a:solidFill>
            </a:endParaRPr>
          </a:p>
        </p:txBody>
      </p:sp>
      <p:sp>
        <p:nvSpPr>
          <p:cNvPr id="5" name="Rectangle 4"/>
          <p:cNvSpPr>
            <a:spLocks noGrp="1"/>
          </p:cNvSpPr>
          <p:nvPr>
            <p:ph type="body" idx="1"/>
          </p:nvPr>
        </p:nvSpPr>
        <p:spPr>
          <a:xfrm>
            <a:off x="214282" y="1500174"/>
            <a:ext cx="8786874" cy="4857784"/>
          </a:xfrm>
          <a:prstGeom prst="roundRect">
            <a:avLst/>
          </a:prstGeom>
        </p:spPr>
        <p:style>
          <a:lnRef idx="2">
            <a:schemeClr val="dk1"/>
          </a:lnRef>
          <a:fillRef idx="1">
            <a:schemeClr val="lt1"/>
          </a:fillRef>
          <a:effectRef idx="0">
            <a:schemeClr val="dk1"/>
          </a:effectRef>
          <a:fontRef idx="minor">
            <a:schemeClr val="dk1"/>
          </a:fontRef>
        </p:style>
        <p:txBody>
          <a:bodyPr anchor="t">
            <a:noAutofit/>
          </a:bodyPr>
          <a:lstStyle>
            <a:extLst/>
          </a:lstStyle>
          <a:p>
            <a:pPr algn="just">
              <a:buBlip>
                <a:blip r:embed="rId3"/>
              </a:buBlip>
            </a:pPr>
            <a:r>
              <a:rPr lang="fr-FR" sz="2800" dirty="0" smtClean="0">
                <a:solidFill>
                  <a:srgbClr val="002060"/>
                </a:solidFill>
              </a:rPr>
              <a:t> Elle a pour objectif la révélation de tout les aspects de mise en œuvre chronologique du projet ( qui fait quoi ,à quel moment , par quel moyen et pour quel résultat)</a:t>
            </a:r>
          </a:p>
          <a:p>
            <a:pPr algn="just">
              <a:buBlip>
                <a:blip r:embed="rId3"/>
              </a:buBlip>
            </a:pPr>
            <a:r>
              <a:rPr lang="fr-FR" sz="2800" dirty="0" smtClean="0">
                <a:solidFill>
                  <a:srgbClr val="002060"/>
                </a:solidFill>
              </a:rPr>
              <a:t> Elle éclaire tout ceux qui veulent se lier d’affaire avec l’entreprise (associés, partenaires, bailleurs de fonds </a:t>
            </a:r>
            <a:r>
              <a:rPr lang="fr-FR" sz="1800" dirty="0" err="1" smtClean="0">
                <a:solidFill>
                  <a:srgbClr val="002060"/>
                </a:solidFill>
              </a:rPr>
              <a:t>ect</a:t>
            </a:r>
            <a:r>
              <a:rPr lang="fr-FR" sz="2800" dirty="0" smtClean="0">
                <a:solidFill>
                  <a:srgbClr val="002060"/>
                </a:solidFill>
              </a:rPr>
              <a:t>……) </a:t>
            </a:r>
          </a:p>
          <a:p>
            <a:pPr algn="just"/>
            <a:endParaRPr lang="fr-FR" sz="2400" b="1" dirty="0" smtClean="0">
              <a:solidFill>
                <a:srgbClr val="002060"/>
              </a:solidFill>
            </a:endParaRPr>
          </a:p>
        </p:txBody>
      </p:sp>
      <p:sp>
        <p:nvSpPr>
          <p:cNvPr id="7" name="Organigramme : Alternative 6"/>
          <p:cNvSpPr/>
          <p:nvPr/>
        </p:nvSpPr>
        <p:spPr bwMode="auto">
          <a:xfrm>
            <a:off x="642910" y="4929198"/>
            <a:ext cx="8072494" cy="1214446"/>
          </a:xfrm>
          <a:prstGeom prst="flowChartAlternateProcess">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a:r>
              <a:rPr lang="fr-FR" sz="3000" b="1" dirty="0" smtClean="0">
                <a:solidFill>
                  <a:srgbClr val="002060"/>
                </a:solidFill>
              </a:rPr>
              <a:t>Mais , elle est surtout </a:t>
            </a:r>
            <a:r>
              <a:rPr lang="fr-FR" sz="3000" b="1" cap="small" dirty="0" smtClean="0">
                <a:solidFill>
                  <a:srgbClr val="C00000"/>
                </a:solidFill>
              </a:rPr>
              <a:t>une feuille de route </a:t>
            </a:r>
            <a:r>
              <a:rPr lang="fr-FR" sz="3000" b="1" dirty="0" smtClean="0">
                <a:solidFill>
                  <a:srgbClr val="002060"/>
                </a:solidFill>
              </a:rPr>
              <a:t>au service du porteur de projet.</a:t>
            </a:r>
          </a:p>
        </p:txBody>
      </p:sp>
      <p:pic>
        <p:nvPicPr>
          <p:cNvPr id="6" name="Image 5" descr="Logo andi Pro.png"/>
          <p:cNvPicPr>
            <a:picLocks noChangeAspect="1"/>
          </p:cNvPicPr>
          <p:nvPr/>
        </p:nvPicPr>
        <p:blipFill>
          <a:blip r:embed="rId4"/>
          <a:stretch>
            <a:fillRect/>
          </a:stretch>
        </p:blipFill>
        <p:spPr>
          <a:xfrm>
            <a:off x="142844" y="0"/>
            <a:ext cx="1000100" cy="1145570"/>
          </a:xfrm>
          <a:prstGeom prst="rect">
            <a:avLst/>
          </a:prstGeom>
          <a:solidFill>
            <a:srgbClr val="006600"/>
          </a:solidFill>
        </p:spPr>
      </p:pic>
      <p:sp>
        <p:nvSpPr>
          <p:cNvPr id="8" name="Espace réservé du pied de page 4"/>
          <p:cNvSpPr>
            <a:spLocks noGrp="1"/>
          </p:cNvSpPr>
          <p:nvPr>
            <p:ph type="ftr" sz="quarter" idx="11"/>
          </p:nvPr>
        </p:nvSpPr>
        <p:spPr>
          <a:xfrm>
            <a:off x="3124200" y="6356350"/>
            <a:ext cx="2895600" cy="365125"/>
          </a:xfrm>
        </p:spPr>
        <p:txBody>
          <a:bodyPr/>
          <a:lstStyle/>
          <a:p>
            <a:r>
              <a:rPr lang="fr-FR" dirty="0" smtClean="0"/>
              <a:t>Andi Bejaia 2014</a:t>
            </a: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13599</TotalTime>
  <Words>3963</Words>
  <Application>Microsoft Office PowerPoint</Application>
  <PresentationFormat>Affichage à l'écran (4:3)</PresentationFormat>
  <Paragraphs>380</Paragraphs>
  <Slides>46</Slides>
  <Notes>12</Notes>
  <HiddenSlides>0</HiddenSlides>
  <MMClips>0</MMClips>
  <ScaleCrop>false</ScaleCrop>
  <HeadingPairs>
    <vt:vector size="4" baseType="variant">
      <vt:variant>
        <vt:lpstr>Thème</vt:lpstr>
      </vt:variant>
      <vt:variant>
        <vt:i4>1</vt:i4>
      </vt:variant>
      <vt:variant>
        <vt:lpstr>Titres des diapositives</vt:lpstr>
      </vt:variant>
      <vt:variant>
        <vt:i4>46</vt:i4>
      </vt:variant>
    </vt:vector>
  </HeadingPairs>
  <TitlesOfParts>
    <vt:vector size="47" baseType="lpstr">
      <vt:lpstr>Thème Office</vt:lpstr>
      <vt:lpstr>Ministère de l’énergie et des mines </vt:lpstr>
      <vt:lpstr>  L’entrepreneuriat au cœur du développement   </vt:lpstr>
      <vt:lpstr>Economie</vt:lpstr>
      <vt:lpstr>      Entreprendre </vt:lpstr>
      <vt:lpstr>Entreprise</vt:lpstr>
      <vt:lpstr>Entité juridique (Entreprise)</vt:lpstr>
      <vt:lpstr>     Porteur de projet ! gare à la fatuité (El ghourour)</vt:lpstr>
      <vt:lpstr>Idée et Faisabilité</vt:lpstr>
      <vt:lpstr>L’étude technico économique</vt:lpstr>
      <vt:lpstr> Investir (Décision)  </vt:lpstr>
      <vt:lpstr>Le projet</vt:lpstr>
      <vt:lpstr>Le financement du projet </vt:lpstr>
      <vt:lpstr>Le financement du projet </vt:lpstr>
      <vt:lpstr>Existe  t-il un plan de financement  TYPIQUE?</vt:lpstr>
      <vt:lpstr>Les sources de financement</vt:lpstr>
      <vt:lpstr>CAPITAL SOCIAL &amp; APPORT  DES  ASSOCIES </vt:lpstr>
      <vt:lpstr>CAPITAL SOCIAL</vt:lpstr>
      <vt:lpstr>FINANCEMENT  BANCAIRE</vt:lpstr>
      <vt:lpstr>LEASING</vt:lpstr>
      <vt:lpstr>LE LEASE  BACK</vt:lpstr>
      <vt:lpstr>            CAPITAL  INVESTISSEMENT (Capital Risque)</vt:lpstr>
      <vt:lpstr>Le marcher Boursier de la PME UN FINANCEMENT ILLIMITE SANS GARANTIES www.sgbv.dz</vt:lpstr>
      <vt:lpstr>Les garanties</vt:lpstr>
      <vt:lpstr>Fonds de Garantie des Crédits aux  PME             www.fgar.dz</vt:lpstr>
      <vt:lpstr>      Caisse de Garantie des Crédits d’Investissement www.cgci.dz   </vt:lpstr>
      <vt:lpstr>    Caisse de Garantie des Marchés Publics www.cgmp.dz </vt:lpstr>
      <vt:lpstr>Les dispositifs d'aide et de soutien à la création d'entreprises</vt:lpstr>
      <vt:lpstr>Diapositive 28</vt:lpstr>
      <vt:lpstr>Agence Nationale de Développement de l’Investissement A.N.D.I</vt:lpstr>
      <vt:lpstr>Régime général  </vt:lpstr>
      <vt:lpstr>Régime général  </vt:lpstr>
      <vt:lpstr>Régime dérogatoire </vt:lpstr>
      <vt:lpstr>Régime dérogatoire </vt:lpstr>
      <vt:lpstr>                Avantages supplémentaires inhérents au ZONING  (Le grand Sud) </vt:lpstr>
      <vt:lpstr>          Avantages supplémentaires inhérents au ZONING Le Sud (les Dix Wilaya)  </vt:lpstr>
      <vt:lpstr>         Avantages supplémentaires inhérents au ZONING Les Hauts Plateaux    </vt:lpstr>
      <vt:lpstr>Régime applicable aux investissements présentant un intérêt particulier pour l’économie nationale :   </vt:lpstr>
      <vt:lpstr>          Régime applicable aux investissements présentant un intérêt particulier pour l’économie nationale :   </vt:lpstr>
      <vt:lpstr> Mesures d’appui à l’investissement  Dispositifs de Solidarité </vt:lpstr>
      <vt:lpstr>     Mesures d’appui à l’investissement Dispositifs de Solidarité</vt:lpstr>
      <vt:lpstr>         Mesures d’appui à l’investissement  Bonifications </vt:lpstr>
      <vt:lpstr>      Mesures d’appui à l’investissement Promotion de l’Emploi </vt:lpstr>
      <vt:lpstr>Mesures d’appui à l’investissement Promotion de l’Emploi </vt:lpstr>
      <vt:lpstr>       Mesures d’appui à l’investissement Soutien de l’emploi  </vt:lpstr>
      <vt:lpstr>Mesures d’appui à l’investissement Avantages fiscaux</vt:lpstr>
      <vt:lpstr>    Mesures d’appui à l’investissement</vt:lpstr>
    </vt:vector>
  </TitlesOfParts>
  <Company>andi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Economie</dc:title>
  <dc:creator>xpandi</dc:creator>
  <cp:lastModifiedBy>UAMBS</cp:lastModifiedBy>
  <cp:revision>129</cp:revision>
  <dcterms:created xsi:type="dcterms:W3CDTF">2013-05-02T09:44:10Z</dcterms:created>
  <dcterms:modified xsi:type="dcterms:W3CDTF">2015-11-17T07:29:47Z</dcterms:modified>
</cp:coreProperties>
</file>