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5" r:id="rId4"/>
    <p:sldId id="258" r:id="rId5"/>
    <p:sldId id="267" r:id="rId6"/>
    <p:sldId id="259" r:id="rId7"/>
    <p:sldId id="260" r:id="rId8"/>
    <p:sldId id="268" r:id="rId9"/>
    <p:sldId id="261" r:id="rId10"/>
    <p:sldId id="262" r:id="rId11"/>
    <p:sldId id="263" r:id="rId12"/>
    <p:sldId id="266" r:id="rId13"/>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5620"/>
    <p:restoredTop sz="94660"/>
  </p:normalViewPr>
  <p:slideViewPr>
    <p:cSldViewPr>
      <p:cViewPr>
        <p:scale>
          <a:sx n="100" d="100"/>
          <a:sy n="100" d="100"/>
        </p:scale>
        <p:origin x="-210" y="66"/>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fld id="{8FD08D51-5D86-48A9-8B87-8CD3A3346A17}" type="datetimeFigureOut">
              <a:rPr lang="fr-FR" smtClean="0"/>
              <a:pPr/>
              <a:t>18/07/2021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FE92A3CB-B239-48B2-8982-5BAEBB9B7353}" type="slidenum">
              <a:rPr lang="fr-FR" smtClean="0"/>
              <a:pPr/>
              <a:t>‹N°›</a:t>
            </a:fld>
            <a:endParaRPr lang="fr-FR"/>
          </a:p>
        </p:txBody>
      </p:sp>
    </p:spTree>
    <p:extLst>
      <p:ext uri="{BB962C8B-B14F-4D97-AF65-F5344CB8AC3E}">
        <p14:creationId xmlns="" xmlns:p14="http://schemas.microsoft.com/office/powerpoint/2010/main" val="11184347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8FD08D51-5D86-48A9-8B87-8CD3A3346A17}" type="datetimeFigureOut">
              <a:rPr lang="fr-FR" smtClean="0"/>
              <a:pPr/>
              <a:t>18/07/2021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FE92A3CB-B239-48B2-8982-5BAEBB9B7353}" type="slidenum">
              <a:rPr lang="fr-FR" smtClean="0"/>
              <a:pPr/>
              <a:t>‹N°›</a:t>
            </a:fld>
            <a:endParaRPr lang="fr-FR"/>
          </a:p>
        </p:txBody>
      </p:sp>
    </p:spTree>
    <p:extLst>
      <p:ext uri="{BB962C8B-B14F-4D97-AF65-F5344CB8AC3E}">
        <p14:creationId xmlns="" xmlns:p14="http://schemas.microsoft.com/office/powerpoint/2010/main" val="10425629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8FD08D51-5D86-48A9-8B87-8CD3A3346A17}" type="datetimeFigureOut">
              <a:rPr lang="fr-FR" smtClean="0"/>
              <a:pPr/>
              <a:t>18/07/2021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FE92A3CB-B239-48B2-8982-5BAEBB9B7353}" type="slidenum">
              <a:rPr lang="fr-FR" smtClean="0"/>
              <a:pPr/>
              <a:t>‹N°›</a:t>
            </a:fld>
            <a:endParaRPr lang="fr-FR"/>
          </a:p>
        </p:txBody>
      </p:sp>
    </p:spTree>
    <p:extLst>
      <p:ext uri="{BB962C8B-B14F-4D97-AF65-F5344CB8AC3E}">
        <p14:creationId xmlns="" xmlns:p14="http://schemas.microsoft.com/office/powerpoint/2010/main" val="1499122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8FD08D51-5D86-48A9-8B87-8CD3A3346A17}" type="datetimeFigureOut">
              <a:rPr lang="fr-FR" smtClean="0"/>
              <a:pPr/>
              <a:t>18/07/2021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FE92A3CB-B239-48B2-8982-5BAEBB9B7353}" type="slidenum">
              <a:rPr lang="fr-FR" smtClean="0"/>
              <a:pPr/>
              <a:t>‹N°›</a:t>
            </a:fld>
            <a:endParaRPr lang="fr-FR"/>
          </a:p>
        </p:txBody>
      </p:sp>
    </p:spTree>
    <p:extLst>
      <p:ext uri="{BB962C8B-B14F-4D97-AF65-F5344CB8AC3E}">
        <p14:creationId xmlns="" xmlns:p14="http://schemas.microsoft.com/office/powerpoint/2010/main" val="30283172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8FD08D51-5D86-48A9-8B87-8CD3A3346A17}" type="datetimeFigureOut">
              <a:rPr lang="fr-FR" smtClean="0"/>
              <a:pPr/>
              <a:t>18/07/2021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FE92A3CB-B239-48B2-8982-5BAEBB9B7353}" type="slidenum">
              <a:rPr lang="fr-FR" smtClean="0"/>
              <a:pPr/>
              <a:t>‹N°›</a:t>
            </a:fld>
            <a:endParaRPr lang="fr-FR"/>
          </a:p>
        </p:txBody>
      </p:sp>
    </p:spTree>
    <p:extLst>
      <p:ext uri="{BB962C8B-B14F-4D97-AF65-F5344CB8AC3E}">
        <p14:creationId xmlns="" xmlns:p14="http://schemas.microsoft.com/office/powerpoint/2010/main" val="25083976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8FD08D51-5D86-48A9-8B87-8CD3A3346A17}" type="datetimeFigureOut">
              <a:rPr lang="fr-FR" smtClean="0"/>
              <a:pPr/>
              <a:t>18/07/2021</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FE92A3CB-B239-48B2-8982-5BAEBB9B7353}" type="slidenum">
              <a:rPr lang="fr-FR" smtClean="0"/>
              <a:pPr/>
              <a:t>‹N°›</a:t>
            </a:fld>
            <a:endParaRPr lang="fr-FR"/>
          </a:p>
        </p:txBody>
      </p:sp>
    </p:spTree>
    <p:extLst>
      <p:ext uri="{BB962C8B-B14F-4D97-AF65-F5344CB8AC3E}">
        <p14:creationId xmlns="" xmlns:p14="http://schemas.microsoft.com/office/powerpoint/2010/main" val="29908736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8FD08D51-5D86-48A9-8B87-8CD3A3346A17}" type="datetimeFigureOut">
              <a:rPr lang="fr-FR" smtClean="0"/>
              <a:pPr/>
              <a:t>18/07/2021</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FE92A3CB-B239-48B2-8982-5BAEBB9B7353}" type="slidenum">
              <a:rPr lang="fr-FR" smtClean="0"/>
              <a:pPr/>
              <a:t>‹N°›</a:t>
            </a:fld>
            <a:endParaRPr lang="fr-FR"/>
          </a:p>
        </p:txBody>
      </p:sp>
    </p:spTree>
    <p:extLst>
      <p:ext uri="{BB962C8B-B14F-4D97-AF65-F5344CB8AC3E}">
        <p14:creationId xmlns="" xmlns:p14="http://schemas.microsoft.com/office/powerpoint/2010/main" val="6879916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8FD08D51-5D86-48A9-8B87-8CD3A3346A17}" type="datetimeFigureOut">
              <a:rPr lang="fr-FR" smtClean="0"/>
              <a:pPr/>
              <a:t>18/07/2021</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FE92A3CB-B239-48B2-8982-5BAEBB9B7353}" type="slidenum">
              <a:rPr lang="fr-FR" smtClean="0"/>
              <a:pPr/>
              <a:t>‹N°›</a:t>
            </a:fld>
            <a:endParaRPr lang="fr-FR"/>
          </a:p>
        </p:txBody>
      </p:sp>
    </p:spTree>
    <p:extLst>
      <p:ext uri="{BB962C8B-B14F-4D97-AF65-F5344CB8AC3E}">
        <p14:creationId xmlns="" xmlns:p14="http://schemas.microsoft.com/office/powerpoint/2010/main" val="29181398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8FD08D51-5D86-48A9-8B87-8CD3A3346A17}" type="datetimeFigureOut">
              <a:rPr lang="fr-FR" smtClean="0"/>
              <a:pPr/>
              <a:t>18/07/2021</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FE92A3CB-B239-48B2-8982-5BAEBB9B7353}" type="slidenum">
              <a:rPr lang="fr-FR" smtClean="0"/>
              <a:pPr/>
              <a:t>‹N°›</a:t>
            </a:fld>
            <a:endParaRPr lang="fr-FR"/>
          </a:p>
        </p:txBody>
      </p:sp>
    </p:spTree>
    <p:extLst>
      <p:ext uri="{BB962C8B-B14F-4D97-AF65-F5344CB8AC3E}">
        <p14:creationId xmlns="" xmlns:p14="http://schemas.microsoft.com/office/powerpoint/2010/main" val="6915340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8FD08D51-5D86-48A9-8B87-8CD3A3346A17}" type="datetimeFigureOut">
              <a:rPr lang="fr-FR" smtClean="0"/>
              <a:pPr/>
              <a:t>18/07/2021</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FE92A3CB-B239-48B2-8982-5BAEBB9B7353}" type="slidenum">
              <a:rPr lang="fr-FR" smtClean="0"/>
              <a:pPr/>
              <a:t>‹N°›</a:t>
            </a:fld>
            <a:endParaRPr lang="fr-FR"/>
          </a:p>
        </p:txBody>
      </p:sp>
    </p:spTree>
    <p:extLst>
      <p:ext uri="{BB962C8B-B14F-4D97-AF65-F5344CB8AC3E}">
        <p14:creationId xmlns="" xmlns:p14="http://schemas.microsoft.com/office/powerpoint/2010/main" val="28617766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8FD08D51-5D86-48A9-8B87-8CD3A3346A17}" type="datetimeFigureOut">
              <a:rPr lang="fr-FR" smtClean="0"/>
              <a:pPr/>
              <a:t>18/07/2021</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FE92A3CB-B239-48B2-8982-5BAEBB9B7353}" type="slidenum">
              <a:rPr lang="fr-FR" smtClean="0"/>
              <a:pPr/>
              <a:t>‹N°›</a:t>
            </a:fld>
            <a:endParaRPr lang="fr-FR"/>
          </a:p>
        </p:txBody>
      </p:sp>
    </p:spTree>
    <p:extLst>
      <p:ext uri="{BB962C8B-B14F-4D97-AF65-F5344CB8AC3E}">
        <p14:creationId xmlns="" xmlns:p14="http://schemas.microsoft.com/office/powerpoint/2010/main" val="29589719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FD08D51-5D86-48A9-8B87-8CD3A3346A17}" type="datetimeFigureOut">
              <a:rPr lang="fr-FR" smtClean="0"/>
              <a:pPr/>
              <a:t>18/07/2021</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E92A3CB-B239-48B2-8982-5BAEBB9B7353}" type="slidenum">
              <a:rPr lang="fr-FR" smtClean="0"/>
              <a:pPr/>
              <a:t>‹N°›</a:t>
            </a:fld>
            <a:endParaRPr lang="fr-FR"/>
          </a:p>
        </p:txBody>
      </p:sp>
    </p:spTree>
    <p:extLst>
      <p:ext uri="{BB962C8B-B14F-4D97-AF65-F5344CB8AC3E}">
        <p14:creationId xmlns="" xmlns:p14="http://schemas.microsoft.com/office/powerpoint/2010/main" val="16099809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descr="Faculté des Sciences de la Nature et de la Vie - Département ..."/>
          <p:cNvSpPr>
            <a:spLocks noChangeAspect="1" noChangeArrowheads="1"/>
          </p:cNvSpPr>
          <p:nvPr/>
        </p:nvSpPr>
        <p:spPr bwMode="auto">
          <a:xfrm>
            <a:off x="155575" y="-144463"/>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pic>
        <p:nvPicPr>
          <p:cNvPr id="1027" name="Picture 3"/>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928662" y="1857364"/>
            <a:ext cx="6929486" cy="350046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714348" y="1214422"/>
            <a:ext cx="7056784" cy="623545"/>
          </a:xfrm>
          <a:prstGeom prst="rect">
            <a:avLst/>
          </a:prstGeom>
          <a:ln>
            <a:solidFill>
              <a:srgbClr val="0070C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fr-FR" sz="2800" b="1" dirty="0" smtClean="0">
                <a:latin typeface="Comic Sans MS" pitchFamily="66" charset="0"/>
              </a:rPr>
              <a:t>DEPARTEMENT DE MICROBIOLOGIE </a:t>
            </a:r>
            <a:endParaRPr lang="fr-FR" sz="2800" b="1" dirty="0">
              <a:latin typeface="Comic Sans MS" pitchFamily="66" charset="0"/>
            </a:endParaRPr>
          </a:p>
        </p:txBody>
      </p:sp>
      <p:sp>
        <p:nvSpPr>
          <p:cNvPr id="6" name="Rectangle 5"/>
          <p:cNvSpPr/>
          <p:nvPr/>
        </p:nvSpPr>
        <p:spPr>
          <a:xfrm>
            <a:off x="1475656" y="5425274"/>
            <a:ext cx="6192688" cy="5040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solidFill>
                  <a:schemeClr val="tx1"/>
                </a:solidFill>
                <a:latin typeface="Times New Roman" pitchFamily="18" charset="0"/>
                <a:cs typeface="Times New Roman" pitchFamily="18" charset="0"/>
              </a:rPr>
              <a:t>Chef de département : Dr </a:t>
            </a:r>
            <a:r>
              <a:rPr lang="fr-FR" b="1" dirty="0" err="1" smtClean="0">
                <a:solidFill>
                  <a:schemeClr val="tx1"/>
                </a:solidFill>
                <a:latin typeface="Times New Roman" pitchFamily="18" charset="0"/>
                <a:cs typeface="Times New Roman" pitchFamily="18" charset="0"/>
              </a:rPr>
              <a:t>Djoudi</a:t>
            </a:r>
            <a:r>
              <a:rPr lang="fr-FR" b="1" dirty="0" smtClean="0">
                <a:solidFill>
                  <a:schemeClr val="tx1"/>
                </a:solidFill>
                <a:latin typeface="Times New Roman" pitchFamily="18" charset="0"/>
                <a:cs typeface="Times New Roman" pitchFamily="18" charset="0"/>
              </a:rPr>
              <a:t> Ferhat</a:t>
            </a:r>
            <a:endParaRPr lang="fr-FR" dirty="0">
              <a:solidFill>
                <a:schemeClr val="tx1"/>
              </a:solidFill>
              <a:latin typeface="Times New Roman" pitchFamily="18" charset="0"/>
              <a:cs typeface="Times New Roman" pitchFamily="18" charset="0"/>
            </a:endParaRPr>
          </a:p>
        </p:txBody>
      </p:sp>
      <p:sp>
        <p:nvSpPr>
          <p:cNvPr id="2" name="Rectangle 2"/>
          <p:cNvSpPr>
            <a:spLocks noChangeArrowheads="1"/>
          </p:cNvSpPr>
          <p:nvPr/>
        </p:nvSpPr>
        <p:spPr bwMode="auto">
          <a:xfrm>
            <a:off x="2400150" y="15193"/>
            <a:ext cx="4343699" cy="110799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200" b="1"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République Algérienne Démocratique et Populaire</a:t>
            </a:r>
            <a:endParaRPr kumimoji="0" lang="fr-FR"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fr-FR" sz="1200" b="1"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Ministère de l’Enseignement Supérieur et de la Recherche Scientifique</a:t>
            </a:r>
            <a:endParaRPr kumimoji="0" lang="fr-FR"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fr-FR" sz="12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Université A. MIRA - </a:t>
            </a:r>
            <a:r>
              <a:rPr kumimoji="0" lang="fr-FR" sz="1200" b="1"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Béjaia</a:t>
            </a:r>
            <a:endParaRPr kumimoji="0" lang="fr-FR"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2049" name="Image 1" descr="Description : logo UB sur un fond claire (taille moyenne)"/>
          <p:cNvPicPr>
            <a:picLocks noChangeAspect="1" noChangeArrowheads="1"/>
          </p:cNvPicPr>
          <p:nvPr/>
        </p:nvPicPr>
        <p:blipFill>
          <a:blip r:embed="rId3" cstate="print">
            <a:extLst>
              <a:ext uri="{28A0092B-C50C-407E-A947-70E740481C1C}">
                <a14:useLocalDpi xmlns="" xmlns:a14="http://schemas.microsoft.com/office/drawing/2010/main" val="0"/>
              </a:ext>
            </a:extLst>
          </a:blip>
          <a:srcRect l="6683" t="17470" r="7198" b="18073"/>
          <a:stretch>
            <a:fillRect/>
          </a:stretch>
        </p:blipFill>
        <p:spPr bwMode="auto">
          <a:xfrm>
            <a:off x="6743849" y="387926"/>
            <a:ext cx="2316584" cy="761969"/>
          </a:xfrm>
          <a:prstGeom prst="rect">
            <a:avLst/>
          </a:prstGeom>
          <a:noFill/>
          <a:extLst>
            <a:ext uri="{909E8E84-426E-40DD-AFC4-6F175D3DCCD1}">
              <a14:hiddenFill xmlns="" xmlns:a14="http://schemas.microsoft.com/office/drawing/2010/main">
                <a:solidFill>
                  <a:srgbClr val="FFFFFF"/>
                </a:solidFill>
              </a14:hiddenFill>
            </a:ext>
          </a:extLst>
        </p:spPr>
      </p:pic>
      <p:sp>
        <p:nvSpPr>
          <p:cNvPr id="3" name="Rectangle 3"/>
          <p:cNvSpPr>
            <a:spLocks noChangeArrowheads="1"/>
          </p:cNvSpPr>
          <p:nvPr/>
        </p:nvSpPr>
        <p:spPr bwMode="auto">
          <a:xfrm>
            <a:off x="-36512" y="659686"/>
            <a:ext cx="3672407" cy="52322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400" b="1"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Faculté des Sciences de la Nature et de la Vie</a:t>
            </a:r>
            <a:endParaRPr kumimoji="0" lang="fr-FR" sz="1400" b="1" i="1"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400" b="1"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Département de Microbiologie</a:t>
            </a:r>
            <a:endParaRPr kumimoji="0" lang="fr-FR" sz="1400" b="1" i="1"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12" name="Rectangle 11"/>
          <p:cNvSpPr/>
          <p:nvPr/>
        </p:nvSpPr>
        <p:spPr>
          <a:xfrm>
            <a:off x="214282" y="5661248"/>
            <a:ext cx="8808913" cy="5040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solidFill>
                  <a:schemeClr val="tx1"/>
                </a:solidFill>
                <a:latin typeface="Times New Roman" pitchFamily="18" charset="0"/>
                <a:cs typeface="Times New Roman" pitchFamily="18" charset="0"/>
              </a:rPr>
              <a:t>Chef adjoint du département  chargé de la pédagogie: </a:t>
            </a:r>
            <a:r>
              <a:rPr lang="fr-FR" b="1" dirty="0" smtClean="0">
                <a:solidFill>
                  <a:schemeClr val="tx1"/>
                </a:solidFill>
                <a:latin typeface="Times New Roman" pitchFamily="18" charset="0"/>
                <a:cs typeface="Times New Roman" pitchFamily="18" charset="0"/>
              </a:rPr>
              <a:t>Dr </a:t>
            </a:r>
            <a:r>
              <a:rPr lang="fr-FR" b="1" dirty="0" err="1" smtClean="0">
                <a:solidFill>
                  <a:schemeClr val="tx1"/>
                </a:solidFill>
                <a:latin typeface="Times New Roman" pitchFamily="18" charset="0"/>
                <a:cs typeface="Times New Roman" pitchFamily="18" charset="0"/>
              </a:rPr>
              <a:t>Bettache</a:t>
            </a:r>
            <a:r>
              <a:rPr lang="fr-FR" b="1" dirty="0" smtClean="0">
                <a:solidFill>
                  <a:schemeClr val="tx1"/>
                </a:solidFill>
                <a:latin typeface="Times New Roman" pitchFamily="18" charset="0"/>
                <a:cs typeface="Times New Roman" pitchFamily="18" charset="0"/>
              </a:rPr>
              <a:t> Azzeddine</a:t>
            </a:r>
            <a:endParaRPr lang="fr-FR" dirty="0">
              <a:solidFill>
                <a:schemeClr val="tx1"/>
              </a:solidFill>
              <a:latin typeface="Times New Roman" pitchFamily="18" charset="0"/>
              <a:cs typeface="Times New Roman" pitchFamily="18" charset="0"/>
            </a:endParaRPr>
          </a:p>
        </p:txBody>
      </p:sp>
      <p:sp>
        <p:nvSpPr>
          <p:cNvPr id="13" name="Rectangle 12"/>
          <p:cNvSpPr/>
          <p:nvPr/>
        </p:nvSpPr>
        <p:spPr>
          <a:xfrm>
            <a:off x="521316" y="5929330"/>
            <a:ext cx="7694022" cy="5040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solidFill>
                  <a:schemeClr val="tx1"/>
                </a:solidFill>
                <a:latin typeface="Times New Roman" pitchFamily="18" charset="0"/>
                <a:cs typeface="Times New Roman" pitchFamily="18" charset="0"/>
              </a:rPr>
              <a:t>Chef adjoint du département </a:t>
            </a:r>
            <a:r>
              <a:rPr lang="fr-FR" b="1" dirty="0" smtClean="0">
                <a:solidFill>
                  <a:schemeClr val="tx1"/>
                </a:solidFill>
                <a:latin typeface="Times New Roman" pitchFamily="18" charset="0"/>
                <a:cs typeface="Times New Roman" pitchFamily="18" charset="0"/>
              </a:rPr>
              <a:t>chargé </a:t>
            </a:r>
            <a:r>
              <a:rPr lang="fr-FR" b="1" dirty="0">
                <a:solidFill>
                  <a:schemeClr val="tx1"/>
                </a:solidFill>
                <a:latin typeface="Times New Roman" pitchFamily="18" charset="0"/>
                <a:cs typeface="Times New Roman" pitchFamily="18" charset="0"/>
              </a:rPr>
              <a:t>de la recherche: Dr </a:t>
            </a:r>
            <a:r>
              <a:rPr lang="fr-FR" b="1" dirty="0" err="1">
                <a:solidFill>
                  <a:schemeClr val="tx1"/>
                </a:solidFill>
                <a:latin typeface="Times New Roman" pitchFamily="18" charset="0"/>
                <a:cs typeface="Times New Roman" pitchFamily="18" charset="0"/>
              </a:rPr>
              <a:t>Gharout</a:t>
            </a:r>
            <a:r>
              <a:rPr lang="fr-FR" b="1" dirty="0">
                <a:solidFill>
                  <a:schemeClr val="tx1"/>
                </a:solidFill>
                <a:latin typeface="Times New Roman" pitchFamily="18" charset="0"/>
                <a:cs typeface="Times New Roman" pitchFamily="18" charset="0"/>
              </a:rPr>
              <a:t> </a:t>
            </a:r>
            <a:r>
              <a:rPr lang="fr-FR" b="1" dirty="0" err="1" smtClean="0">
                <a:solidFill>
                  <a:schemeClr val="tx1"/>
                </a:solidFill>
                <a:latin typeface="Times New Roman" pitchFamily="18" charset="0"/>
                <a:cs typeface="Times New Roman" pitchFamily="18" charset="0"/>
              </a:rPr>
              <a:t>Alima</a:t>
            </a:r>
            <a:endParaRPr lang="fr-FR" dirty="0">
              <a:solidFill>
                <a:schemeClr val="tx1"/>
              </a:solidFill>
              <a:latin typeface="Times New Roman" pitchFamily="18" charset="0"/>
              <a:cs typeface="Times New Roman" pitchFamily="18" charset="0"/>
            </a:endParaRPr>
          </a:p>
        </p:txBody>
      </p:sp>
    </p:spTree>
    <p:extLst>
      <p:ext uri="{BB962C8B-B14F-4D97-AF65-F5344CB8AC3E}">
        <p14:creationId xmlns="" xmlns:p14="http://schemas.microsoft.com/office/powerpoint/2010/main" val="25367831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76264" y="116632"/>
            <a:ext cx="4572000" cy="400110"/>
          </a:xfrm>
          <a:prstGeom prst="rect">
            <a:avLst/>
          </a:prstGeom>
          <a:solidFill>
            <a:schemeClr val="bg1">
              <a:lumMod val="85000"/>
            </a:schemeClr>
          </a:solidFill>
        </p:spPr>
        <p:txBody>
          <a:bodyPr>
            <a:spAutoFit/>
          </a:bodyPr>
          <a:lstStyle/>
          <a:p>
            <a:r>
              <a:rPr lang="fr-FR" dirty="0" smtClean="0"/>
              <a:t> </a:t>
            </a:r>
            <a:r>
              <a:rPr lang="fr-FR" sz="2000" b="1" dirty="0">
                <a:latin typeface="Comic Sans MS" pitchFamily="66" charset="0"/>
              </a:rPr>
              <a:t>Master – Microbiologie Appliquée </a:t>
            </a:r>
          </a:p>
        </p:txBody>
      </p:sp>
      <p:pic>
        <p:nvPicPr>
          <p:cNvPr id="7170" name="Picture 2"/>
          <p:cNvPicPr>
            <a:picLocks noChangeAspect="1" noChangeArrowheads="1"/>
          </p:cNvPicPr>
          <p:nvPr/>
        </p:nvPicPr>
        <p:blipFill rotWithShape="1">
          <a:blip r:embed="rId2">
            <a:extLst>
              <a:ext uri="{28A0092B-C50C-407E-A947-70E740481C1C}">
                <a14:useLocalDpi xmlns="" xmlns:a14="http://schemas.microsoft.com/office/drawing/2010/main" val="0"/>
              </a:ext>
            </a:extLst>
          </a:blip>
          <a:srcRect l="23391" t="19030" r="55211" b="19765"/>
          <a:stretch/>
        </p:blipFill>
        <p:spPr bwMode="auto">
          <a:xfrm>
            <a:off x="107504" y="764704"/>
            <a:ext cx="4320480" cy="583264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rotWithShape="1">
          <a:blip r:embed="rId3">
            <a:extLst>
              <a:ext uri="{28A0092B-C50C-407E-A947-70E740481C1C}">
                <a14:useLocalDpi xmlns="" xmlns:a14="http://schemas.microsoft.com/office/drawing/2010/main" val="0"/>
              </a:ext>
            </a:extLst>
          </a:blip>
          <a:srcRect l="23463" t="19356" r="55244" b="28218"/>
          <a:stretch/>
        </p:blipFill>
        <p:spPr bwMode="auto">
          <a:xfrm>
            <a:off x="4662264" y="692696"/>
            <a:ext cx="4374232" cy="54006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206254639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195736" y="116632"/>
            <a:ext cx="5220072" cy="400110"/>
          </a:xfrm>
          <a:prstGeom prst="rect">
            <a:avLst/>
          </a:prstGeom>
          <a:solidFill>
            <a:schemeClr val="bg1">
              <a:lumMod val="85000"/>
            </a:schemeClr>
          </a:solidFill>
        </p:spPr>
        <p:txBody>
          <a:bodyPr wrap="square">
            <a:spAutoFit/>
          </a:bodyPr>
          <a:lstStyle/>
          <a:p>
            <a:r>
              <a:rPr lang="fr-FR" dirty="0" smtClean="0"/>
              <a:t> </a:t>
            </a:r>
            <a:r>
              <a:rPr lang="fr-FR" sz="2000" b="1" dirty="0">
                <a:latin typeface="Comic Sans MS" pitchFamily="66" charset="0"/>
              </a:rPr>
              <a:t>Master – Microbiologie Fondamentale </a:t>
            </a:r>
          </a:p>
        </p:txBody>
      </p:sp>
      <p:pic>
        <p:nvPicPr>
          <p:cNvPr id="8194" name="Picture 2"/>
          <p:cNvPicPr>
            <a:picLocks noChangeAspect="1" noChangeArrowheads="1"/>
          </p:cNvPicPr>
          <p:nvPr/>
        </p:nvPicPr>
        <p:blipFill rotWithShape="1">
          <a:blip r:embed="rId2">
            <a:extLst>
              <a:ext uri="{28A0092B-C50C-407E-A947-70E740481C1C}">
                <a14:useLocalDpi xmlns="" xmlns:a14="http://schemas.microsoft.com/office/drawing/2010/main" val="0"/>
              </a:ext>
            </a:extLst>
          </a:blip>
          <a:srcRect l="23496" t="18843" r="55488" b="17817"/>
          <a:stretch/>
        </p:blipFill>
        <p:spPr bwMode="auto">
          <a:xfrm>
            <a:off x="269" y="620688"/>
            <a:ext cx="4499723" cy="596416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rotWithShape="1">
          <a:blip r:embed="rId3">
            <a:extLst>
              <a:ext uri="{28A0092B-C50C-407E-A947-70E740481C1C}">
                <a14:useLocalDpi xmlns="" xmlns:a14="http://schemas.microsoft.com/office/drawing/2010/main" val="0"/>
              </a:ext>
            </a:extLst>
          </a:blip>
          <a:srcRect l="23147" t="19729" r="55560" b="31017"/>
          <a:stretch/>
        </p:blipFill>
        <p:spPr bwMode="auto">
          <a:xfrm>
            <a:off x="4932040" y="1269242"/>
            <a:ext cx="4032448" cy="504007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405467027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051720" y="260648"/>
            <a:ext cx="5256584" cy="1008112"/>
          </a:xfrm>
          <a:solidFill>
            <a:schemeClr val="bg1">
              <a:lumMod val="85000"/>
            </a:schemeClr>
          </a:solidFill>
        </p:spPr>
        <p:txBody>
          <a:bodyPr>
            <a:normAutofit/>
          </a:bodyPr>
          <a:lstStyle/>
          <a:p>
            <a:r>
              <a:rPr lang="fr-FR" sz="4000" b="1" dirty="0">
                <a:latin typeface="Comic Sans MS" pitchFamily="66" charset="0"/>
              </a:rPr>
              <a:t> </a:t>
            </a:r>
            <a:r>
              <a:rPr lang="fr-FR" sz="3600" b="1" dirty="0">
                <a:latin typeface="Comic Sans MS" pitchFamily="66" charset="0"/>
              </a:rPr>
              <a:t>Cycle Doctorat</a:t>
            </a:r>
          </a:p>
        </p:txBody>
      </p:sp>
      <p:sp>
        <p:nvSpPr>
          <p:cNvPr id="4" name="Titre 1"/>
          <p:cNvSpPr txBox="1">
            <a:spLocks/>
          </p:cNvSpPr>
          <p:nvPr/>
        </p:nvSpPr>
        <p:spPr>
          <a:xfrm>
            <a:off x="467544" y="1700808"/>
            <a:ext cx="8229600" cy="1143000"/>
          </a:xfrm>
          <a:prstGeom prst="rect">
            <a:avLst/>
          </a:prstGeom>
        </p:spPr>
        <p:txBody>
          <a:bodyPr vert="horz" lIns="91440" tIns="45720" rIns="91440" bIns="45720" rtlCol="0" anchor="ctr">
            <a:normAutofit fontScale="92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4000" b="1" dirty="0" smtClean="0">
                <a:latin typeface="Comic Sans MS" pitchFamily="66" charset="0"/>
              </a:rPr>
              <a:t> Filières : Biotechnologies et Sciences biologiques </a:t>
            </a:r>
            <a:endParaRPr lang="fr-FR" sz="4000" b="1" dirty="0">
              <a:latin typeface="Comic Sans MS" pitchFamily="66" charset="0"/>
            </a:endParaRPr>
          </a:p>
        </p:txBody>
      </p:sp>
      <p:sp>
        <p:nvSpPr>
          <p:cNvPr id="5" name="Titre 1"/>
          <p:cNvSpPr txBox="1">
            <a:spLocks/>
          </p:cNvSpPr>
          <p:nvPr/>
        </p:nvSpPr>
        <p:spPr>
          <a:xfrm>
            <a:off x="590702" y="2996208"/>
            <a:ext cx="8229600" cy="3290312"/>
          </a:xfrm>
          <a:prstGeom prst="rect">
            <a:avLst/>
          </a:prstGeom>
        </p:spPr>
        <p:txBody>
          <a:bodyPr vert="horz" lIns="91440" tIns="45720" rIns="91440" bIns="45720" rtlCol="0" anchor="ctr">
            <a:normAutofit fontScale="47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170000"/>
              </a:lnSpc>
            </a:pPr>
            <a:r>
              <a:rPr lang="fr-FR" sz="6300" b="1" dirty="0" smtClean="0">
                <a:latin typeface="Times New Roman" pitchFamily="18" charset="0"/>
                <a:cs typeface="Times New Roman" pitchFamily="18" charset="0"/>
              </a:rPr>
              <a:t>-</a:t>
            </a:r>
            <a:r>
              <a:rPr lang="fr-FR" sz="6500" b="1" dirty="0" smtClean="0">
                <a:latin typeface="Times New Roman" pitchFamily="18" charset="0"/>
                <a:cs typeface="Times New Roman" pitchFamily="18" charset="0"/>
              </a:rPr>
              <a:t>Microbiologie</a:t>
            </a:r>
            <a:r>
              <a:rPr lang="fr-FR" sz="4000" b="1" dirty="0" smtClean="0">
                <a:latin typeface="Times New Roman" pitchFamily="18" charset="0"/>
                <a:cs typeface="Times New Roman" pitchFamily="18" charset="0"/>
              </a:rPr>
              <a:t> </a:t>
            </a:r>
          </a:p>
          <a:p>
            <a:pPr>
              <a:lnSpc>
                <a:spcPct val="170000"/>
              </a:lnSpc>
            </a:pPr>
            <a:r>
              <a:rPr lang="fr-FR" b="1" dirty="0" smtClean="0">
                <a:latin typeface="Times New Roman" pitchFamily="18" charset="0"/>
                <a:cs typeface="Times New Roman" pitchFamily="18" charset="0"/>
              </a:rPr>
              <a:t>-</a:t>
            </a:r>
            <a:r>
              <a:rPr lang="fr-FR" sz="4000" b="1" dirty="0" smtClean="0">
                <a:latin typeface="Times New Roman" pitchFamily="18" charset="0"/>
                <a:cs typeface="Times New Roman" pitchFamily="18" charset="0"/>
              </a:rPr>
              <a:t> </a:t>
            </a:r>
            <a:r>
              <a:rPr lang="fr-FR" sz="6400" b="1" dirty="0" smtClean="0">
                <a:latin typeface="Times New Roman" pitchFamily="18" charset="0"/>
                <a:cs typeface="Times New Roman" pitchFamily="18" charset="0"/>
              </a:rPr>
              <a:t>Biotechnologie et Santé </a:t>
            </a:r>
          </a:p>
          <a:p>
            <a:pPr>
              <a:lnSpc>
                <a:spcPct val="170000"/>
              </a:lnSpc>
            </a:pPr>
            <a:r>
              <a:rPr lang="fr-FR" sz="6400" b="1" dirty="0" smtClean="0">
                <a:latin typeface="Times New Roman" pitchFamily="18" charset="0"/>
                <a:cs typeface="Times New Roman" pitchFamily="18" charset="0"/>
              </a:rPr>
              <a:t>- Biotechnologie Microbienne</a:t>
            </a:r>
          </a:p>
          <a:p>
            <a:pPr>
              <a:lnSpc>
                <a:spcPct val="170000"/>
              </a:lnSpc>
            </a:pPr>
            <a:r>
              <a:rPr lang="fr-FR" sz="6400" b="1" dirty="0" smtClean="0">
                <a:latin typeface="Times New Roman" pitchFamily="18" charset="0"/>
                <a:cs typeface="Times New Roman" pitchFamily="18" charset="0"/>
              </a:rPr>
              <a:t>- Biotechnologie Alimentaire </a:t>
            </a:r>
            <a:endParaRPr lang="fr-FR" sz="6400" b="1" dirty="0">
              <a:latin typeface="Times New Roman" pitchFamily="18" charset="0"/>
              <a:cs typeface="Times New Roman" pitchFamily="18" charset="0"/>
            </a:endParaRPr>
          </a:p>
        </p:txBody>
      </p:sp>
    </p:spTree>
    <p:extLst>
      <p:ext uri="{BB962C8B-B14F-4D97-AF65-F5344CB8AC3E}">
        <p14:creationId xmlns="" xmlns:p14="http://schemas.microsoft.com/office/powerpoint/2010/main" val="70131533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28596" y="2239400"/>
            <a:ext cx="8286808" cy="3046988"/>
          </a:xfrm>
          <a:prstGeom prst="rect">
            <a:avLst/>
          </a:prstGeom>
        </p:spPr>
        <p:txBody>
          <a:bodyPr wrap="square">
            <a:spAutoFit/>
          </a:bodyPr>
          <a:lstStyle/>
          <a:p>
            <a:pPr algn="just">
              <a:lnSpc>
                <a:spcPct val="150000"/>
              </a:lnSpc>
            </a:pPr>
            <a:r>
              <a:rPr lang="fr-FR" sz="1600" dirty="0">
                <a:latin typeface="Times New Roman" pitchFamily="18" charset="0"/>
                <a:cs typeface="Times New Roman" pitchFamily="18" charset="0"/>
              </a:rPr>
              <a:t>	La microbiologie s'intéresse à l'étude des microorganismes, qu'il s'agisse des bactéries, des champignons, des protozoaires ou des virus. Une connaissance approfondie de leur physiologie, de leur génétique et des interactions entre eux facilite notre compréhension du monde vivant à l'échelle microscopique</a:t>
            </a:r>
            <a:r>
              <a:rPr lang="fr-FR" sz="1600" dirty="0" smtClean="0">
                <a:latin typeface="Times New Roman" pitchFamily="18" charset="0"/>
                <a:cs typeface="Times New Roman" pitchFamily="18" charset="0"/>
              </a:rPr>
              <a:t>. </a:t>
            </a:r>
            <a:r>
              <a:rPr lang="fr-FR" sz="1600" dirty="0">
                <a:latin typeface="Times New Roman" pitchFamily="18" charset="0"/>
                <a:cs typeface="Times New Roman" pitchFamily="18" charset="0"/>
              </a:rPr>
              <a:t>C'est pourquoi lors </a:t>
            </a:r>
            <a:r>
              <a:rPr lang="fr-FR" sz="1600" dirty="0" smtClean="0">
                <a:latin typeface="Times New Roman" pitchFamily="18" charset="0"/>
                <a:cs typeface="Times New Roman" pitchFamily="18" charset="0"/>
              </a:rPr>
              <a:t>d’un parcours </a:t>
            </a:r>
            <a:r>
              <a:rPr lang="fr-FR" sz="1600" dirty="0">
                <a:latin typeface="Times New Roman" pitchFamily="18" charset="0"/>
                <a:cs typeface="Times New Roman" pitchFamily="18" charset="0"/>
              </a:rPr>
              <a:t>généraliste de Licence, en plus de l'étude des micro-organismes, les étudiants auront la possibilité d'aborder la biologie moléculaire, les techniques d’analyse </a:t>
            </a:r>
            <a:r>
              <a:rPr lang="fr-FR" sz="1600" dirty="0" smtClean="0">
                <a:latin typeface="Times New Roman" pitchFamily="18" charset="0"/>
                <a:cs typeface="Times New Roman" pitchFamily="18" charset="0"/>
              </a:rPr>
              <a:t>biologique, parasitologie </a:t>
            </a:r>
            <a:r>
              <a:rPr lang="fr-FR" sz="1600" dirty="0">
                <a:latin typeface="Times New Roman" pitchFamily="18" charset="0"/>
                <a:cs typeface="Times New Roman" pitchFamily="18" charset="0"/>
              </a:rPr>
              <a:t>et les </a:t>
            </a:r>
            <a:r>
              <a:rPr lang="fr-FR" sz="1600" dirty="0" err="1">
                <a:latin typeface="Times New Roman" pitchFamily="18" charset="0"/>
                <a:cs typeface="Times New Roman" pitchFamily="18" charset="0"/>
              </a:rPr>
              <a:t>biostatistiques</a:t>
            </a:r>
            <a:r>
              <a:rPr lang="fr-FR" sz="1600" dirty="0">
                <a:latin typeface="Times New Roman" pitchFamily="18" charset="0"/>
                <a:cs typeface="Times New Roman" pitchFamily="18" charset="0"/>
              </a:rPr>
              <a:t>. A l'issue de ce parcours de </a:t>
            </a:r>
            <a:r>
              <a:rPr lang="fr-FR" sz="1600" dirty="0" smtClean="0">
                <a:latin typeface="Times New Roman" pitchFamily="18" charset="0"/>
                <a:cs typeface="Times New Roman" pitchFamily="18" charset="0"/>
              </a:rPr>
              <a:t>licence</a:t>
            </a:r>
            <a:r>
              <a:rPr lang="fr-FR" sz="1600" dirty="0">
                <a:latin typeface="Times New Roman" pitchFamily="18" charset="0"/>
                <a:cs typeface="Times New Roman" pitchFamily="18" charset="0"/>
              </a:rPr>
              <a:t>, les étudiants pourront poursuivre des études dans différents Masters, tel que </a:t>
            </a:r>
            <a:r>
              <a:rPr lang="fr-FR" sz="1600" dirty="0" smtClean="0">
                <a:latin typeface="Times New Roman" pitchFamily="18" charset="0"/>
                <a:cs typeface="Times New Roman" pitchFamily="18" charset="0"/>
              </a:rPr>
              <a:t>Biotechnologie microbienne, Microbiologie Appliquée, Ecologie microbienne, etc</a:t>
            </a:r>
            <a:r>
              <a:rPr lang="fr-FR" sz="1600" dirty="0">
                <a:latin typeface="Times New Roman" pitchFamily="18" charset="0"/>
                <a:cs typeface="Times New Roman" pitchFamily="18" charset="0"/>
              </a:rPr>
              <a:t>. </a:t>
            </a:r>
          </a:p>
        </p:txBody>
      </p:sp>
      <p:sp>
        <p:nvSpPr>
          <p:cNvPr id="5" name="Rectangle 4"/>
          <p:cNvSpPr/>
          <p:nvPr/>
        </p:nvSpPr>
        <p:spPr>
          <a:xfrm>
            <a:off x="1071538" y="210901"/>
            <a:ext cx="7537321" cy="646331"/>
          </a:xfrm>
          <a:prstGeom prst="rect">
            <a:avLst/>
          </a:prstGeom>
          <a:solidFill>
            <a:srgbClr val="FFFF00"/>
          </a:solidFill>
        </p:spPr>
        <p:txBody>
          <a:bodyPr wrap="none">
            <a:spAutoFit/>
          </a:bodyPr>
          <a:lstStyle/>
          <a:p>
            <a:pPr algn="ctr"/>
            <a:r>
              <a:rPr lang="fr-FR" sz="3600" b="1" dirty="0" smtClean="0">
                <a:latin typeface="Times New Roman" pitchFamily="18" charset="0"/>
                <a:cs typeface="Times New Roman" pitchFamily="18" charset="0"/>
              </a:rPr>
              <a:t>La Microbiologie et la Biotechnologie</a:t>
            </a:r>
            <a:endParaRPr lang="fr-FR" sz="3600" b="1" dirty="0">
              <a:latin typeface="Times New Roman" pitchFamily="18" charset="0"/>
              <a:cs typeface="Times New Roman" pitchFamily="18" charset="0"/>
            </a:endParaRPr>
          </a:p>
        </p:txBody>
      </p:sp>
      <p:sp>
        <p:nvSpPr>
          <p:cNvPr id="6" name="AutoShape 2" descr="Les laboratoires de microbiologie à l'ère du digital - AxonPost"/>
          <p:cNvSpPr>
            <a:spLocks noChangeAspect="1" noChangeArrowheads="1"/>
          </p:cNvSpPr>
          <p:nvPr/>
        </p:nvSpPr>
        <p:spPr bwMode="auto">
          <a:xfrm>
            <a:off x="155575" y="-144463"/>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pic>
        <p:nvPicPr>
          <p:cNvPr id="3075" name="Picture 3"/>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6072198" y="824088"/>
            <a:ext cx="2540285" cy="146190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571472" y="5143512"/>
            <a:ext cx="2399489" cy="146190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414128882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71472" y="1285860"/>
            <a:ext cx="8229600" cy="4929222"/>
          </a:xfrm>
        </p:spPr>
        <p:txBody>
          <a:bodyPr>
            <a:noAutofit/>
          </a:bodyPr>
          <a:lstStyle/>
          <a:p>
            <a:pPr>
              <a:lnSpc>
                <a:spcPct val="150000"/>
              </a:lnSpc>
            </a:pPr>
            <a:r>
              <a:rPr lang="fr-FR" sz="3000" b="1" u="sng" dirty="0">
                <a:latin typeface="Times New Roman" pitchFamily="18" charset="0"/>
                <a:ea typeface="+mn-ea"/>
                <a:cs typeface="Times New Roman" pitchFamily="18" charset="0"/>
              </a:rPr>
              <a:t>Département de microbiologie </a:t>
            </a:r>
            <a:r>
              <a:rPr lang="fr-FR" sz="2800" u="sng" dirty="0" smtClean="0">
                <a:latin typeface="Times New Roman" pitchFamily="18" charset="0"/>
                <a:cs typeface="Times New Roman" pitchFamily="18" charset="0"/>
              </a:rPr>
              <a:t/>
            </a:r>
            <a:br>
              <a:rPr lang="fr-FR" sz="2800" u="sng" dirty="0" smtClean="0">
                <a:latin typeface="Times New Roman" pitchFamily="18" charset="0"/>
                <a:cs typeface="Times New Roman" pitchFamily="18" charset="0"/>
              </a:rPr>
            </a:br>
            <a:r>
              <a:rPr lang="fr-FR" sz="2500" dirty="0" smtClean="0">
                <a:latin typeface="Times New Roman" pitchFamily="18" charset="0"/>
                <a:cs typeface="Times New Roman" pitchFamily="18" charset="0"/>
              </a:rPr>
              <a:t>- Le département de Microbiologie est doté de  plusieurs </a:t>
            </a:r>
            <a:r>
              <a:rPr lang="fr-FR" sz="2500" b="1" dirty="0" smtClean="0">
                <a:latin typeface="Times New Roman" pitchFamily="18" charset="0"/>
                <a:cs typeface="Times New Roman" pitchFamily="18" charset="0"/>
              </a:rPr>
              <a:t>laboratoires pédagogiques</a:t>
            </a:r>
            <a:r>
              <a:rPr lang="fr-FR" sz="2500" dirty="0" smtClean="0">
                <a:latin typeface="Times New Roman" pitchFamily="18" charset="0"/>
                <a:cs typeface="Times New Roman" pitchFamily="18" charset="0"/>
              </a:rPr>
              <a:t>, à savoir le laboratoire de microbiologie appliquée, </a:t>
            </a:r>
            <a:br>
              <a:rPr lang="fr-FR" sz="2500" dirty="0" smtClean="0">
                <a:latin typeface="Times New Roman" pitchFamily="18" charset="0"/>
                <a:cs typeface="Times New Roman" pitchFamily="18" charset="0"/>
              </a:rPr>
            </a:br>
            <a:r>
              <a:rPr lang="fr-FR" sz="2500" dirty="0" smtClean="0">
                <a:latin typeface="Times New Roman" pitchFamily="18" charset="0"/>
                <a:cs typeface="Times New Roman" pitchFamily="18" charset="0"/>
              </a:rPr>
              <a:t>laboratoire de Mycologie, laboratoire de géni biologie… </a:t>
            </a:r>
            <a:br>
              <a:rPr lang="fr-FR" sz="2500" dirty="0" smtClean="0">
                <a:latin typeface="Times New Roman" pitchFamily="18" charset="0"/>
                <a:cs typeface="Times New Roman" pitchFamily="18" charset="0"/>
              </a:rPr>
            </a:br>
            <a:r>
              <a:rPr lang="fr-FR" sz="2500" b="1" dirty="0" smtClean="0">
                <a:latin typeface="Times New Roman" pitchFamily="18" charset="0"/>
                <a:cs typeface="Times New Roman" pitchFamily="18" charset="0"/>
              </a:rPr>
              <a:t>Des laboratoire de recherches: </a:t>
            </a:r>
            <a:r>
              <a:rPr lang="fr-FR" sz="2500" dirty="0" smtClean="0">
                <a:latin typeface="Times New Roman" pitchFamily="18" charset="0"/>
                <a:cs typeface="Times New Roman" pitchFamily="18" charset="0"/>
              </a:rPr>
              <a:t/>
            </a:r>
            <a:br>
              <a:rPr lang="fr-FR" sz="2500" dirty="0" smtClean="0">
                <a:latin typeface="Times New Roman" pitchFamily="18" charset="0"/>
                <a:cs typeface="Times New Roman" pitchFamily="18" charset="0"/>
              </a:rPr>
            </a:br>
            <a:r>
              <a:rPr lang="fr-FR" sz="2500" dirty="0">
                <a:latin typeface="Times New Roman" pitchFamily="18" charset="0"/>
                <a:cs typeface="Times New Roman" pitchFamily="18" charset="0"/>
              </a:rPr>
              <a:t>-</a:t>
            </a:r>
            <a:r>
              <a:rPr lang="fr-FR" sz="2500" dirty="0" smtClean="0">
                <a:latin typeface="Times New Roman" pitchFamily="18" charset="0"/>
                <a:cs typeface="Times New Roman" pitchFamily="18" charset="0"/>
              </a:rPr>
              <a:t>Laboratoire de Microbiologie Appliquée</a:t>
            </a:r>
            <a:br>
              <a:rPr lang="fr-FR" sz="2500" dirty="0" smtClean="0">
                <a:latin typeface="Times New Roman" pitchFamily="18" charset="0"/>
                <a:cs typeface="Times New Roman" pitchFamily="18" charset="0"/>
              </a:rPr>
            </a:br>
            <a:r>
              <a:rPr lang="fr-FR" sz="2500" dirty="0" smtClean="0">
                <a:latin typeface="Times New Roman" pitchFamily="18" charset="0"/>
                <a:cs typeface="Times New Roman" pitchFamily="18" charset="0"/>
              </a:rPr>
              <a:t>- Laboratoire d’écologie Microbienne. </a:t>
            </a:r>
            <a:endParaRPr lang="fr-FR" sz="2500" dirty="0">
              <a:latin typeface="Times New Roman" pitchFamily="18" charset="0"/>
              <a:cs typeface="Times New Roman" pitchFamily="18" charset="0"/>
            </a:endParaRPr>
          </a:p>
        </p:txBody>
      </p:sp>
    </p:spTree>
    <p:extLst>
      <p:ext uri="{BB962C8B-B14F-4D97-AF65-F5344CB8AC3E}">
        <p14:creationId xmlns="" xmlns:p14="http://schemas.microsoft.com/office/powerpoint/2010/main" val="170338498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llipse 3"/>
          <p:cNvSpPr/>
          <p:nvPr/>
        </p:nvSpPr>
        <p:spPr>
          <a:xfrm>
            <a:off x="0" y="428604"/>
            <a:ext cx="4104456" cy="1175581"/>
          </a:xfrm>
          <a:prstGeom prst="ellipse">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b="1" dirty="0" smtClean="0">
                <a:latin typeface="Comic Sans MS" pitchFamily="66" charset="0"/>
              </a:rPr>
              <a:t>Licence Microbiologie (L3) </a:t>
            </a:r>
            <a:endParaRPr lang="fr-FR" sz="2400" b="1" dirty="0">
              <a:latin typeface="Comic Sans MS" pitchFamily="66" charset="0"/>
            </a:endParaRPr>
          </a:p>
        </p:txBody>
      </p:sp>
      <p:pic>
        <p:nvPicPr>
          <p:cNvPr id="4099" name="Picture 3"/>
          <p:cNvPicPr>
            <a:picLocks noChangeAspect="1" noChangeArrowheads="1"/>
          </p:cNvPicPr>
          <p:nvPr/>
        </p:nvPicPr>
        <p:blipFill rotWithShape="1">
          <a:blip r:embed="rId2">
            <a:extLst>
              <a:ext uri="{28A0092B-C50C-407E-A947-70E740481C1C}">
                <a14:useLocalDpi xmlns="" xmlns:a14="http://schemas.microsoft.com/office/drawing/2010/main" val="0"/>
              </a:ext>
            </a:extLst>
          </a:blip>
          <a:srcRect l="17536" t="34240" r="49313" b="34391"/>
          <a:stretch/>
        </p:blipFill>
        <p:spPr bwMode="auto">
          <a:xfrm>
            <a:off x="0" y="1714488"/>
            <a:ext cx="5815429" cy="227401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4101" name="Picture 5"/>
          <p:cNvPicPr>
            <a:picLocks noChangeAspect="1" noChangeArrowheads="1"/>
          </p:cNvPicPr>
          <p:nvPr/>
        </p:nvPicPr>
        <p:blipFill rotWithShape="1">
          <a:blip r:embed="rId3">
            <a:extLst>
              <a:ext uri="{28A0092B-C50C-407E-A947-70E740481C1C}">
                <a14:useLocalDpi xmlns="" xmlns:a14="http://schemas.microsoft.com/office/drawing/2010/main" val="0"/>
              </a:ext>
            </a:extLst>
          </a:blip>
          <a:srcRect l="19187" t="48684" r="48258" b="19643"/>
          <a:stretch/>
        </p:blipFill>
        <p:spPr bwMode="auto">
          <a:xfrm>
            <a:off x="214282" y="4394284"/>
            <a:ext cx="5572164" cy="224942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0" y="-24"/>
            <a:ext cx="9144000" cy="428628"/>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fr-FR" sz="3200" b="1" dirty="0" smtClean="0">
                <a:latin typeface="Comic Sans MS" pitchFamily="66" charset="0"/>
              </a:rPr>
              <a:t>Formations </a:t>
            </a:r>
            <a:endParaRPr lang="fr-FR" sz="3200" b="1" dirty="0">
              <a:latin typeface="Comic Sans MS" pitchFamily="66" charset="0"/>
            </a:endParaRPr>
          </a:p>
        </p:txBody>
      </p:sp>
    </p:spTree>
    <p:extLst>
      <p:ext uri="{BB962C8B-B14F-4D97-AF65-F5344CB8AC3E}">
        <p14:creationId xmlns="" xmlns:p14="http://schemas.microsoft.com/office/powerpoint/2010/main" val="243668695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rot="4764272">
            <a:off x="6966265" y="1106743"/>
            <a:ext cx="2556286" cy="1224136"/>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fr-FR" sz="3200" b="1" dirty="0" smtClean="0">
                <a:latin typeface="Comic Sans MS" pitchFamily="66" charset="0"/>
              </a:rPr>
              <a:t>Formations </a:t>
            </a:r>
            <a:endParaRPr lang="fr-FR" sz="3200" b="1" dirty="0">
              <a:latin typeface="Comic Sans MS" pitchFamily="66" charset="0"/>
            </a:endParaRPr>
          </a:p>
        </p:txBody>
      </p:sp>
      <p:pic>
        <p:nvPicPr>
          <p:cNvPr id="1026" name="Picture 2"/>
          <p:cNvPicPr>
            <a:picLocks noChangeAspect="1" noChangeArrowheads="1"/>
          </p:cNvPicPr>
          <p:nvPr/>
        </p:nvPicPr>
        <p:blipFill>
          <a:blip r:embed="rId2"/>
          <a:srcRect/>
          <a:stretch>
            <a:fillRect/>
          </a:stretch>
        </p:blipFill>
        <p:spPr bwMode="auto">
          <a:xfrm>
            <a:off x="214282" y="428604"/>
            <a:ext cx="4528820" cy="2509837"/>
          </a:xfrm>
          <a:prstGeom prst="rect">
            <a:avLst/>
          </a:prstGeom>
          <a:noFill/>
          <a:ln w="9525">
            <a:noFill/>
            <a:miter lim="800000"/>
            <a:headEnd/>
            <a:tailEnd/>
          </a:ln>
          <a:effectLst/>
        </p:spPr>
      </p:pic>
      <p:pic>
        <p:nvPicPr>
          <p:cNvPr id="1027" name="Picture 3"/>
          <p:cNvPicPr>
            <a:picLocks noChangeAspect="1" noChangeArrowheads="1"/>
          </p:cNvPicPr>
          <p:nvPr/>
        </p:nvPicPr>
        <p:blipFill>
          <a:blip r:embed="rId3"/>
          <a:srcRect/>
          <a:stretch>
            <a:fillRect/>
          </a:stretch>
        </p:blipFill>
        <p:spPr bwMode="auto">
          <a:xfrm>
            <a:off x="4143372" y="4133872"/>
            <a:ext cx="4800096" cy="2581276"/>
          </a:xfrm>
          <a:prstGeom prst="rect">
            <a:avLst/>
          </a:prstGeom>
          <a:noFill/>
          <a:ln w="9525">
            <a:noFill/>
            <a:miter lim="800000"/>
            <a:headEnd/>
            <a:tailEnd/>
          </a:ln>
          <a:effectLst/>
        </p:spPr>
      </p:pic>
      <p:sp>
        <p:nvSpPr>
          <p:cNvPr id="8" name="Ellipse 7"/>
          <p:cNvSpPr/>
          <p:nvPr/>
        </p:nvSpPr>
        <p:spPr>
          <a:xfrm>
            <a:off x="2285984" y="2896361"/>
            <a:ext cx="4104456" cy="1175581"/>
          </a:xfrm>
          <a:prstGeom prst="ellipse">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b="1" dirty="0" smtClean="0">
                <a:latin typeface="Comic Sans MS" pitchFamily="66" charset="0"/>
              </a:rPr>
              <a:t>Licence Biotechnologie Microbienne</a:t>
            </a:r>
            <a:endParaRPr lang="fr-FR" sz="2400" b="1" dirty="0">
              <a:latin typeface="Comic Sans MS" pitchFamily="66" charset="0"/>
            </a:endParaRPr>
          </a:p>
        </p:txBody>
      </p:sp>
    </p:spTree>
    <p:extLst>
      <p:ext uri="{BB962C8B-B14F-4D97-AF65-F5344CB8AC3E}">
        <p14:creationId xmlns="" xmlns:p14="http://schemas.microsoft.com/office/powerpoint/2010/main" val="243668695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llipse 3"/>
          <p:cNvSpPr/>
          <p:nvPr/>
        </p:nvSpPr>
        <p:spPr>
          <a:xfrm>
            <a:off x="2483768" y="260648"/>
            <a:ext cx="4104456" cy="864096"/>
          </a:xfrm>
          <a:prstGeom prst="ellipse">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b="1" dirty="0" smtClean="0">
                <a:latin typeface="Comic Sans MS" pitchFamily="66" charset="0"/>
              </a:rPr>
              <a:t>Licence Microbiologie (L3) </a:t>
            </a:r>
            <a:endParaRPr lang="fr-FR" sz="2400" b="1" dirty="0">
              <a:latin typeface="Comic Sans MS" pitchFamily="66" charset="0"/>
            </a:endParaRPr>
          </a:p>
        </p:txBody>
      </p:sp>
      <p:sp>
        <p:nvSpPr>
          <p:cNvPr id="9" name="Flèche vers le bas 8"/>
          <p:cNvSpPr/>
          <p:nvPr/>
        </p:nvSpPr>
        <p:spPr>
          <a:xfrm>
            <a:off x="4071934" y="1340768"/>
            <a:ext cx="788668" cy="100811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Rectangle 9"/>
          <p:cNvSpPr/>
          <p:nvPr/>
        </p:nvSpPr>
        <p:spPr>
          <a:xfrm>
            <a:off x="1857356" y="3243204"/>
            <a:ext cx="5286412" cy="400110"/>
          </a:xfrm>
          <a:prstGeom prst="rect">
            <a:avLst/>
          </a:prstGeom>
          <a:solidFill>
            <a:schemeClr val="bg1">
              <a:lumMod val="85000"/>
            </a:schemeClr>
          </a:solidFill>
        </p:spPr>
        <p:txBody>
          <a:bodyPr wrap="square">
            <a:spAutoFit/>
          </a:bodyPr>
          <a:lstStyle/>
          <a:p>
            <a:r>
              <a:rPr lang="fr-FR" dirty="0" smtClean="0"/>
              <a:t> </a:t>
            </a:r>
            <a:r>
              <a:rPr lang="fr-FR" sz="2000" b="1" dirty="0">
                <a:latin typeface="Comic Sans MS" pitchFamily="66" charset="0"/>
              </a:rPr>
              <a:t>Master – Biotechnologie Microbienne </a:t>
            </a:r>
            <a:endParaRPr lang="fr-FR" sz="2000" dirty="0">
              <a:latin typeface="Comic Sans MS" pitchFamily="66" charset="0"/>
            </a:endParaRPr>
          </a:p>
        </p:txBody>
      </p:sp>
      <p:sp>
        <p:nvSpPr>
          <p:cNvPr id="11" name="Rectangle 10"/>
          <p:cNvSpPr/>
          <p:nvPr/>
        </p:nvSpPr>
        <p:spPr>
          <a:xfrm>
            <a:off x="1857356" y="4029022"/>
            <a:ext cx="5343568" cy="400110"/>
          </a:xfrm>
          <a:prstGeom prst="rect">
            <a:avLst/>
          </a:prstGeom>
          <a:solidFill>
            <a:schemeClr val="bg1">
              <a:lumMod val="85000"/>
            </a:schemeClr>
          </a:solidFill>
        </p:spPr>
        <p:txBody>
          <a:bodyPr wrap="square">
            <a:spAutoFit/>
          </a:bodyPr>
          <a:lstStyle/>
          <a:p>
            <a:r>
              <a:rPr lang="fr-FR" dirty="0" smtClean="0"/>
              <a:t> </a:t>
            </a:r>
            <a:r>
              <a:rPr lang="fr-FR" sz="2000" b="1" dirty="0">
                <a:latin typeface="Comic Sans MS" pitchFamily="66" charset="0"/>
              </a:rPr>
              <a:t>Master – Ecologie Microbienne </a:t>
            </a:r>
          </a:p>
        </p:txBody>
      </p:sp>
      <p:sp>
        <p:nvSpPr>
          <p:cNvPr id="12" name="Rectangle 11"/>
          <p:cNvSpPr/>
          <p:nvPr/>
        </p:nvSpPr>
        <p:spPr>
          <a:xfrm>
            <a:off x="1857356" y="4886278"/>
            <a:ext cx="5286412" cy="400110"/>
          </a:xfrm>
          <a:prstGeom prst="rect">
            <a:avLst/>
          </a:prstGeom>
          <a:solidFill>
            <a:schemeClr val="bg1">
              <a:lumMod val="85000"/>
            </a:schemeClr>
          </a:solidFill>
        </p:spPr>
        <p:txBody>
          <a:bodyPr wrap="square">
            <a:spAutoFit/>
          </a:bodyPr>
          <a:lstStyle/>
          <a:p>
            <a:r>
              <a:rPr lang="fr-FR" dirty="0" smtClean="0"/>
              <a:t> </a:t>
            </a:r>
            <a:r>
              <a:rPr lang="fr-FR" sz="2000" b="1" dirty="0">
                <a:latin typeface="Comic Sans MS" pitchFamily="66" charset="0"/>
              </a:rPr>
              <a:t>Master – Microbiologie Appliquée </a:t>
            </a:r>
          </a:p>
        </p:txBody>
      </p:sp>
      <p:sp>
        <p:nvSpPr>
          <p:cNvPr id="13" name="Rectangle 12"/>
          <p:cNvSpPr/>
          <p:nvPr/>
        </p:nvSpPr>
        <p:spPr>
          <a:xfrm>
            <a:off x="1857356" y="5672096"/>
            <a:ext cx="5286412" cy="400110"/>
          </a:xfrm>
          <a:prstGeom prst="rect">
            <a:avLst/>
          </a:prstGeom>
          <a:solidFill>
            <a:schemeClr val="bg1">
              <a:lumMod val="85000"/>
            </a:schemeClr>
          </a:solidFill>
        </p:spPr>
        <p:txBody>
          <a:bodyPr wrap="square">
            <a:spAutoFit/>
          </a:bodyPr>
          <a:lstStyle/>
          <a:p>
            <a:r>
              <a:rPr lang="fr-FR" dirty="0" smtClean="0"/>
              <a:t> </a:t>
            </a:r>
            <a:r>
              <a:rPr lang="fr-FR" sz="2000" b="1" dirty="0">
                <a:latin typeface="Comic Sans MS" pitchFamily="66" charset="0"/>
              </a:rPr>
              <a:t>Master – Microbiologie Fondamentale </a:t>
            </a:r>
          </a:p>
        </p:txBody>
      </p:sp>
      <p:sp>
        <p:nvSpPr>
          <p:cNvPr id="8" name="Rectangle 7"/>
          <p:cNvSpPr/>
          <p:nvPr/>
        </p:nvSpPr>
        <p:spPr>
          <a:xfrm>
            <a:off x="1857356" y="2428868"/>
            <a:ext cx="5286412" cy="400110"/>
          </a:xfrm>
          <a:prstGeom prst="rect">
            <a:avLst/>
          </a:prstGeom>
          <a:solidFill>
            <a:schemeClr val="bg1">
              <a:lumMod val="85000"/>
            </a:schemeClr>
          </a:solidFill>
        </p:spPr>
        <p:txBody>
          <a:bodyPr wrap="square">
            <a:spAutoFit/>
          </a:bodyPr>
          <a:lstStyle/>
          <a:p>
            <a:r>
              <a:rPr lang="fr-FR" dirty="0" smtClean="0"/>
              <a:t> </a:t>
            </a:r>
            <a:r>
              <a:rPr lang="fr-FR" sz="2000" b="1" dirty="0">
                <a:latin typeface="Comic Sans MS" pitchFamily="66" charset="0"/>
              </a:rPr>
              <a:t>Master – Biotechnologie </a:t>
            </a:r>
            <a:r>
              <a:rPr lang="fr-FR" sz="2000" b="1" dirty="0" smtClean="0">
                <a:latin typeface="Comic Sans MS" pitchFamily="66" charset="0"/>
              </a:rPr>
              <a:t>et Santé</a:t>
            </a:r>
            <a:endParaRPr lang="fr-FR" sz="2000" dirty="0">
              <a:latin typeface="Comic Sans MS" pitchFamily="66" charset="0"/>
            </a:endParaRPr>
          </a:p>
        </p:txBody>
      </p:sp>
    </p:spTree>
    <p:extLst>
      <p:ext uri="{BB962C8B-B14F-4D97-AF65-F5344CB8AC3E}">
        <p14:creationId xmlns="" xmlns:p14="http://schemas.microsoft.com/office/powerpoint/2010/main" val="411201444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071870" y="122775"/>
            <a:ext cx="5328592" cy="400110"/>
          </a:xfrm>
          <a:prstGeom prst="rect">
            <a:avLst/>
          </a:prstGeom>
          <a:solidFill>
            <a:schemeClr val="bg1">
              <a:lumMod val="85000"/>
            </a:schemeClr>
          </a:solidFill>
        </p:spPr>
        <p:txBody>
          <a:bodyPr wrap="square">
            <a:spAutoFit/>
          </a:bodyPr>
          <a:lstStyle/>
          <a:p>
            <a:r>
              <a:rPr lang="fr-FR" sz="2000" dirty="0" smtClean="0"/>
              <a:t> </a:t>
            </a:r>
            <a:r>
              <a:rPr lang="fr-FR" sz="2000" b="1" dirty="0">
                <a:latin typeface="Comic Sans MS" pitchFamily="66" charset="0"/>
              </a:rPr>
              <a:t>Master – Biotechnologie </a:t>
            </a:r>
            <a:r>
              <a:rPr lang="fr-FR" sz="2000" b="1" dirty="0" smtClean="0">
                <a:latin typeface="Comic Sans MS" pitchFamily="66" charset="0"/>
              </a:rPr>
              <a:t>et Santé </a:t>
            </a:r>
            <a:endParaRPr lang="fr-FR" sz="2000" dirty="0">
              <a:latin typeface="Comic Sans MS" pitchFamily="66" charset="0"/>
            </a:endParaRPr>
          </a:p>
        </p:txBody>
      </p:sp>
      <p:pic>
        <p:nvPicPr>
          <p:cNvPr id="2050" name="Picture 2"/>
          <p:cNvPicPr>
            <a:picLocks noChangeAspect="1" noChangeArrowheads="1"/>
          </p:cNvPicPr>
          <p:nvPr/>
        </p:nvPicPr>
        <p:blipFill>
          <a:blip r:embed="rId2"/>
          <a:srcRect/>
          <a:stretch>
            <a:fillRect/>
          </a:stretch>
        </p:blipFill>
        <p:spPr bwMode="auto">
          <a:xfrm>
            <a:off x="285720" y="1142984"/>
            <a:ext cx="2357454" cy="5500726"/>
          </a:xfrm>
          <a:prstGeom prst="rect">
            <a:avLst/>
          </a:prstGeom>
          <a:noFill/>
          <a:ln w="9525">
            <a:noFill/>
            <a:miter lim="800000"/>
            <a:headEnd/>
            <a:tailEnd/>
          </a:ln>
          <a:effectLst/>
        </p:spPr>
      </p:pic>
      <p:pic>
        <p:nvPicPr>
          <p:cNvPr id="2051" name="Picture 3"/>
          <p:cNvPicPr>
            <a:picLocks noChangeAspect="1" noChangeArrowheads="1"/>
          </p:cNvPicPr>
          <p:nvPr/>
        </p:nvPicPr>
        <p:blipFill>
          <a:blip r:embed="rId3"/>
          <a:srcRect/>
          <a:stretch>
            <a:fillRect/>
          </a:stretch>
        </p:blipFill>
        <p:spPr bwMode="auto">
          <a:xfrm>
            <a:off x="3000364" y="1071546"/>
            <a:ext cx="2500330" cy="5572164"/>
          </a:xfrm>
          <a:prstGeom prst="rect">
            <a:avLst/>
          </a:prstGeom>
          <a:noFill/>
          <a:ln w="9525">
            <a:noFill/>
            <a:miter lim="800000"/>
            <a:headEnd/>
            <a:tailEnd/>
          </a:ln>
          <a:effectLst/>
        </p:spPr>
      </p:pic>
      <p:pic>
        <p:nvPicPr>
          <p:cNvPr id="2052" name="Picture 4"/>
          <p:cNvPicPr>
            <a:picLocks noChangeAspect="1" noChangeArrowheads="1"/>
          </p:cNvPicPr>
          <p:nvPr/>
        </p:nvPicPr>
        <p:blipFill>
          <a:blip r:embed="rId4"/>
          <a:srcRect/>
          <a:stretch>
            <a:fillRect/>
          </a:stretch>
        </p:blipFill>
        <p:spPr bwMode="auto">
          <a:xfrm>
            <a:off x="6000760" y="1214422"/>
            <a:ext cx="2500330" cy="5393261"/>
          </a:xfrm>
          <a:prstGeom prst="rect">
            <a:avLst/>
          </a:prstGeom>
          <a:noFill/>
          <a:ln w="9525">
            <a:noFill/>
            <a:miter lim="800000"/>
            <a:headEnd/>
            <a:tailEnd/>
          </a:ln>
          <a:effectLst/>
        </p:spPr>
      </p:pic>
    </p:spTree>
    <p:extLst>
      <p:ext uri="{BB962C8B-B14F-4D97-AF65-F5344CB8AC3E}">
        <p14:creationId xmlns="" xmlns:p14="http://schemas.microsoft.com/office/powerpoint/2010/main" val="7900025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071870" y="122775"/>
            <a:ext cx="5328592" cy="400110"/>
          </a:xfrm>
          <a:prstGeom prst="rect">
            <a:avLst/>
          </a:prstGeom>
          <a:solidFill>
            <a:schemeClr val="bg1">
              <a:lumMod val="85000"/>
            </a:schemeClr>
          </a:solidFill>
        </p:spPr>
        <p:txBody>
          <a:bodyPr wrap="square">
            <a:spAutoFit/>
          </a:bodyPr>
          <a:lstStyle/>
          <a:p>
            <a:r>
              <a:rPr lang="fr-FR" sz="2000" dirty="0" smtClean="0"/>
              <a:t> </a:t>
            </a:r>
            <a:r>
              <a:rPr lang="fr-FR" sz="2000" b="1" dirty="0">
                <a:latin typeface="Comic Sans MS" pitchFamily="66" charset="0"/>
              </a:rPr>
              <a:t>Master – Biotechnologie Microbienne </a:t>
            </a:r>
            <a:endParaRPr lang="fr-FR" sz="2000" dirty="0">
              <a:latin typeface="Comic Sans MS" pitchFamily="66" charset="0"/>
            </a:endParaRPr>
          </a:p>
        </p:txBody>
      </p:sp>
      <p:pic>
        <p:nvPicPr>
          <p:cNvPr id="5122" name="Picture 2"/>
          <p:cNvPicPr>
            <a:picLocks noChangeAspect="1" noChangeArrowheads="1"/>
          </p:cNvPicPr>
          <p:nvPr/>
        </p:nvPicPr>
        <p:blipFill rotWithShape="1">
          <a:blip r:embed="rId2">
            <a:extLst>
              <a:ext uri="{28A0092B-C50C-407E-A947-70E740481C1C}">
                <a14:useLocalDpi xmlns="" xmlns:a14="http://schemas.microsoft.com/office/drawing/2010/main" val="0"/>
              </a:ext>
            </a:extLst>
          </a:blip>
          <a:srcRect l="23929" t="23593" r="58397" b="16665"/>
          <a:stretch/>
        </p:blipFill>
        <p:spPr bwMode="auto">
          <a:xfrm>
            <a:off x="193424" y="692696"/>
            <a:ext cx="4426198" cy="568863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6" name="Picture 2"/>
          <p:cNvPicPr>
            <a:picLocks noChangeAspect="1" noChangeArrowheads="1"/>
          </p:cNvPicPr>
          <p:nvPr/>
        </p:nvPicPr>
        <p:blipFill rotWithShape="1">
          <a:blip r:embed="rId3">
            <a:extLst>
              <a:ext uri="{28A0092B-C50C-407E-A947-70E740481C1C}">
                <a14:useLocalDpi xmlns="" xmlns:a14="http://schemas.microsoft.com/office/drawing/2010/main" val="0"/>
              </a:ext>
            </a:extLst>
          </a:blip>
          <a:srcRect l="23476" t="19958" r="57886" b="30728"/>
          <a:stretch/>
        </p:blipFill>
        <p:spPr bwMode="auto">
          <a:xfrm>
            <a:off x="5153780" y="620688"/>
            <a:ext cx="3816424" cy="561662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7900025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483768" y="188640"/>
            <a:ext cx="4572000" cy="400110"/>
          </a:xfrm>
          <a:prstGeom prst="rect">
            <a:avLst/>
          </a:prstGeom>
          <a:solidFill>
            <a:schemeClr val="bg1">
              <a:lumMod val="85000"/>
            </a:schemeClr>
          </a:solidFill>
        </p:spPr>
        <p:txBody>
          <a:bodyPr>
            <a:spAutoFit/>
          </a:bodyPr>
          <a:lstStyle/>
          <a:p>
            <a:r>
              <a:rPr lang="fr-FR" dirty="0" smtClean="0"/>
              <a:t> </a:t>
            </a:r>
            <a:r>
              <a:rPr lang="fr-FR" sz="2000" b="1" dirty="0">
                <a:latin typeface="Comic Sans MS" pitchFamily="66" charset="0"/>
              </a:rPr>
              <a:t>Master – Ecologie Microbienne </a:t>
            </a:r>
          </a:p>
        </p:txBody>
      </p:sp>
      <p:pic>
        <p:nvPicPr>
          <p:cNvPr id="6147" name="Picture 3"/>
          <p:cNvPicPr>
            <a:picLocks noChangeAspect="1" noChangeArrowheads="1"/>
          </p:cNvPicPr>
          <p:nvPr/>
        </p:nvPicPr>
        <p:blipFill rotWithShape="1">
          <a:blip r:embed="rId2">
            <a:extLst>
              <a:ext uri="{28A0092B-C50C-407E-A947-70E740481C1C}">
                <a14:useLocalDpi xmlns="" xmlns:a14="http://schemas.microsoft.com/office/drawing/2010/main" val="0"/>
              </a:ext>
            </a:extLst>
          </a:blip>
          <a:srcRect l="23391" t="18622" r="55001" b="17651"/>
          <a:stretch/>
        </p:blipFill>
        <p:spPr bwMode="auto">
          <a:xfrm>
            <a:off x="143508" y="836712"/>
            <a:ext cx="4680520" cy="568863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6148" name="Picture 4"/>
          <p:cNvPicPr>
            <a:picLocks noChangeAspect="1" noChangeArrowheads="1"/>
          </p:cNvPicPr>
          <p:nvPr/>
        </p:nvPicPr>
        <p:blipFill rotWithShape="1">
          <a:blip r:embed="rId3">
            <a:extLst>
              <a:ext uri="{28A0092B-C50C-407E-A947-70E740481C1C}">
                <a14:useLocalDpi xmlns="" xmlns:a14="http://schemas.microsoft.com/office/drawing/2010/main" val="0"/>
              </a:ext>
            </a:extLst>
          </a:blip>
          <a:srcRect l="23357" t="17490" r="55140" b="29897"/>
          <a:stretch/>
        </p:blipFill>
        <p:spPr bwMode="auto">
          <a:xfrm>
            <a:off x="5391777" y="814774"/>
            <a:ext cx="3744416" cy="52065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3082408363"/>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178</TotalTime>
  <Words>164</Words>
  <Application>Microsoft Office PowerPoint</Application>
  <PresentationFormat>Affichage à l'écran (4:3)</PresentationFormat>
  <Paragraphs>33</Paragraphs>
  <Slides>12</Slides>
  <Notes>0</Notes>
  <HiddenSlides>0</HiddenSlides>
  <MMClips>0</MMClips>
  <ScaleCrop>false</ScaleCrop>
  <HeadingPairs>
    <vt:vector size="4" baseType="variant">
      <vt:variant>
        <vt:lpstr>Thème</vt:lpstr>
      </vt:variant>
      <vt:variant>
        <vt:i4>1</vt:i4>
      </vt:variant>
      <vt:variant>
        <vt:lpstr>Titres des diapositives</vt:lpstr>
      </vt:variant>
      <vt:variant>
        <vt:i4>12</vt:i4>
      </vt:variant>
    </vt:vector>
  </HeadingPairs>
  <TitlesOfParts>
    <vt:vector size="13" baseType="lpstr">
      <vt:lpstr>Thème Office</vt:lpstr>
      <vt:lpstr>Diapositive 1</vt:lpstr>
      <vt:lpstr>Diapositive 2</vt:lpstr>
      <vt:lpstr>Département de microbiologie  - Le département de Microbiologie est doté de  plusieurs laboratoires pédagogiques, à savoir le laboratoire de microbiologie appliquée,  laboratoire de Mycologie, laboratoire de géni biologie…  Des laboratoire de recherches:  -Laboratoire de Microbiologie Appliquée - Laboratoire d’écologie Microbienne. </vt:lpstr>
      <vt:lpstr>Diapositive 4</vt:lpstr>
      <vt:lpstr>Diapositive 5</vt:lpstr>
      <vt:lpstr>Diapositive 6</vt:lpstr>
      <vt:lpstr>Diapositive 7</vt:lpstr>
      <vt:lpstr>Diapositive 8</vt:lpstr>
      <vt:lpstr>Diapositive 9</vt:lpstr>
      <vt:lpstr>Diapositive 10</vt:lpstr>
      <vt:lpstr>Diapositive 11</vt:lpstr>
      <vt:lpstr> Cycle Doctorat</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Azzedine</dc:creator>
  <cp:lastModifiedBy>hp</cp:lastModifiedBy>
  <cp:revision>25</cp:revision>
  <dcterms:created xsi:type="dcterms:W3CDTF">2020-07-14T18:47:50Z</dcterms:created>
  <dcterms:modified xsi:type="dcterms:W3CDTF">2021-07-18T19:15:54Z</dcterms:modified>
</cp:coreProperties>
</file>