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4"/>
  </p:notesMasterIdLst>
  <p:sldIdLst>
    <p:sldId id="256" r:id="rId2"/>
    <p:sldId id="258" r:id="rId3"/>
  </p:sldIdLst>
  <p:sldSz cx="28800425" cy="35999738"/>
  <p:notesSz cx="6858000" cy="9144000"/>
  <p:defaultTextStyle>
    <a:defPPr>
      <a:defRPr lang="fr-FR"/>
    </a:defPPr>
    <a:lvl1pPr marL="0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1pPr>
    <a:lvl2pPr marL="1851431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2pPr>
    <a:lvl3pPr marL="3702863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3pPr>
    <a:lvl4pPr marL="5554294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4pPr>
    <a:lvl5pPr marL="7405726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5pPr>
    <a:lvl6pPr marL="9257157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6pPr>
    <a:lvl7pPr marL="11108588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7pPr>
    <a:lvl8pPr marL="12960020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8pPr>
    <a:lvl9pPr marL="14811451" algn="l" defTabSz="3702863" rtl="0" eaLnBrk="1" latinLnBrk="0" hangingPunct="1">
      <a:defRPr sz="72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38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D2EC"/>
    <a:srgbClr val="7FA1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20" d="100"/>
          <a:sy n="20" d="100"/>
        </p:scale>
        <p:origin x="-1320" y="366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494B4-2C41-444A-BBF7-91BEB081BF3E}" type="datetimeFigureOut">
              <a:rPr lang="fr-FR" smtClean="0"/>
              <a:t>18/07/2021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03DC5-9D91-44B0-9DD7-A7858EBD27E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88862-007E-4B6A-89E8-3BE6B78185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000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7937" y="13199912"/>
            <a:ext cx="20789129" cy="11878029"/>
          </a:xfrm>
        </p:spPr>
        <p:txBody>
          <a:bodyPr anchor="b">
            <a:normAutofit/>
          </a:bodyPr>
          <a:lstStyle>
            <a:lvl1pPr>
              <a:defRPr sz="17008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937" y="25077930"/>
            <a:ext cx="20789129" cy="591220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8"/>
          <p:cNvSpPr/>
          <p:nvPr/>
        </p:nvSpPr>
        <p:spPr bwMode="auto">
          <a:xfrm>
            <a:off x="-99902" y="22683082"/>
            <a:ext cx="4395255" cy="4103807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33355" y="23776948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07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4" y="3199977"/>
            <a:ext cx="20762464" cy="16362296"/>
          </a:xfrm>
        </p:spPr>
        <p:txBody>
          <a:bodyPr anchor="ctr">
            <a:normAutofit/>
          </a:bodyPr>
          <a:lstStyle>
            <a:lvl1pPr algn="l">
              <a:defRPr sz="1511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934" y="22855718"/>
            <a:ext cx="20762464" cy="8167206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4004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16622070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190" y="17029485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64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829" y="3199977"/>
            <a:ext cx="19243078" cy="15199889"/>
          </a:xfrm>
        </p:spPr>
        <p:txBody>
          <a:bodyPr anchor="ctr">
            <a:normAutofit/>
          </a:bodyPr>
          <a:lstStyle>
            <a:lvl1pPr algn="l">
              <a:defRPr sz="1511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609473" y="18399866"/>
            <a:ext cx="17807784" cy="19999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50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440043" indent="0">
              <a:buFontTx/>
              <a:buNone/>
              <a:defRPr/>
            </a:lvl2pPr>
            <a:lvl3pPr marL="2880086" indent="0">
              <a:buFontTx/>
              <a:buNone/>
              <a:defRPr/>
            </a:lvl3pPr>
            <a:lvl4pPr marL="4320129" indent="0">
              <a:buFontTx/>
              <a:buNone/>
              <a:defRPr/>
            </a:lvl4pPr>
            <a:lvl5pPr marL="5760171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934" y="22855718"/>
            <a:ext cx="20762464" cy="8167206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4004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183" y="16622070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190" y="17029485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695569" y="3401576"/>
            <a:ext cx="1440396" cy="3069668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/>
          <a:p>
            <a:pPr lvl="0"/>
            <a:r>
              <a:rPr lang="en-US" sz="251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31194" y="15250839"/>
            <a:ext cx="1440396" cy="3069668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/>
          <a:p>
            <a:pPr lvl="0"/>
            <a:r>
              <a:rPr lang="en-US" sz="251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5944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4" y="12799915"/>
            <a:ext cx="20762464" cy="14303544"/>
          </a:xfrm>
        </p:spPr>
        <p:txBody>
          <a:bodyPr anchor="b">
            <a:normAutofit/>
          </a:bodyPr>
          <a:lstStyle>
            <a:lvl1pPr algn="l">
              <a:defRPr sz="1511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934" y="27199802"/>
            <a:ext cx="20762464" cy="383000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3" y="25777558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190" y="26157754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844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91829" y="3199977"/>
            <a:ext cx="19243078" cy="15199889"/>
          </a:xfrm>
        </p:spPr>
        <p:txBody>
          <a:bodyPr anchor="ctr">
            <a:normAutofit/>
          </a:bodyPr>
          <a:lstStyle>
            <a:lvl1pPr algn="l">
              <a:defRPr sz="1511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7933" y="22799834"/>
            <a:ext cx="21065797" cy="439996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559">
                <a:solidFill>
                  <a:schemeClr val="accent1"/>
                </a:solidFill>
              </a:defRPr>
            </a:lvl1pPr>
            <a:lvl2pPr marL="1440043" indent="0">
              <a:buFontTx/>
              <a:buNone/>
              <a:defRPr/>
            </a:lvl2pPr>
            <a:lvl3pPr marL="2880086" indent="0">
              <a:buFontTx/>
              <a:buNone/>
              <a:defRPr/>
            </a:lvl3pPr>
            <a:lvl4pPr marL="4320129" indent="0">
              <a:buFontTx/>
              <a:buNone/>
              <a:defRPr/>
            </a:lvl4pPr>
            <a:lvl5pPr marL="5760171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933" y="27199802"/>
            <a:ext cx="21065797" cy="383000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183" y="25777558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190" y="26157754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695569" y="3401576"/>
            <a:ext cx="1440396" cy="3069668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/>
          <a:p>
            <a:pPr lvl="0"/>
            <a:r>
              <a:rPr lang="en-US" sz="251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31194" y="15250839"/>
            <a:ext cx="1440396" cy="3069668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/>
          <a:p>
            <a:pPr lvl="0"/>
            <a:r>
              <a:rPr lang="en-US" sz="251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171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6" y="3293451"/>
            <a:ext cx="20762461" cy="15118105"/>
          </a:xfrm>
        </p:spPr>
        <p:txBody>
          <a:bodyPr anchor="ctr">
            <a:normAutofit/>
          </a:bodyPr>
          <a:lstStyle>
            <a:lvl1pPr algn="l">
              <a:defRPr sz="1511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7934" y="22799834"/>
            <a:ext cx="20762464" cy="439996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7559">
                <a:solidFill>
                  <a:schemeClr val="accent1"/>
                </a:solidFill>
              </a:defRPr>
            </a:lvl1pPr>
            <a:lvl2pPr marL="1440043" indent="0">
              <a:buFontTx/>
              <a:buNone/>
              <a:defRPr/>
            </a:lvl2pPr>
            <a:lvl3pPr marL="2880086" indent="0">
              <a:buFontTx/>
              <a:buNone/>
              <a:defRPr/>
            </a:lvl3pPr>
            <a:lvl4pPr marL="4320129" indent="0">
              <a:buFontTx/>
              <a:buNone/>
              <a:defRPr/>
            </a:lvl4pPr>
            <a:lvl5pPr marL="5760171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934" y="27199802"/>
            <a:ext cx="20762464" cy="383000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25777558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190" y="26157754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395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103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4997" y="3293449"/>
            <a:ext cx="5216241" cy="27736370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7936" y="3293449"/>
            <a:ext cx="14854859" cy="2773637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497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709" y="3276144"/>
            <a:ext cx="20753689" cy="672378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934" y="11199919"/>
            <a:ext cx="20762464" cy="198298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178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4" y="10890010"/>
            <a:ext cx="20762464" cy="7710180"/>
          </a:xfrm>
        </p:spPr>
        <p:txBody>
          <a:bodyPr anchor="b"/>
          <a:lstStyle>
            <a:lvl1pPr algn="l">
              <a:defRPr sz="12599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934" y="18799863"/>
            <a:ext cx="20762464" cy="4516503"/>
          </a:xfrm>
        </p:spPr>
        <p:txBody>
          <a:bodyPr anchor="t"/>
          <a:lstStyle>
            <a:lvl1pPr marL="0" indent="0" algn="l">
              <a:buNone/>
              <a:defRPr sz="62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4004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3" y="16622070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190" y="17029485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527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7938" y="11216226"/>
            <a:ext cx="10071112" cy="1977621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10665" y="11216226"/>
            <a:ext cx="10069733" cy="1977621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190" y="4135316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434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5072" y="11688241"/>
            <a:ext cx="9053979" cy="3024975"/>
          </a:xfrm>
        </p:spPr>
        <p:txBody>
          <a:bodyPr anchor="b">
            <a:noAutofit/>
          </a:bodyPr>
          <a:lstStyle>
            <a:lvl1pPr marL="0" indent="0">
              <a:buNone/>
              <a:defRPr sz="7559" b="0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933" y="14713218"/>
            <a:ext cx="10071116" cy="1630278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14923" y="11671296"/>
            <a:ext cx="9049705" cy="3024975"/>
          </a:xfrm>
        </p:spPr>
        <p:txBody>
          <a:bodyPr anchor="b">
            <a:noAutofit/>
          </a:bodyPr>
          <a:lstStyle>
            <a:lvl1pPr marL="0" indent="0">
              <a:buNone/>
              <a:defRPr sz="7559" b="0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99350" y="14696274"/>
            <a:ext cx="10065282" cy="1630278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0190" y="4135316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600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705" y="3276144"/>
            <a:ext cx="20753692" cy="672378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0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836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3" y="2341652"/>
            <a:ext cx="8282277" cy="5124960"/>
          </a:xfrm>
        </p:spPr>
        <p:txBody>
          <a:bodyPr anchor="b"/>
          <a:lstStyle>
            <a:lvl1pPr algn="l">
              <a:defRPr sz="629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359" y="2341660"/>
            <a:ext cx="11940038" cy="28424796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933" y="8391608"/>
            <a:ext cx="8282277" cy="22374829"/>
          </a:xfrm>
        </p:spPr>
        <p:txBody>
          <a:bodyPr/>
          <a:lstStyle>
            <a:lvl1pPr marL="0" indent="0">
              <a:buNone/>
              <a:defRPr sz="4410"/>
            </a:lvl1pPr>
            <a:lvl2pPr marL="1440043" indent="0">
              <a:buNone/>
              <a:defRPr sz="3780"/>
            </a:lvl2pPr>
            <a:lvl3pPr marL="2880086" indent="0">
              <a:buNone/>
              <a:defRPr sz="3150"/>
            </a:lvl3pPr>
            <a:lvl4pPr marL="4320129" indent="0">
              <a:buNone/>
              <a:defRPr sz="2835"/>
            </a:lvl4pPr>
            <a:lvl5pPr marL="5760171" indent="0">
              <a:buNone/>
              <a:defRPr sz="2835"/>
            </a:lvl5pPr>
            <a:lvl6pPr marL="7200214" indent="0">
              <a:buNone/>
              <a:defRPr sz="2835"/>
            </a:lvl6pPr>
            <a:lvl7pPr marL="8640257" indent="0">
              <a:buNone/>
              <a:defRPr sz="2835"/>
            </a:lvl7pPr>
            <a:lvl8pPr marL="10080300" indent="0">
              <a:buNone/>
              <a:defRPr sz="2835"/>
            </a:lvl8pPr>
            <a:lvl9pPr marL="11520343" indent="0">
              <a:buNone/>
              <a:defRPr sz="283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3733277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99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934" y="25199817"/>
            <a:ext cx="20762464" cy="2974981"/>
          </a:xfrm>
        </p:spPr>
        <p:txBody>
          <a:bodyPr anchor="b">
            <a:normAutofit/>
          </a:bodyPr>
          <a:lstStyle>
            <a:lvl1pPr algn="l">
              <a:defRPr sz="755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7934" y="3333125"/>
            <a:ext cx="20762464" cy="20235916"/>
          </a:xfrm>
        </p:spPr>
        <p:txBody>
          <a:bodyPr anchor="t">
            <a:normAutofit/>
          </a:bodyPr>
          <a:lstStyle>
            <a:lvl1pPr marL="0" indent="0" algn="ctr">
              <a:buNone/>
              <a:defRPr sz="5040"/>
            </a:lvl1pPr>
            <a:lvl2pPr marL="1440043" indent="0">
              <a:buNone/>
              <a:defRPr sz="5040"/>
            </a:lvl2pPr>
            <a:lvl3pPr marL="2880086" indent="0">
              <a:buNone/>
              <a:defRPr sz="5040"/>
            </a:lvl3pPr>
            <a:lvl4pPr marL="4320129" indent="0">
              <a:buNone/>
              <a:defRPr sz="5040"/>
            </a:lvl4pPr>
            <a:lvl5pPr marL="5760171" indent="0">
              <a:buNone/>
              <a:defRPr sz="5040"/>
            </a:lvl5pPr>
            <a:lvl6pPr marL="7200214" indent="0">
              <a:buNone/>
              <a:defRPr sz="5040"/>
            </a:lvl6pPr>
            <a:lvl7pPr marL="8640257" indent="0">
              <a:buNone/>
              <a:defRPr sz="5040"/>
            </a:lvl7pPr>
            <a:lvl8pPr marL="10080300" indent="0">
              <a:buNone/>
              <a:defRPr sz="5040"/>
            </a:lvl8pPr>
            <a:lvl9pPr marL="11520343" indent="0">
              <a:buNone/>
              <a:defRPr sz="504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934" y="28174798"/>
            <a:ext cx="20762464" cy="2591645"/>
          </a:xfrm>
        </p:spPr>
        <p:txBody>
          <a:bodyPr>
            <a:normAutofit/>
          </a:bodyPr>
          <a:lstStyle>
            <a:lvl1pPr marL="0" indent="0">
              <a:buNone/>
              <a:defRPr sz="3780"/>
            </a:lvl1pPr>
            <a:lvl2pPr marL="1440043" indent="0">
              <a:buNone/>
              <a:defRPr sz="3780"/>
            </a:lvl2pPr>
            <a:lvl3pPr marL="2880086" indent="0">
              <a:buNone/>
              <a:defRPr sz="3150"/>
            </a:lvl3pPr>
            <a:lvl4pPr marL="4320129" indent="0">
              <a:buNone/>
              <a:defRPr sz="2835"/>
            </a:lvl4pPr>
            <a:lvl5pPr marL="5760171" indent="0">
              <a:buNone/>
              <a:defRPr sz="2835"/>
            </a:lvl5pPr>
            <a:lvl6pPr marL="7200214" indent="0">
              <a:buNone/>
              <a:defRPr sz="2835"/>
            </a:lvl6pPr>
            <a:lvl7pPr marL="8640257" indent="0">
              <a:buNone/>
              <a:defRPr sz="2835"/>
            </a:lvl7pPr>
            <a:lvl8pPr marL="10080300" indent="0">
              <a:buNone/>
              <a:defRPr sz="2835"/>
            </a:lvl8pPr>
            <a:lvl9pPr marL="11520343" indent="0">
              <a:buNone/>
              <a:defRPr sz="283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183" y="25777558"/>
            <a:ext cx="4278350" cy="2666674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0190" y="26157754"/>
            <a:ext cx="1842478" cy="1916653"/>
          </a:xfrm>
        </p:spPr>
        <p:txBody>
          <a:bodyPr/>
          <a:lstStyle/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684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" y="1199991"/>
            <a:ext cx="6240092" cy="3484818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64319" y="1496"/>
            <a:ext cx="6148979" cy="35973323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576009" cy="359997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705" y="3276144"/>
            <a:ext cx="20753692" cy="6723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934" y="11199918"/>
            <a:ext cx="20762464" cy="2039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80361" y="32204960"/>
            <a:ext cx="2413831" cy="1943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B3A6-18AA-48F4-8040-FBA93656771C}" type="datetimeFigureOut">
              <a:rPr lang="fr-FR" smtClean="0"/>
              <a:pPr/>
              <a:t>18/07/2021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17933" y="32208739"/>
            <a:ext cx="1800495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610190" y="4135316"/>
            <a:ext cx="1842478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99">
                <a:solidFill>
                  <a:srgbClr val="FEFFFF"/>
                </a:solidFill>
              </a:defRPr>
            </a:lvl1pPr>
          </a:lstStyle>
          <a:p>
            <a:fld id="{6995F397-448E-466D-8164-A126136A27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41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txStyles>
    <p:titleStyle>
      <a:lvl1pPr algn="l" defTabSz="1440043" rtl="0" eaLnBrk="1" latinLnBrk="0" hangingPunct="1">
        <a:spcBef>
          <a:spcPct val="0"/>
        </a:spcBef>
        <a:buNone/>
        <a:defRPr sz="1133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032" indent="-1080032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56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340070" indent="-900027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5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600107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441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150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480193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7920236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360278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0800321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240364" indent="-720021" algn="l" defTabSz="1440043" rtl="0" eaLnBrk="1" latinLnBrk="0" hangingPunct="1">
        <a:spcBef>
          <a:spcPts val="3150"/>
        </a:spcBef>
        <a:spcAft>
          <a:spcPts val="0"/>
        </a:spcAft>
        <a:buClr>
          <a:schemeClr val="accent1"/>
        </a:buClr>
        <a:buFont typeface="Wingdings 3" charset="2"/>
        <a:buChar char=""/>
        <a:defRPr sz="37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144004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6651736"/>
              </p:ext>
            </p:extLst>
          </p:nvPr>
        </p:nvGraphicFramePr>
        <p:xfrm>
          <a:off x="2382253" y="2286000"/>
          <a:ext cx="24327852" cy="1893614"/>
        </p:xfrm>
        <a:graphic>
          <a:graphicData uri="http://schemas.openxmlformats.org/drawingml/2006/table">
            <a:tbl>
              <a:tblPr firstRow="1" firstCol="1" bandRow="1"/>
              <a:tblGrid>
                <a:gridCol w="24327852"/>
              </a:tblGrid>
              <a:tr h="1893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7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471477"/>
              </p:ext>
            </p:extLst>
          </p:nvPr>
        </p:nvGraphicFramePr>
        <p:xfrm>
          <a:off x="2929271" y="9291377"/>
          <a:ext cx="8353171" cy="798248"/>
        </p:xfrm>
        <a:graphic>
          <a:graphicData uri="http://schemas.openxmlformats.org/drawingml/2006/table">
            <a:tbl>
              <a:tblPr firstRow="1" firstCol="1" bandRow="1"/>
              <a:tblGrid>
                <a:gridCol w="8353171"/>
              </a:tblGrid>
              <a:tr h="798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Organigramme </a:t>
                      </a:r>
                      <a:r>
                        <a:rPr lang="fr-FR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 </a:t>
                      </a:r>
                      <a:r>
                        <a:rPr lang="fr-FR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département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03135"/>
              </p:ext>
            </p:extLst>
          </p:nvPr>
        </p:nvGraphicFramePr>
        <p:xfrm>
          <a:off x="4825435" y="11339379"/>
          <a:ext cx="4703672" cy="1174115"/>
        </p:xfrm>
        <a:graphic>
          <a:graphicData uri="http://schemas.openxmlformats.org/drawingml/2006/table">
            <a:tbl>
              <a:tblPr firstRow="1" firstCol="1" bandRow="1"/>
              <a:tblGrid>
                <a:gridCol w="4703672"/>
              </a:tblGrid>
              <a:tr h="982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de département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AYOUNI K.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Connecteur en angle 9"/>
          <p:cNvCxnSpPr/>
          <p:nvPr/>
        </p:nvCxnSpPr>
        <p:spPr>
          <a:xfrm rot="5400000">
            <a:off x="-334239" y="17909095"/>
            <a:ext cx="332509" cy="2597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5985838"/>
              </p:ext>
            </p:extLst>
          </p:nvPr>
        </p:nvGraphicFramePr>
        <p:xfrm>
          <a:off x="9780931" y="13955204"/>
          <a:ext cx="4667506" cy="1761173"/>
        </p:xfrm>
        <a:graphic>
          <a:graphicData uri="http://schemas.openxmlformats.org/drawingml/2006/table">
            <a:tbl>
              <a:tblPr firstRow="1" firstCol="1" bandRow="1"/>
              <a:tblGrid>
                <a:gridCol w="4667506"/>
              </a:tblGrid>
              <a:tr h="477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Adjoint chargé de pédagogie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</a:t>
                      </a:r>
                      <a:r>
                        <a:rPr lang="fr-FR" sz="3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MOULAOUI K.</a:t>
                      </a:r>
                      <a:endParaRPr lang="fr-FR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440187"/>
              </p:ext>
            </p:extLst>
          </p:nvPr>
        </p:nvGraphicFramePr>
        <p:xfrm>
          <a:off x="1685122" y="13955204"/>
          <a:ext cx="3929593" cy="1761173"/>
        </p:xfrm>
        <a:graphic>
          <a:graphicData uri="http://schemas.openxmlformats.org/drawingml/2006/table">
            <a:tbl>
              <a:tblPr firstRow="1" firstCol="1" bandRow="1"/>
              <a:tblGrid>
                <a:gridCol w="3929593"/>
              </a:tblGrid>
              <a:tr h="446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Adjoint chargé 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Post</a:t>
                      </a: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Graduation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DEBBACHE N.</a:t>
                      </a:r>
                      <a:endParaRPr lang="fr-FR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547442"/>
              </p:ext>
            </p:extLst>
          </p:nvPr>
        </p:nvGraphicFramePr>
        <p:xfrm>
          <a:off x="6064830" y="14198609"/>
          <a:ext cx="3316181" cy="1507247"/>
        </p:xfrm>
        <a:graphic>
          <a:graphicData uri="http://schemas.openxmlformats.org/drawingml/2006/table">
            <a:tbl>
              <a:tblPr firstRow="1" firstCol="1" bandRow="1"/>
              <a:tblGrid>
                <a:gridCol w="3316181"/>
              </a:tblGrid>
              <a:tr h="15072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Secrétariat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3600" b="1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Kherraz</a:t>
                      </a: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1657943"/>
              </p:ext>
            </p:extLst>
          </p:nvPr>
        </p:nvGraphicFramePr>
        <p:xfrm>
          <a:off x="18129134" y="9329085"/>
          <a:ext cx="8392008" cy="782701"/>
        </p:xfrm>
        <a:graphic>
          <a:graphicData uri="http://schemas.openxmlformats.org/drawingml/2006/table">
            <a:tbl>
              <a:tblPr firstRow="1" firstCol="1" bandRow="1"/>
              <a:tblGrid>
                <a:gridCol w="8392008"/>
              </a:tblGrid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Organigramme  des études</a:t>
                      </a:r>
                      <a:endParaRPr lang="fr-FR" sz="4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4800156"/>
              </p:ext>
            </p:extLst>
          </p:nvPr>
        </p:nvGraphicFramePr>
        <p:xfrm>
          <a:off x="15384366" y="15263861"/>
          <a:ext cx="3213029" cy="2587303"/>
        </p:xfrm>
        <a:graphic>
          <a:graphicData uri="http://schemas.openxmlformats.org/drawingml/2006/table">
            <a:tbl>
              <a:tblPr firstRow="1" firstCol="1" bandRow="1"/>
              <a:tblGrid>
                <a:gridCol w="3213029"/>
              </a:tblGrid>
              <a:tr h="2587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Biochimie appliquée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BAZIZI</a:t>
                      </a:r>
                      <a:r>
                        <a:rPr lang="fr-FR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N.</a:t>
                      </a: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4446321"/>
              </p:ext>
            </p:extLst>
          </p:nvPr>
        </p:nvGraphicFramePr>
        <p:xfrm>
          <a:off x="18720961" y="15253833"/>
          <a:ext cx="3340458" cy="2609215"/>
        </p:xfrm>
        <a:graphic>
          <a:graphicData uri="http://schemas.openxmlformats.org/drawingml/2006/table">
            <a:tbl>
              <a:tblPr firstRow="1" firstCol="1" bandRow="1"/>
              <a:tblGrid>
                <a:gridCol w="3340458"/>
              </a:tblGrid>
              <a:tr h="2597332">
                <a:tc>
                  <a:txBody>
                    <a:bodyPr/>
                    <a:lstStyle/>
                    <a:p>
                      <a:pPr marL="0" indent="0" algn="ctr" defTabSz="14366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 </a:t>
                      </a:r>
                    </a:p>
                    <a:p>
                      <a:pPr marL="0" indent="0" algn="ctr" defTabSz="14366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Génétique</a:t>
                      </a:r>
                      <a:r>
                        <a:rPr lang="fr-FR" sz="3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Fondamentale et </a:t>
                      </a: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appliquée</a:t>
                      </a:r>
                    </a:p>
                    <a:p>
                      <a:pPr marL="0" indent="0" algn="ctr" defTabSz="143668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ATMANI D.</a:t>
                      </a: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0257762"/>
              </p:ext>
            </p:extLst>
          </p:nvPr>
        </p:nvGraphicFramePr>
        <p:xfrm>
          <a:off x="22208244" y="15243038"/>
          <a:ext cx="2753692" cy="2588442"/>
        </p:xfrm>
        <a:graphic>
          <a:graphicData uri="http://schemas.openxmlformats.org/drawingml/2006/table">
            <a:tbl>
              <a:tblPr firstRow="1" firstCol="1" bandRow="1"/>
              <a:tblGrid>
                <a:gridCol w="2753692"/>
              </a:tblGrid>
              <a:tr h="2588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 </a:t>
                      </a: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Pharmacologie toxicologie</a:t>
                      </a:r>
                      <a:endParaRPr lang="fr-FR" sz="3200" b="1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KARA</a:t>
                      </a:r>
                      <a:r>
                        <a:rPr lang="fr-FR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S.</a:t>
                      </a:r>
                      <a:endParaRPr lang="fr-FR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0512174"/>
              </p:ext>
            </p:extLst>
          </p:nvPr>
        </p:nvGraphicFramePr>
        <p:xfrm>
          <a:off x="18389153" y="10931889"/>
          <a:ext cx="7983745" cy="1891602"/>
        </p:xfrm>
        <a:graphic>
          <a:graphicData uri="http://schemas.openxmlformats.org/drawingml/2006/table">
            <a:tbl>
              <a:tblPr firstRow="1" firstCol="1" bandRow="1"/>
              <a:tblGrid>
                <a:gridCol w="7983745"/>
              </a:tblGrid>
              <a:tr h="973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 Biochimie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Responsable:</a:t>
                      </a:r>
                    </a:p>
                    <a:p>
                      <a:pPr marL="0" marR="0" lvl="0" indent="0" algn="ctr" defTabSz="14400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 </a:t>
                      </a:r>
                      <a:r>
                        <a:rPr lang="fr-FR" sz="3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Khamtache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Epse </a:t>
                      </a:r>
                      <a:r>
                        <a:rPr lang="fr-FR" sz="3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Abderrahim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S.</a:t>
                      </a:r>
                      <a:endParaRPr lang="fr-FR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355894"/>
              </p:ext>
            </p:extLst>
          </p:nvPr>
        </p:nvGraphicFramePr>
        <p:xfrm>
          <a:off x="25134718" y="15243038"/>
          <a:ext cx="3338590" cy="2570071"/>
        </p:xfrm>
        <a:graphic>
          <a:graphicData uri="http://schemas.openxmlformats.org/drawingml/2006/table">
            <a:tbl>
              <a:tblPr firstRow="1" firstCol="1" bandRow="1"/>
              <a:tblGrid>
                <a:gridCol w="3338590"/>
              </a:tblGrid>
              <a:tr h="2570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Biochimie Fondamentale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GHIDOUCHE A.</a:t>
                      </a:r>
                      <a:endParaRPr lang="fr-FR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5047173"/>
              </p:ext>
            </p:extLst>
          </p:nvPr>
        </p:nvGraphicFramePr>
        <p:xfrm>
          <a:off x="19464375" y="19657547"/>
          <a:ext cx="5833303" cy="1891602"/>
        </p:xfrm>
        <a:graphic>
          <a:graphicData uri="http://schemas.openxmlformats.org/drawingml/2006/table">
            <a:tbl>
              <a:tblPr firstRow="1" firstCol="1" bandRow="1"/>
              <a:tblGrid>
                <a:gridCol w="5833303"/>
              </a:tblGrid>
              <a:tr h="1085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Doctorat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 Biologiques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Responsable:</a:t>
                      </a:r>
                      <a:r>
                        <a:rPr lang="fr-FR" sz="3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Mr Amir N.</a:t>
                      </a:r>
                      <a:endParaRPr lang="fr-FR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109406"/>
              </p:ext>
            </p:extLst>
          </p:nvPr>
        </p:nvGraphicFramePr>
        <p:xfrm>
          <a:off x="1551370" y="4502309"/>
          <a:ext cx="26732336" cy="4109403"/>
        </p:xfrm>
        <a:graphic>
          <a:graphicData uri="http://schemas.openxmlformats.org/drawingml/2006/table">
            <a:tbl>
              <a:tblPr firstRow="1" firstCol="1" bandRow="1"/>
              <a:tblGrid>
                <a:gridCol w="26732336"/>
              </a:tblGrid>
              <a:tr h="31979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département de </a:t>
                      </a: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Biologie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Physico-Chimique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fait partie des cinq départements de la Faculté des sciences de la nature  et de la vie.</a:t>
                      </a: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département assure une offre de formation de licence en biochimie et 4 offres de masters : Biochimie Fondamentale,  Pharmaco- toxicologie,  Génétique Fondamentale et Appliquée  et Biochimie Appliquée.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différents masters déboucheront sur une offre doctorale en </a:t>
                      </a:r>
                      <a:r>
                        <a:rPr lang="fr-FR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 biologiques</a:t>
                      </a:r>
                      <a:r>
                        <a:rPr lang="fr-FR" sz="3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dans les spécialités de </a:t>
                      </a:r>
                      <a:r>
                        <a:rPr lang="fr-FR" sz="3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Biochimie Appliquée, Microbiologie, Biologie et Physiologie Animale.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département est doté de quatre laboratoires pédagogiques, d’une équipe de  </a:t>
                      </a:r>
                      <a:r>
                        <a:rPr lang="fr-FR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enseignants dont  </a:t>
                      </a:r>
                      <a:r>
                        <a:rPr lang="fr-FR" sz="3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rang magistral. L’organisation des études est donnée ci dessous</a:t>
                      </a:r>
                      <a:endParaRPr lang="fr-FR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446497"/>
              </p:ext>
            </p:extLst>
          </p:nvPr>
        </p:nvGraphicFramePr>
        <p:xfrm>
          <a:off x="1600186" y="25052838"/>
          <a:ext cx="5685922" cy="1266913"/>
        </p:xfrm>
        <a:graphic>
          <a:graphicData uri="http://schemas.openxmlformats.org/drawingml/2006/table">
            <a:tbl>
              <a:tblPr firstRow="1" firstCol="1" bandRow="1"/>
              <a:tblGrid>
                <a:gridCol w="5685922"/>
              </a:tblGrid>
              <a:tr h="126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Laboratoires  pédagogiques</a:t>
                      </a:r>
                      <a:endParaRPr lang="fr-FR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3" name="Tableau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548106"/>
              </p:ext>
            </p:extLst>
          </p:nvPr>
        </p:nvGraphicFramePr>
        <p:xfrm>
          <a:off x="18736524" y="13134966"/>
          <a:ext cx="7189982" cy="717487"/>
        </p:xfrm>
        <a:graphic>
          <a:graphicData uri="http://schemas.openxmlformats.org/drawingml/2006/table">
            <a:tbl>
              <a:tblPr firstRow="1" firstCol="1" bandRow="1"/>
              <a:tblGrid>
                <a:gridCol w="7189982"/>
              </a:tblGrid>
              <a:tr h="54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Offres actuelles de Master</a:t>
                      </a:r>
                      <a:endParaRPr lang="fr-FR" sz="4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5" name="Connecteur droit avec flèche 84"/>
          <p:cNvCxnSpPr/>
          <p:nvPr/>
        </p:nvCxnSpPr>
        <p:spPr>
          <a:xfrm>
            <a:off x="18034555" y="14087428"/>
            <a:ext cx="16986" cy="117024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26326134" y="14087428"/>
            <a:ext cx="0" cy="10827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23803197" y="14062807"/>
            <a:ext cx="19050" cy="11733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/>
          <p:nvPr/>
        </p:nvCxnSpPr>
        <p:spPr>
          <a:xfrm rot="5400000">
            <a:off x="22547429" y="18748314"/>
            <a:ext cx="1681060" cy="10882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35" idx="2"/>
            <a:endCxn id="50" idx="3"/>
          </p:cNvCxnSpPr>
          <p:nvPr/>
        </p:nvCxnSpPr>
        <p:spPr>
          <a:xfrm rot="5400000">
            <a:off x="24662236" y="18448552"/>
            <a:ext cx="2777221" cy="1506335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Tableau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884493"/>
              </p:ext>
            </p:extLst>
          </p:nvPr>
        </p:nvGraphicFramePr>
        <p:xfrm>
          <a:off x="1600186" y="26622538"/>
          <a:ext cx="9029544" cy="5870448"/>
        </p:xfrm>
        <a:graphic>
          <a:graphicData uri="http://schemas.openxmlformats.org/drawingml/2006/table">
            <a:tbl>
              <a:tblPr firstRow="1" firstCol="1" bandRow="1"/>
              <a:tblGrid>
                <a:gridCol w="9029544"/>
              </a:tblGrid>
              <a:tr h="520337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4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Laboratoire</a:t>
                      </a:r>
                      <a:r>
                        <a:rPr lang="fr-FR" sz="4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Biochimie Fondamentale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4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Laboratoire de Génétique Fondamentale</a:t>
                      </a:r>
                      <a:r>
                        <a:rPr lang="fr-FR" sz="4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Appliquée</a:t>
                      </a:r>
                      <a:endParaRPr lang="fr-FR" sz="4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4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Laboratoire de Biochimie Appliquée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4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4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Laboratoire de </a:t>
                      </a:r>
                      <a:r>
                        <a:rPr lang="fr-FR" sz="4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Pharmaco-toxicologie</a:t>
                      </a:r>
                      <a:endParaRPr lang="fr-FR" sz="4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554576"/>
              </p:ext>
            </p:extLst>
          </p:nvPr>
        </p:nvGraphicFramePr>
        <p:xfrm>
          <a:off x="17762684" y="21630001"/>
          <a:ext cx="5917419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5917419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Effectif Total étudiants en BPC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</a:t>
                      </a:r>
                      <a:endParaRPr lang="fr-FR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880764"/>
              </p:ext>
            </p:extLst>
          </p:nvPr>
        </p:nvGraphicFramePr>
        <p:xfrm>
          <a:off x="24133075" y="27933783"/>
          <a:ext cx="4340233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4340233"/>
              </a:tblGrid>
              <a:tr h="1346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Biochimie</a:t>
                      </a:r>
                      <a:r>
                        <a:rPr lang="fr-FR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Fondamentale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344312"/>
              </p:ext>
            </p:extLst>
          </p:nvPr>
        </p:nvGraphicFramePr>
        <p:xfrm>
          <a:off x="24133075" y="25833291"/>
          <a:ext cx="4340233" cy="2087372"/>
        </p:xfrm>
        <a:graphic>
          <a:graphicData uri="http://schemas.openxmlformats.org/drawingml/2006/table">
            <a:tbl>
              <a:tblPr firstRow="1" firstCol="1" bandRow="1"/>
              <a:tblGrid>
                <a:gridCol w="4340233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1 Génétique Fondamentale et Appliquée: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021175"/>
              </p:ext>
            </p:extLst>
          </p:nvPr>
        </p:nvGraphicFramePr>
        <p:xfrm>
          <a:off x="19822182" y="25838365"/>
          <a:ext cx="4326355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4326355"/>
              </a:tblGrid>
              <a:tr h="1227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1 Biochimie appliquée 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062084"/>
              </p:ext>
            </p:extLst>
          </p:nvPr>
        </p:nvGraphicFramePr>
        <p:xfrm>
          <a:off x="23219294" y="22839517"/>
          <a:ext cx="5064412" cy="1891602"/>
        </p:xfrm>
        <a:graphic>
          <a:graphicData uri="http://schemas.openxmlformats.org/drawingml/2006/table">
            <a:tbl>
              <a:tblPr firstRow="1" firstCol="1" bandRow="1"/>
              <a:tblGrid>
                <a:gridCol w="5064412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Effectif</a:t>
                      </a:r>
                      <a:r>
                        <a:rPr lang="fr-FR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étudiants 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Licence Biochimie</a:t>
                      </a:r>
                      <a:r>
                        <a:rPr lang="fr-FR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fr-FR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>
            <a:off x="22061419" y="10112909"/>
            <a:ext cx="0" cy="73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40493" y="2521052"/>
            <a:ext cx="234856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Département de Biologie Physico Chimique</a:t>
            </a:r>
            <a:endParaRPr lang="fr-FR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20609422" y="14083668"/>
            <a:ext cx="17916" cy="108653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1012150" y="17913225"/>
            <a:ext cx="30156" cy="16861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0605" y="32807463"/>
            <a:ext cx="5064333" cy="2848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910" y="32910050"/>
            <a:ext cx="5055889" cy="2599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593666"/>
              </p:ext>
            </p:extLst>
          </p:nvPr>
        </p:nvGraphicFramePr>
        <p:xfrm>
          <a:off x="4228173" y="16574703"/>
          <a:ext cx="4712311" cy="1081228"/>
        </p:xfrm>
        <a:graphic>
          <a:graphicData uri="http://schemas.openxmlformats.org/drawingml/2006/table">
            <a:tbl>
              <a:tblPr firstRow="1" firstCol="1" bandRow="1"/>
              <a:tblGrid>
                <a:gridCol w="4712311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Encadrement pédagogique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8874254"/>
              </p:ext>
            </p:extLst>
          </p:nvPr>
        </p:nvGraphicFramePr>
        <p:xfrm>
          <a:off x="3323706" y="17655931"/>
          <a:ext cx="6288188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6288188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L’enseignement et l’encadrement  des étudiants sont assurés par une équipe dynamique et expérimentée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0380975"/>
              </p:ext>
            </p:extLst>
          </p:nvPr>
        </p:nvGraphicFramePr>
        <p:xfrm>
          <a:off x="2617477" y="19435682"/>
          <a:ext cx="7444024" cy="520009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722012"/>
                <a:gridCol w="3722012"/>
              </a:tblGrid>
              <a:tr h="8307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Grade</a:t>
                      </a:r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Effectif</a:t>
                      </a:r>
                      <a:endParaRPr lang="fr-FR" sz="3200" dirty="0"/>
                    </a:p>
                  </a:txBody>
                  <a:tcPr anchor="ctr"/>
                </a:tc>
              </a:tr>
              <a:tr h="874036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Professeurs</a:t>
                      </a:r>
                      <a:endParaRPr lang="fr-F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04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25628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Maitres de conférences </a:t>
                      </a:r>
                    </a:p>
                    <a:p>
                      <a:r>
                        <a:rPr lang="fr-FR" sz="3200" b="1" dirty="0" smtClean="0"/>
                        <a:t>A et B</a:t>
                      </a:r>
                      <a:endParaRPr lang="fr-F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15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91795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Maitres assistants A et B</a:t>
                      </a:r>
                      <a:endParaRPr lang="fr-F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14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74036">
                <a:tc>
                  <a:txBody>
                    <a:bodyPr/>
                    <a:lstStyle/>
                    <a:p>
                      <a:r>
                        <a:rPr lang="fr-FR" sz="3200" b="1" dirty="0" smtClean="0"/>
                        <a:t>Total</a:t>
                      </a:r>
                      <a:endParaRPr lang="fr-FR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smtClean="0"/>
                        <a:t>30</a:t>
                      </a:r>
                      <a:endParaRPr lang="fr-FR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3" name="Connecteur droit avec flèche 62"/>
          <p:cNvCxnSpPr>
            <a:stCxn id="5" idx="2"/>
          </p:cNvCxnSpPr>
          <p:nvPr/>
        </p:nvCxnSpPr>
        <p:spPr>
          <a:xfrm>
            <a:off x="7105856" y="10089625"/>
            <a:ext cx="1" cy="120401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/>
          <p:cNvCxnSpPr>
            <a:stCxn id="8" idx="1"/>
          </p:cNvCxnSpPr>
          <p:nvPr/>
        </p:nvCxnSpPr>
        <p:spPr>
          <a:xfrm rot="10800000" flipV="1">
            <a:off x="3630911" y="11914879"/>
            <a:ext cx="1194524" cy="2028340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ngle 67"/>
          <p:cNvCxnSpPr>
            <a:stCxn id="8" idx="3"/>
          </p:cNvCxnSpPr>
          <p:nvPr/>
        </p:nvCxnSpPr>
        <p:spPr>
          <a:xfrm>
            <a:off x="9529107" y="11914879"/>
            <a:ext cx="1422271" cy="2028340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7223050" y="12642603"/>
            <a:ext cx="27600" cy="150629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1" name="Tableau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068219"/>
              </p:ext>
            </p:extLst>
          </p:nvPr>
        </p:nvGraphicFramePr>
        <p:xfrm>
          <a:off x="12036617" y="29153350"/>
          <a:ext cx="4712311" cy="1081228"/>
        </p:xfrm>
        <a:graphic>
          <a:graphicData uri="http://schemas.openxmlformats.org/drawingml/2006/table">
            <a:tbl>
              <a:tblPr firstRow="1" firstCol="1" bandRow="1"/>
              <a:tblGrid>
                <a:gridCol w="4712311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Débouchés</a:t>
                      </a:r>
                      <a:r>
                        <a:rPr lang="fr-FR" sz="3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diplômés</a:t>
                      </a:r>
                      <a:endParaRPr lang="fr-FR" sz="3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bg1">
                            <a:alpha val="60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2" name="Tableau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0959878"/>
              </p:ext>
            </p:extLst>
          </p:nvPr>
        </p:nvGraphicFramePr>
        <p:xfrm>
          <a:off x="10921815" y="30221362"/>
          <a:ext cx="6859506" cy="2609215"/>
        </p:xfrm>
        <a:graphic>
          <a:graphicData uri="http://schemas.openxmlformats.org/drawingml/2006/table">
            <a:tbl>
              <a:tblPr firstRow="1" firstCol="1" bandRow="1"/>
              <a:tblGrid>
                <a:gridCol w="6859506"/>
              </a:tblGrid>
              <a:tr h="1758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Chercheurs dans les centres de recherche, universités, recherche et développement dans des entreprises,</a:t>
                      </a:r>
                      <a:r>
                        <a:rPr lang="fr-FR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enseignement, personnel de laboratoires...</a:t>
                      </a:r>
                      <a:endParaRPr lang="fr-FR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rgbClr val="92D050">
                            <a:alpha val="67000"/>
                            <a:lumMod val="99000"/>
                            <a:lumOff val="1000"/>
                          </a:srgb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3" name="Tableau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0144160"/>
              </p:ext>
            </p:extLst>
          </p:nvPr>
        </p:nvGraphicFramePr>
        <p:xfrm>
          <a:off x="18129134" y="34519690"/>
          <a:ext cx="10195041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10195041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CONTACTS:</a:t>
                      </a:r>
                    </a:p>
                    <a:p>
                      <a:pPr marL="342900" marR="0" lvl="0" indent="-342900" algn="ctr" defTabSz="14400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département BPC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karima.ayouni@univ-bejaia.dz</a:t>
                      </a:r>
                    </a:p>
                    <a:p>
                      <a:pPr marL="342900" marR="0" lvl="0" indent="-342900" algn="ctr" defTabSz="14400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de département Adjoint chargé de la pédagogie:  </a:t>
                      </a:r>
                      <a:r>
                        <a:rPr lang="fr-FR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kenza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moulaoui@univ-bejaia.dz</a:t>
                      </a:r>
                    </a:p>
                    <a:p>
                      <a:pPr marL="342900" marR="0" lvl="0" indent="-342900" algn="ctr" defTabSz="14400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Chef département Adjoint chargé de la post graduation: </a:t>
                      </a:r>
                      <a:r>
                        <a:rPr lang="fr-FR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nadjet</a:t>
                      </a:r>
                      <a:r>
                        <a:rPr lang="fr-FR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benaida@univ-bejaia.dz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4" name="Image 143" descr="C:\Documents and Settings\Administrateur\Bureau\logo UB sur un fond claire (taille moyenne).png"/>
          <p:cNvPicPr/>
          <p:nvPr/>
        </p:nvPicPr>
        <p:blipFill>
          <a:blip r:embed="rId4" cstate="print"/>
          <a:srcRect l="6684" t="17470" r="7198" b="18072"/>
          <a:stretch>
            <a:fillRect/>
          </a:stretch>
        </p:blipFill>
        <p:spPr bwMode="auto">
          <a:xfrm>
            <a:off x="2505371" y="128587"/>
            <a:ext cx="12030855" cy="19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" name="Tableau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753156"/>
              </p:ext>
            </p:extLst>
          </p:nvPr>
        </p:nvGraphicFramePr>
        <p:xfrm>
          <a:off x="15063537" y="0"/>
          <a:ext cx="11262598" cy="1852198"/>
        </p:xfrm>
        <a:graphic>
          <a:graphicData uri="http://schemas.openxmlformats.org/drawingml/2006/table">
            <a:tbl>
              <a:tblPr firstRow="1" firstCol="1" bandRow="1"/>
              <a:tblGrid>
                <a:gridCol w="11262598"/>
              </a:tblGrid>
              <a:tr h="185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4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4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Faculté</a:t>
                      </a:r>
                      <a:r>
                        <a:rPr lang="fr-FR" sz="4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Sciences de la Nature et de la Vie</a:t>
                      </a:r>
                      <a:endParaRPr lang="fr-FR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0031728"/>
              </p:ext>
            </p:extLst>
          </p:nvPr>
        </p:nvGraphicFramePr>
        <p:xfrm>
          <a:off x="23962616" y="32707548"/>
          <a:ext cx="4405502" cy="1569053"/>
        </p:xfrm>
        <a:graphic>
          <a:graphicData uri="http://schemas.openxmlformats.org/drawingml/2006/table">
            <a:tbl>
              <a:tblPr firstRow="1" firstCol="1" bandRow="1"/>
              <a:tblGrid>
                <a:gridCol w="4405502"/>
              </a:tblGrid>
              <a:tr h="1569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Pharmaco-toxicologie</a:t>
                      </a: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1" name="Tableau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705316"/>
              </p:ext>
            </p:extLst>
          </p:nvPr>
        </p:nvGraphicFramePr>
        <p:xfrm>
          <a:off x="19583283" y="32705303"/>
          <a:ext cx="4376090" cy="1566669"/>
        </p:xfrm>
        <a:graphic>
          <a:graphicData uri="http://schemas.openxmlformats.org/drawingml/2006/table">
            <a:tbl>
              <a:tblPr firstRow="1" firstCol="1" bandRow="1"/>
              <a:tblGrid>
                <a:gridCol w="4376090"/>
              </a:tblGrid>
              <a:tr h="1566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 Génétique Fondamentale et Appliquée: </a:t>
                      </a: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2" name="Tableau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0182226"/>
              </p:ext>
            </p:extLst>
          </p:nvPr>
        </p:nvGraphicFramePr>
        <p:xfrm>
          <a:off x="23959373" y="31060874"/>
          <a:ext cx="4408745" cy="1621316"/>
        </p:xfrm>
        <a:graphic>
          <a:graphicData uri="http://schemas.openxmlformats.org/drawingml/2006/table">
            <a:tbl>
              <a:tblPr firstRow="1" firstCol="1" bandRow="1"/>
              <a:tblGrid>
                <a:gridCol w="4408745"/>
              </a:tblGrid>
              <a:tr h="1621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Biochimie appliquée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9076188"/>
              </p:ext>
            </p:extLst>
          </p:nvPr>
        </p:nvGraphicFramePr>
        <p:xfrm>
          <a:off x="19583284" y="31060874"/>
          <a:ext cx="4376090" cy="1639799"/>
        </p:xfrm>
        <a:graphic>
          <a:graphicData uri="http://schemas.openxmlformats.org/drawingml/2006/table">
            <a:tbl>
              <a:tblPr firstRow="1" firstCol="1" bandRow="1"/>
              <a:tblGrid>
                <a:gridCol w="4376090"/>
              </a:tblGrid>
              <a:tr h="163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Biochimie</a:t>
                      </a:r>
                      <a:r>
                        <a:rPr lang="fr-FR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Fondamentale</a:t>
                      </a:r>
                      <a:endParaRPr lang="fr-FR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7" name="Tableau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610052"/>
              </p:ext>
            </p:extLst>
          </p:nvPr>
        </p:nvGraphicFramePr>
        <p:xfrm>
          <a:off x="17934125" y="29759635"/>
          <a:ext cx="5285169" cy="1240972"/>
        </p:xfrm>
        <a:graphic>
          <a:graphicData uri="http://schemas.openxmlformats.org/drawingml/2006/table">
            <a:tbl>
              <a:tblPr firstRow="1" firstCol="1" bandRow="1"/>
              <a:tblGrid>
                <a:gridCol w="5285169"/>
              </a:tblGrid>
              <a:tr h="1240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Effectif total</a:t>
                      </a:r>
                      <a:r>
                        <a:rPr lang="fr-FR" sz="3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Master 2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fr-FR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9" name="Tableau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3517731"/>
              </p:ext>
            </p:extLst>
          </p:nvPr>
        </p:nvGraphicFramePr>
        <p:xfrm>
          <a:off x="19852816" y="27393900"/>
          <a:ext cx="4295721" cy="2087372"/>
        </p:xfrm>
        <a:graphic>
          <a:graphicData uri="http://schemas.openxmlformats.org/drawingml/2006/table">
            <a:tbl>
              <a:tblPr firstRow="1" firstCol="1" bandRow="1"/>
              <a:tblGrid>
                <a:gridCol w="4295721"/>
              </a:tblGrid>
              <a:tr h="2082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Pharmacologie toxicologie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1" name="Tableau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9722074"/>
              </p:ext>
            </p:extLst>
          </p:nvPr>
        </p:nvGraphicFramePr>
        <p:xfrm>
          <a:off x="17762684" y="24752063"/>
          <a:ext cx="4441371" cy="1081228"/>
        </p:xfrm>
        <a:graphic>
          <a:graphicData uri="http://schemas.openxmlformats.org/drawingml/2006/table">
            <a:tbl>
              <a:tblPr firstRow="1" firstCol="1" bandRow="1"/>
              <a:tblGrid>
                <a:gridCol w="4441371"/>
              </a:tblGrid>
              <a:tr h="1081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Effectif total</a:t>
                      </a:r>
                      <a:r>
                        <a:rPr lang="fr-FR" sz="3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</a:t>
                      </a:r>
                      <a:r>
                        <a:rPr lang="fr-FR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fr-FR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18034555" y="14045763"/>
            <a:ext cx="8291579" cy="64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8342389" y="20136582"/>
            <a:ext cx="112198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8342389" y="17830800"/>
            <a:ext cx="0" cy="230578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7902" y="26083200"/>
            <a:ext cx="4878569" cy="2476432"/>
          </a:xfrm>
          <a:prstGeom prst="rect">
            <a:avLst/>
          </a:prstGeom>
        </p:spPr>
      </p:pic>
      <p:pic>
        <p:nvPicPr>
          <p:cNvPr id="124" name="Image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0887" y="26322792"/>
            <a:ext cx="2310584" cy="1048603"/>
          </a:xfrm>
          <a:prstGeom prst="rect">
            <a:avLst/>
          </a:prstGeom>
        </p:spPr>
      </p:pic>
      <p:pic>
        <p:nvPicPr>
          <p:cNvPr id="125" name="Image 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2443" y="22961427"/>
            <a:ext cx="5064002" cy="2846610"/>
          </a:xfrm>
          <a:prstGeom prst="rect">
            <a:avLst/>
          </a:prstGeom>
        </p:spPr>
      </p:pic>
      <p:pic>
        <p:nvPicPr>
          <p:cNvPr id="126" name="Image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9955" y="22961427"/>
            <a:ext cx="1767993" cy="1450974"/>
          </a:xfrm>
          <a:prstGeom prst="rect">
            <a:avLst/>
          </a:prstGeom>
        </p:spPr>
      </p:pic>
      <p:pic>
        <p:nvPicPr>
          <p:cNvPr id="127" name="Image 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3629" y="20090953"/>
            <a:ext cx="5040044" cy="2585410"/>
          </a:xfrm>
          <a:prstGeom prst="rect">
            <a:avLst/>
          </a:prstGeom>
        </p:spPr>
      </p:pic>
      <p:pic>
        <p:nvPicPr>
          <p:cNvPr id="128" name="Image 1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91782" y="21613676"/>
            <a:ext cx="3603048" cy="1103472"/>
          </a:xfrm>
          <a:prstGeom prst="rect">
            <a:avLst/>
          </a:prstGeom>
        </p:spPr>
      </p:pic>
      <p:pic>
        <p:nvPicPr>
          <p:cNvPr id="129" name="Image 1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72127" y="9024384"/>
            <a:ext cx="6245407" cy="3139225"/>
          </a:xfrm>
          <a:prstGeom prst="rect">
            <a:avLst/>
          </a:prstGeom>
        </p:spPr>
      </p:pic>
      <p:pic>
        <p:nvPicPr>
          <p:cNvPr id="130" name="Image 1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71944" y="16776763"/>
            <a:ext cx="4733851" cy="2835256"/>
          </a:xfrm>
          <a:prstGeom prst="rect">
            <a:avLst/>
          </a:prstGeom>
        </p:spPr>
      </p:pic>
      <p:pic>
        <p:nvPicPr>
          <p:cNvPr id="131" name="Image 1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4124" y="18625782"/>
            <a:ext cx="3607353" cy="14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632121" y="7017729"/>
            <a:ext cx="5507393" cy="1874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r>
              <a:rPr lang="fr-FR" sz="6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69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6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Année </a:t>
            </a:r>
            <a:r>
              <a:rPr lang="fr-FR" sz="6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T.C.</a:t>
            </a:r>
            <a:endParaRPr lang="fr-BE" sz="6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39201" y="9964157"/>
            <a:ext cx="19929005" cy="25178564"/>
          </a:xfrm>
          <a:prstGeom prst="roundRect">
            <a:avLst>
              <a:gd name="adj" fmla="val 5823"/>
            </a:avLst>
          </a:prstGeom>
          <a:solidFill>
            <a:srgbClr val="FEF4E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endParaRPr lang="fr-BE" sz="5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33296" y="11035585"/>
            <a:ext cx="6300138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5800" b="1" dirty="0" smtClean="0">
                <a:solidFill>
                  <a:schemeClr val="tx1"/>
                </a:solidFill>
                <a:ea typeface="Calibri"/>
                <a:cs typeface="Times New Roman"/>
              </a:rPr>
              <a:t>Licence académique : Biochimie</a:t>
            </a:r>
            <a:endParaRPr lang="fr-FR" sz="5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fr-FR" sz="5800" b="1" i="1" dirty="0" smtClean="0">
                <a:solidFill>
                  <a:schemeClr val="tx1"/>
                </a:solidFill>
                <a:latin typeface="Book Antiqua"/>
                <a:ea typeface="Calibri"/>
                <a:cs typeface="Times New Roman"/>
              </a:rPr>
              <a:t>Département BPC</a:t>
            </a:r>
            <a:endParaRPr lang="fr-BE" sz="5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5400000">
            <a:off x="6312269" y="18267428"/>
            <a:ext cx="2675594" cy="35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12006803" y="18402250"/>
            <a:ext cx="2413691" cy="178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21471795" y="8089158"/>
            <a:ext cx="6750147" cy="26836160"/>
          </a:xfrm>
          <a:prstGeom prst="roundRect">
            <a:avLst>
              <a:gd name="adj" fmla="val 979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endParaRPr lang="fr-BE" sz="5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1953948" y="8357016"/>
            <a:ext cx="5946558" cy="2249999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fr-FR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Département 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</a:p>
          <a:p>
            <a:pPr algn="ctr">
              <a:spcAft>
                <a:spcPts val="4049"/>
              </a:spcAft>
              <a:defRPr/>
            </a:pP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Sciences Alimentaires</a:t>
            </a:r>
            <a:endParaRPr lang="fr-BE" sz="5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rot="5400000">
            <a:off x="12446614" y="24024867"/>
            <a:ext cx="1339285" cy="3573"/>
          </a:xfrm>
          <a:prstGeom prst="straightConnector1">
            <a:avLst/>
          </a:prstGeom>
          <a:ln w="50800"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rot="5400000">
            <a:off x="6982209" y="24024867"/>
            <a:ext cx="1339285" cy="3573"/>
          </a:xfrm>
          <a:prstGeom prst="straightConnector1">
            <a:avLst/>
          </a:prstGeom>
          <a:ln w="50800"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667814" y="25499867"/>
            <a:ext cx="15107472" cy="6696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r>
              <a:rPr lang="fr-FR" sz="10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Doctorat en sciences biologiques </a:t>
            </a:r>
          </a:p>
          <a:p>
            <a:pPr algn="ctr"/>
            <a:r>
              <a:rPr lang="fr-FR" sz="8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Biochimie Appliquée, Microbiologie, Biologie et physiologie animale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22275384" y="31392722"/>
            <a:ext cx="5785840" cy="3214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1736"/>
              </a:spcBef>
              <a:spcAft>
                <a:spcPts val="1736"/>
              </a:spcAft>
            </a:pPr>
            <a:endParaRPr lang="fr-FR" sz="4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736"/>
              </a:spcAft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1736"/>
              </a:spcAft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Biotechnologie Microbienne</a:t>
            </a:r>
            <a:endParaRPr lang="fr-FR" sz="5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fr-FR" sz="35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739201" y="4328146"/>
            <a:ext cx="19929005" cy="5021726"/>
          </a:xfrm>
          <a:prstGeom prst="roundRect">
            <a:avLst>
              <a:gd name="adj" fmla="val 979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endParaRPr lang="fr-BE" sz="5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1864226" y="4607016"/>
            <a:ext cx="17678956" cy="220749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4049"/>
              </a:spcAft>
              <a:defRPr/>
            </a:pPr>
            <a:r>
              <a:rPr lang="fr-FR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Département de </a:t>
            </a: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ronc </a:t>
            </a: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ommun </a:t>
            </a: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ciences de la </a:t>
            </a: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ature (</a:t>
            </a:r>
            <a:r>
              <a:rPr lang="fr-FR" sz="5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TCSN</a:t>
            </a:r>
            <a:r>
              <a:rPr lang="fr-FR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BE" sz="5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à coins arrondis 89"/>
          <p:cNvSpPr/>
          <p:nvPr/>
        </p:nvSpPr>
        <p:spPr>
          <a:xfrm>
            <a:off x="12538313" y="7017729"/>
            <a:ext cx="5507393" cy="1874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4490" tIns="132245" rIns="264490" bIns="132245" rtlCol="0" anchor="ctr"/>
          <a:lstStyle/>
          <a:p>
            <a:pPr algn="ctr"/>
            <a:r>
              <a:rPr lang="fr-FR" sz="6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69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6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Année </a:t>
            </a:r>
            <a:r>
              <a:rPr lang="fr-FR" sz="6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T.C.</a:t>
            </a:r>
            <a:endParaRPr lang="fr-BE" sz="6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Connecteur droit avec flèche 96"/>
          <p:cNvCxnSpPr/>
          <p:nvPr/>
        </p:nvCxnSpPr>
        <p:spPr>
          <a:xfrm rot="5400000">
            <a:off x="9961397" y="10233205"/>
            <a:ext cx="1607131" cy="3573"/>
          </a:xfrm>
          <a:prstGeom prst="straightConnector1">
            <a:avLst/>
          </a:prstGeom>
          <a:ln w="4445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à coins arrondis 97"/>
          <p:cNvSpPr/>
          <p:nvPr/>
        </p:nvSpPr>
        <p:spPr>
          <a:xfrm>
            <a:off x="1382072" y="32196294"/>
            <a:ext cx="18964698" cy="281321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fr-FR" sz="9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Département </a:t>
            </a:r>
            <a:r>
              <a:rPr lang="fr-FR" sz="9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9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9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iologie </a:t>
            </a:r>
            <a:r>
              <a:rPr lang="fr-FR" sz="9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9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hysico-</a:t>
            </a:r>
            <a:r>
              <a:rPr lang="fr-FR" sz="9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9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himique</a:t>
            </a:r>
            <a:endParaRPr lang="fr-BE" sz="9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rot="5400000">
            <a:off x="1007093" y="18268917"/>
            <a:ext cx="2678571" cy="35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21150359" y="4339158"/>
            <a:ext cx="6910865" cy="34821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fr-FR" sz="9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Mobilité </a:t>
            </a:r>
          </a:p>
          <a:p>
            <a:pPr algn="ctr">
              <a:spcAft>
                <a:spcPts val="4049"/>
              </a:spcAft>
              <a:defRPr/>
            </a:pPr>
            <a:r>
              <a:rPr lang="fr-FR" sz="9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9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étudiants</a:t>
            </a:r>
            <a:endParaRPr lang="fr-BE" sz="9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5400017" y="19607011"/>
            <a:ext cx="4982251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3471"/>
              </a:spcAft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Biochimie Fondamentale</a:t>
            </a:r>
            <a:endParaRPr lang="fr-FR" sz="5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21953948" y="14277159"/>
            <a:ext cx="6107276" cy="294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  <a:defRPr/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académique</a:t>
            </a:r>
          </a:p>
          <a:p>
            <a:pPr algn="ctr">
              <a:defRPr/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 des corps gras</a:t>
            </a:r>
          </a:p>
        </p:txBody>
      </p:sp>
      <p:sp>
        <p:nvSpPr>
          <p:cNvPr id="73" name="Rectangle à coins arrondis 72"/>
          <p:cNvSpPr/>
          <p:nvPr/>
        </p:nvSpPr>
        <p:spPr>
          <a:xfrm>
            <a:off x="1060637" y="19607011"/>
            <a:ext cx="4178662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3471"/>
              </a:spcAft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Biochimie Appliquée</a:t>
            </a:r>
            <a:endParaRPr lang="fr-FR" sz="5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10504171" y="19607011"/>
            <a:ext cx="5142969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3471"/>
              </a:spcAft>
            </a:pPr>
            <a:r>
              <a:rPr lang="fr-FR" sz="4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Génétique Fondamentale et Appliquée</a:t>
            </a:r>
            <a:endParaRPr lang="fr-FR" sz="46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15846672" y="19607011"/>
            <a:ext cx="4660816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3471"/>
              </a:spcAft>
            </a:pPr>
            <a:r>
              <a:rPr lang="fr-FR" sz="52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Pharmaco-Toxicologie</a:t>
            </a:r>
            <a:endParaRPr lang="fr-FR" sz="5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0" name="Rectangle à coins arrondis 79"/>
          <p:cNvSpPr/>
          <p:nvPr/>
        </p:nvSpPr>
        <p:spPr>
          <a:xfrm>
            <a:off x="21953948" y="17491444"/>
            <a:ext cx="6107276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  <a:defRPr/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4049"/>
              </a:spcAft>
              <a:defRPr/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et transformation  laitière</a:t>
            </a:r>
          </a:p>
        </p:txBody>
      </p:sp>
      <p:cxnSp>
        <p:nvCxnSpPr>
          <p:cNvPr id="86" name="Connecteur droit avec flèche 85"/>
          <p:cNvCxnSpPr/>
          <p:nvPr/>
        </p:nvCxnSpPr>
        <p:spPr>
          <a:xfrm rot="5400000">
            <a:off x="16532900" y="18399868"/>
            <a:ext cx="2410714" cy="3573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à coins arrondis 93"/>
          <p:cNvSpPr/>
          <p:nvPr/>
        </p:nvSpPr>
        <p:spPr>
          <a:xfrm>
            <a:off x="22436103" y="25721228"/>
            <a:ext cx="5175012" cy="2249999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4049"/>
              </a:spcAft>
              <a:defRPr/>
            </a:pPr>
            <a:r>
              <a:rPr lang="fr-FR" sz="5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Département de </a:t>
            </a:r>
            <a:r>
              <a:rPr lang="fr-FR" sz="5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Microbiologie</a:t>
            </a:r>
            <a:endParaRPr lang="fr-BE" sz="5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Connecteur droit 108"/>
          <p:cNvCxnSpPr/>
          <p:nvPr/>
        </p:nvCxnSpPr>
        <p:spPr>
          <a:xfrm>
            <a:off x="2346379" y="16928441"/>
            <a:ext cx="15428907" cy="2678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rot="5400000">
            <a:off x="9679540" y="15857608"/>
            <a:ext cx="2139879" cy="17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 rot="5400000">
            <a:off x="2235471" y="23992521"/>
            <a:ext cx="868269" cy="3577"/>
          </a:xfrm>
          <a:prstGeom prst="straightConnector1">
            <a:avLst/>
          </a:prstGeom>
          <a:ln w="50800"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à coins arrondis 126"/>
          <p:cNvSpPr/>
          <p:nvPr/>
        </p:nvSpPr>
        <p:spPr>
          <a:xfrm>
            <a:off x="21953948" y="21509300"/>
            <a:ext cx="6107276" cy="3749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  <a:defRPr/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Master académique</a:t>
            </a:r>
          </a:p>
          <a:p>
            <a:pPr algn="ctr">
              <a:spcAft>
                <a:spcPts val="1736"/>
              </a:spcAft>
              <a:defRPr/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Qualité des produits et sécurité alimentaire</a:t>
            </a:r>
          </a:p>
        </p:txBody>
      </p:sp>
      <p:cxnSp>
        <p:nvCxnSpPr>
          <p:cNvPr id="140" name="Connecteur en angle 139"/>
          <p:cNvCxnSpPr>
            <a:endCxn id="82" idx="1"/>
          </p:cNvCxnSpPr>
          <p:nvPr/>
        </p:nvCxnSpPr>
        <p:spPr>
          <a:xfrm>
            <a:off x="10703704" y="15950008"/>
            <a:ext cx="11571680" cy="17049857"/>
          </a:xfrm>
          <a:prstGeom prst="bentConnector3">
            <a:avLst>
              <a:gd name="adj1" fmla="val 90922"/>
            </a:avLst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>
            <a:off x="2828532" y="24428439"/>
            <a:ext cx="15107472" cy="5954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/>
          <p:nvPr/>
        </p:nvCxnSpPr>
        <p:spPr>
          <a:xfrm rot="5400000">
            <a:off x="9981971" y="24829926"/>
            <a:ext cx="800594" cy="3573"/>
          </a:xfrm>
          <a:prstGeom prst="straightConnector1">
            <a:avLst/>
          </a:prstGeom>
          <a:ln w="53975" cmpd="dbl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" name="Picture 3" descr="Résultat de recherche d'images pour &quot;université de bejaia log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93328" y="646902"/>
            <a:ext cx="2507097" cy="3535587"/>
          </a:xfrm>
          <a:prstGeom prst="rect">
            <a:avLst/>
          </a:prstGeom>
          <a:noFill/>
        </p:spPr>
      </p:pic>
      <p:pic>
        <p:nvPicPr>
          <p:cNvPr id="183" name="Picture 3" descr="Résultat de recherche d'images pour &quot;université de bejaia logo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6"/>
            <a:ext cx="2595642" cy="3535587"/>
          </a:xfrm>
          <a:prstGeom prst="rect">
            <a:avLst/>
          </a:prstGeom>
          <a:noFill/>
        </p:spPr>
      </p:pic>
      <p:sp>
        <p:nvSpPr>
          <p:cNvPr id="38" name="Rectangle à coins arrondis 37"/>
          <p:cNvSpPr/>
          <p:nvPr/>
        </p:nvSpPr>
        <p:spPr>
          <a:xfrm>
            <a:off x="2346379" y="857018"/>
            <a:ext cx="24107667" cy="3102351"/>
          </a:xfrm>
          <a:prstGeom prst="roundRect">
            <a:avLst/>
          </a:prstGeom>
          <a:solidFill>
            <a:srgbClr val="FEF4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4049"/>
              </a:spcAft>
              <a:defRPr/>
            </a:pPr>
            <a:r>
              <a:rPr lang="fr-FR" sz="1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Département de de la </a:t>
            </a:r>
            <a:r>
              <a:rPr lang="fr-FR" sz="1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1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iologie </a:t>
            </a:r>
            <a:r>
              <a:rPr lang="fr-FR" sz="1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hysico-</a:t>
            </a:r>
            <a:r>
              <a:rPr lang="fr-FR" sz="1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1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himique</a:t>
            </a:r>
            <a:endParaRPr lang="fr-BE" sz="1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 rot="10800000" flipV="1">
            <a:off x="17936004" y="27910578"/>
            <a:ext cx="2892920" cy="9198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rot="10800000">
            <a:off x="20989642" y="9731669"/>
            <a:ext cx="1125024" cy="59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rot="16200000" flipH="1">
            <a:off x="11916205" y="18803093"/>
            <a:ext cx="18217258" cy="367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à coins arrondis 95"/>
          <p:cNvSpPr/>
          <p:nvPr/>
        </p:nvSpPr>
        <p:spPr>
          <a:xfrm>
            <a:off x="21793230" y="11035585"/>
            <a:ext cx="6267994" cy="294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  <a:defRPr/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Licence académique</a:t>
            </a:r>
          </a:p>
        </p:txBody>
      </p:sp>
      <p:sp>
        <p:nvSpPr>
          <p:cNvPr id="99" name="Rectangle à coins arrondis 98"/>
          <p:cNvSpPr/>
          <p:nvPr/>
        </p:nvSpPr>
        <p:spPr>
          <a:xfrm>
            <a:off x="22114666" y="28131940"/>
            <a:ext cx="5946558" cy="29464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736"/>
              </a:spcAft>
              <a:defRPr/>
            </a:pPr>
            <a:r>
              <a:rPr lang="fr-FR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Licence académique</a:t>
            </a:r>
          </a:p>
          <a:p>
            <a:pPr algn="ctr">
              <a:defRPr/>
            </a:pPr>
            <a:r>
              <a:rPr lang="fr-FR" sz="5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Microbiologie</a:t>
            </a:r>
          </a:p>
        </p:txBody>
      </p:sp>
      <p:cxnSp>
        <p:nvCxnSpPr>
          <p:cNvPr id="115" name="Connecteur droit avec flèche 114"/>
          <p:cNvCxnSpPr/>
          <p:nvPr/>
        </p:nvCxnSpPr>
        <p:spPr>
          <a:xfrm rot="10800000">
            <a:off x="20989642" y="27107009"/>
            <a:ext cx="1446460" cy="1505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V="1">
            <a:off x="21150359" y="15995491"/>
            <a:ext cx="803589" cy="4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V="1">
            <a:off x="21221517" y="19477974"/>
            <a:ext cx="803589" cy="4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flipV="1">
            <a:off x="21215044" y="23542669"/>
            <a:ext cx="803589" cy="4"/>
          </a:xfrm>
          <a:prstGeom prst="straightConnector1">
            <a:avLst/>
          </a:prstGeom>
          <a:ln w="412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 rot="10800000">
            <a:off x="20668206" y="12642728"/>
            <a:ext cx="1125024" cy="5954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rot="10800000" flipV="1">
            <a:off x="10703703" y="15321298"/>
            <a:ext cx="9803785" cy="22752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0800000">
            <a:off x="20668206" y="29168442"/>
            <a:ext cx="1446460" cy="5954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5400000">
            <a:off x="12362255" y="20946892"/>
            <a:ext cx="16610115" cy="1786"/>
          </a:xfrm>
          <a:prstGeom prst="straightConnector1">
            <a:avLst/>
          </a:prstGeom>
          <a:ln w="38100">
            <a:solidFill>
              <a:srgbClr val="0000CC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rot="5400000">
            <a:off x="17268148" y="24024867"/>
            <a:ext cx="1339285" cy="3573"/>
          </a:xfrm>
          <a:prstGeom prst="straightConnector1">
            <a:avLst/>
          </a:prstGeom>
          <a:ln w="50800"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4931</TotalTime>
  <Words>498</Words>
  <Application>Microsoft Office PowerPoint</Application>
  <PresentationFormat>Personnalisé</PresentationFormat>
  <Paragraphs>127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Brin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hp</cp:lastModifiedBy>
  <cp:revision>74</cp:revision>
  <cp:lastPrinted>2015-05-12T14:20:42Z</cp:lastPrinted>
  <dcterms:created xsi:type="dcterms:W3CDTF">2015-05-06T09:47:32Z</dcterms:created>
  <dcterms:modified xsi:type="dcterms:W3CDTF">2021-07-18T19:19:17Z</dcterms:modified>
</cp:coreProperties>
</file>