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446" r:id="rId1"/>
    <p:sldMasterId id="2147484477" r:id="rId2"/>
  </p:sldMasterIdLst>
  <p:notesMasterIdLst>
    <p:notesMasterId r:id="rId28"/>
  </p:notesMasterIdLst>
  <p:sldIdLst>
    <p:sldId id="273" r:id="rId3"/>
    <p:sldId id="294" r:id="rId4"/>
    <p:sldId id="261" r:id="rId5"/>
    <p:sldId id="274" r:id="rId6"/>
    <p:sldId id="280" r:id="rId7"/>
    <p:sldId id="289" r:id="rId8"/>
    <p:sldId id="260" r:id="rId9"/>
    <p:sldId id="288" r:id="rId10"/>
    <p:sldId id="277" r:id="rId11"/>
    <p:sldId id="263" r:id="rId12"/>
    <p:sldId id="265" r:id="rId13"/>
    <p:sldId id="266" r:id="rId14"/>
    <p:sldId id="275" r:id="rId15"/>
    <p:sldId id="268" r:id="rId16"/>
    <p:sldId id="290" r:id="rId17"/>
    <p:sldId id="269" r:id="rId18"/>
    <p:sldId id="291" r:id="rId19"/>
    <p:sldId id="257" r:id="rId20"/>
    <p:sldId id="283" r:id="rId21"/>
    <p:sldId id="293" r:id="rId22"/>
    <p:sldId id="278" r:id="rId23"/>
    <p:sldId id="287" r:id="rId24"/>
    <p:sldId id="279" r:id="rId25"/>
    <p:sldId id="286" r:id="rId26"/>
    <p:sldId id="272" r:id="rId27"/>
  </p:sldIdLst>
  <p:sldSz cx="6858000" cy="9144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3"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6"/>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CC00"/>
    <a:srgbClr val="660066"/>
    <a:srgbClr val="CC6600"/>
    <a:srgbClr val="0000FF"/>
    <a:srgbClr val="FF3399"/>
    <a:srgbClr val="FFFF00"/>
    <a:srgbClr val="FF5050"/>
    <a:srgbClr val="008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343" autoAdjust="0"/>
  </p:normalViewPr>
  <p:slideViewPr>
    <p:cSldViewPr snapToGrid="0">
      <p:cViewPr>
        <p:scale>
          <a:sx n="100" d="100"/>
          <a:sy n="100" d="100"/>
        </p:scale>
        <p:origin x="1536" y="-2088"/>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2.jpg"/></Relationships>
</file>

<file path=ppt/diagrams/_rels/data3.xml.rels><?xml version="1.0" encoding="UTF-8" standalone="yes"?>
<Relationships xmlns="http://schemas.openxmlformats.org/package/2006/relationships"><Relationship Id="rId1" Type="http://schemas.openxmlformats.org/officeDocument/2006/relationships/image" Target="../media/image49.jpg"/></Relationships>
</file>

<file path=ppt/diagrams/_rels/data4.xml.rels><?xml version="1.0" encoding="UTF-8" standalone="yes"?>
<Relationships xmlns="http://schemas.openxmlformats.org/package/2006/relationships"><Relationship Id="rId1" Type="http://schemas.openxmlformats.org/officeDocument/2006/relationships/image" Target="../media/image50.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2.jpg"/></Relationships>
</file>

<file path=ppt/diagrams/_rels/drawing3.xml.rels><?xml version="1.0" encoding="UTF-8" standalone="yes"?>
<Relationships xmlns="http://schemas.openxmlformats.org/package/2006/relationships"><Relationship Id="rId1" Type="http://schemas.openxmlformats.org/officeDocument/2006/relationships/image" Target="../media/image49.jpg"/></Relationships>
</file>

<file path=ppt/diagrams/_rels/drawing4.xml.rels><?xml version="1.0" encoding="UTF-8" standalone="yes"?>
<Relationships xmlns="http://schemas.openxmlformats.org/package/2006/relationships"><Relationship Id="rId1" Type="http://schemas.openxmlformats.org/officeDocument/2006/relationships/image" Target="../media/image50.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8E83D5-66A8-4AEE-87F7-037F8F1CEDD0}" type="doc">
      <dgm:prSet loTypeId="urn:microsoft.com/office/officeart/2008/layout/AscendingPictureAccentProcess" loCatId="picture" qsTypeId="urn:microsoft.com/office/officeart/2005/8/quickstyle/simple1" qsCatId="simple" csTypeId="urn:microsoft.com/office/officeart/2005/8/colors/colorful1" csCatId="colorful" phldr="1"/>
      <dgm:spPr/>
    </dgm:pt>
    <dgm:pt modelId="{A37D9A49-9AE4-4483-85BE-427FD468B51E}">
      <dgm:prSet phldrT="[Texte]" custT="1"/>
      <dgm:spPr/>
      <dgm:t>
        <a:bodyPr/>
        <a:lstStyle/>
        <a:p>
          <a:pPr algn="l">
            <a:lnSpc>
              <a:spcPct val="100000"/>
            </a:lnSpc>
            <a:spcAft>
              <a:spcPts val="0"/>
            </a:spcAft>
          </a:pPr>
          <a:r>
            <a:rPr lang="fr-FR" sz="1200" b="0" dirty="0">
              <a:latin typeface="Arial" pitchFamily="34" charset="0"/>
              <a:cs typeface="Arial" pitchFamily="34" charset="0"/>
            </a:rPr>
            <a:t>Située au Campus Targa Ouzemour, la Faculté des Sciences de la Nature et de la Vie accueille ses futurs étudiants pour leur faire découvrir les diverses formations  proposées et mieux appréhender leur nouveau cadre d'étude. Depuis la rentrée universitaire 2021-2022, la faculté occupe également le campus d'El Kseur, dédié à la formation des étudiants de première année en Sciences de la Nature et de la Vie .</a:t>
          </a:r>
          <a:endParaRPr lang="fr-FR" sz="1200" dirty="0">
            <a:latin typeface="Arial" pitchFamily="34" charset="0"/>
            <a:cs typeface="Arial" pitchFamily="34" charset="0"/>
          </a:endParaRPr>
        </a:p>
      </dgm:t>
    </dgm:pt>
    <dgm:pt modelId="{A92496E0-CCFA-4EDF-83DB-6AFE59432C9C}" type="parTrans" cxnId="{5E3561C5-5463-4D45-8703-097C5D14F7C9}">
      <dgm:prSet/>
      <dgm:spPr/>
      <dgm:t>
        <a:bodyPr/>
        <a:lstStyle/>
        <a:p>
          <a:endParaRPr lang="fr-FR"/>
        </a:p>
      </dgm:t>
    </dgm:pt>
    <dgm:pt modelId="{B625D00E-6706-4E96-8E78-3F8D44FF0020}" type="sibTrans" cxnId="{5E3561C5-5463-4D45-8703-097C5D14F7C9}">
      <dgm:prSet/>
      <dgm:spPr>
        <a:blipFill>
          <a:blip xmlns:r="http://schemas.openxmlformats.org/officeDocument/2006/relationships" r:embed="rId1"/>
          <a:srcRect/>
          <a:stretch>
            <a:fillRect l="-15000" r="-15000"/>
          </a:stretch>
        </a:blipFill>
      </dgm:spPr>
      <dgm:t>
        <a:bodyPr/>
        <a:lstStyle/>
        <a:p>
          <a:endParaRPr lang="fr-FR"/>
        </a:p>
      </dgm:t>
      <dgm:extLst>
        <a:ext uri="{E40237B7-FDA0-4F09-8148-C483321AD2D9}">
          <dgm14:cNvPr xmlns:dgm14="http://schemas.microsoft.com/office/drawing/2010/diagram" id="0" name="" descr="C:\Users\ITS\Desktop\th.jpg"/>
        </a:ext>
      </dgm:extLst>
    </dgm:pt>
    <dgm:pt modelId="{A58C182F-424F-4C08-9FBA-4846BF0859FE}" type="pres">
      <dgm:prSet presAssocID="{F38E83D5-66A8-4AEE-87F7-037F8F1CEDD0}" presName="Name0" presStyleCnt="0">
        <dgm:presLayoutVars>
          <dgm:chMax val="7"/>
          <dgm:chPref val="7"/>
          <dgm:dir/>
        </dgm:presLayoutVars>
      </dgm:prSet>
      <dgm:spPr/>
    </dgm:pt>
    <dgm:pt modelId="{ABD9C679-88AA-4BC9-92E0-FCB0EEFBEF44}" type="pres">
      <dgm:prSet presAssocID="{A37D9A49-9AE4-4483-85BE-427FD468B51E}" presName="parTx1" presStyleLbl="node1" presStyleIdx="0" presStyleCnt="1" custScaleX="107311" custScaleY="201771" custLinFactNeighborX="7749" custLinFactNeighborY="-59072"/>
      <dgm:spPr/>
    </dgm:pt>
    <dgm:pt modelId="{BD9EB4EB-A55B-4E78-8293-A1AF3429839E}" type="pres">
      <dgm:prSet presAssocID="{B625D00E-6706-4E96-8E78-3F8D44FF0020}" presName="picture1" presStyleCnt="0"/>
      <dgm:spPr/>
    </dgm:pt>
    <dgm:pt modelId="{79962D2B-E090-48F6-B2E6-CBDDF749B689}" type="pres">
      <dgm:prSet presAssocID="{B625D00E-6706-4E96-8E78-3F8D44FF0020}" presName="imageRepeatNode" presStyleLbl="fgImgPlace1" presStyleIdx="0" presStyleCnt="1" custScaleX="147330" custScaleY="149141" custLinFactNeighborX="-7794" custLinFactNeighborY="12108"/>
      <dgm:spPr/>
    </dgm:pt>
  </dgm:ptLst>
  <dgm:cxnLst>
    <dgm:cxn modelId="{F02A7803-3BB5-47EB-9649-5439BC417716}" type="presOf" srcId="{B625D00E-6706-4E96-8E78-3F8D44FF0020}" destId="{79962D2B-E090-48F6-B2E6-CBDDF749B689}" srcOrd="0" destOrd="0" presId="urn:microsoft.com/office/officeart/2008/layout/AscendingPictureAccentProcess"/>
    <dgm:cxn modelId="{8FBB921B-9B83-467C-9C92-66B648D5A116}" type="presOf" srcId="{F38E83D5-66A8-4AEE-87F7-037F8F1CEDD0}" destId="{A58C182F-424F-4C08-9FBA-4846BF0859FE}" srcOrd="0" destOrd="0" presId="urn:microsoft.com/office/officeart/2008/layout/AscendingPictureAccentProcess"/>
    <dgm:cxn modelId="{AD0E1D4A-7F43-46C6-9FCC-59C058DBA272}" type="presOf" srcId="{A37D9A49-9AE4-4483-85BE-427FD468B51E}" destId="{ABD9C679-88AA-4BC9-92E0-FCB0EEFBEF44}" srcOrd="0" destOrd="0" presId="urn:microsoft.com/office/officeart/2008/layout/AscendingPictureAccentProcess"/>
    <dgm:cxn modelId="{5E3561C5-5463-4D45-8703-097C5D14F7C9}" srcId="{F38E83D5-66A8-4AEE-87F7-037F8F1CEDD0}" destId="{A37D9A49-9AE4-4483-85BE-427FD468B51E}" srcOrd="0" destOrd="0" parTransId="{A92496E0-CCFA-4EDF-83DB-6AFE59432C9C}" sibTransId="{B625D00E-6706-4E96-8E78-3F8D44FF0020}"/>
    <dgm:cxn modelId="{B9434D3A-758D-4034-BAF5-9A580438D00D}" type="presParOf" srcId="{A58C182F-424F-4C08-9FBA-4846BF0859FE}" destId="{ABD9C679-88AA-4BC9-92E0-FCB0EEFBEF44}" srcOrd="0" destOrd="0" presId="urn:microsoft.com/office/officeart/2008/layout/AscendingPictureAccentProcess"/>
    <dgm:cxn modelId="{09367BBC-FF7F-4556-BEEB-20E939211730}" type="presParOf" srcId="{A58C182F-424F-4C08-9FBA-4846BF0859FE}" destId="{BD9EB4EB-A55B-4E78-8293-A1AF3429839E}" srcOrd="1" destOrd="0" presId="urn:microsoft.com/office/officeart/2008/layout/AscendingPictureAccentProcess"/>
    <dgm:cxn modelId="{EECA964A-1523-408D-8674-26CEFF5062CB}" type="presParOf" srcId="{BD9EB4EB-A55B-4E78-8293-A1AF3429839E}" destId="{79962D2B-E090-48F6-B2E6-CBDDF749B689}"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6ADE81-771F-483C-8A77-9C2992FB2FA0}" type="doc">
      <dgm:prSet loTypeId="urn:microsoft.com/office/officeart/2005/8/layout/process3" loCatId="process" qsTypeId="urn:microsoft.com/office/officeart/2005/8/quickstyle/simple5" qsCatId="simple" csTypeId="urn:microsoft.com/office/officeart/2005/8/colors/colorful4" csCatId="colorful" phldr="1"/>
      <dgm:spPr/>
      <dgm:t>
        <a:bodyPr/>
        <a:lstStyle/>
        <a:p>
          <a:endParaRPr lang="fr-FR"/>
        </a:p>
      </dgm:t>
    </dgm:pt>
    <dgm:pt modelId="{8B8CC354-519B-4B80-A4B0-2E6ADB7CACBD}">
      <dgm:prSet phldrT="[Texte]"/>
      <dgm:spPr/>
      <dgm:t>
        <a:bodyPr/>
        <a:lstStyle/>
        <a:p>
          <a:r>
            <a:rPr lang="fr-FR" b="1" dirty="0">
              <a:solidFill>
                <a:schemeClr val="tx1"/>
              </a:solidFill>
              <a:latin typeface="Arial" pitchFamily="34" charset="0"/>
              <a:cs typeface="Arial" pitchFamily="34" charset="0"/>
            </a:rPr>
            <a:t>LICENCE</a:t>
          </a:r>
        </a:p>
      </dgm:t>
    </dgm:pt>
    <dgm:pt modelId="{0CE7B26E-F468-433A-A69D-04D200A1E556}" type="parTrans" cxnId="{E0FC357D-373B-43EF-B878-D8F7C2A50AFC}">
      <dgm:prSet/>
      <dgm:spPr/>
      <dgm:t>
        <a:bodyPr/>
        <a:lstStyle/>
        <a:p>
          <a:endParaRPr lang="fr-FR">
            <a:latin typeface="Arial" pitchFamily="34" charset="0"/>
            <a:cs typeface="Arial" pitchFamily="34" charset="0"/>
          </a:endParaRPr>
        </a:p>
      </dgm:t>
    </dgm:pt>
    <dgm:pt modelId="{73AE2407-8464-4288-921B-C9375B1FDBF6}" type="sibTrans" cxnId="{E0FC357D-373B-43EF-B878-D8F7C2A50AFC}">
      <dgm:prSet/>
      <dgm:spPr/>
      <dgm:t>
        <a:bodyPr/>
        <a:lstStyle/>
        <a:p>
          <a:endParaRPr lang="fr-FR">
            <a:latin typeface="Arial" pitchFamily="34" charset="0"/>
            <a:cs typeface="Arial" pitchFamily="34" charset="0"/>
          </a:endParaRPr>
        </a:p>
      </dgm:t>
    </dgm:pt>
    <dgm:pt modelId="{4D6137A2-5028-4824-96DB-89DD8BAC761D}">
      <dgm:prSet phldrT="[Texte]" custT="1"/>
      <dgm:spPr/>
      <dgm:t>
        <a:bodyPr/>
        <a:lstStyle/>
        <a:p>
          <a:r>
            <a:rPr lang="fr-FR" sz="1050" dirty="0">
              <a:latin typeface="Arial" pitchFamily="34" charset="0"/>
              <a:cs typeface="Arial" pitchFamily="34" charset="0"/>
            </a:rPr>
            <a:t>06 semestres</a:t>
          </a:r>
        </a:p>
      </dgm:t>
    </dgm:pt>
    <dgm:pt modelId="{D5347728-BE23-4819-9A8F-B048A26E5DCE}" type="parTrans" cxnId="{4C3F17AE-36E2-4F50-89A2-793BE484B5EA}">
      <dgm:prSet/>
      <dgm:spPr/>
      <dgm:t>
        <a:bodyPr/>
        <a:lstStyle/>
        <a:p>
          <a:endParaRPr lang="fr-FR">
            <a:latin typeface="Arial" pitchFamily="34" charset="0"/>
            <a:cs typeface="Arial" pitchFamily="34" charset="0"/>
          </a:endParaRPr>
        </a:p>
      </dgm:t>
    </dgm:pt>
    <dgm:pt modelId="{376D7176-8417-4933-811B-6B588CA84E23}" type="sibTrans" cxnId="{4C3F17AE-36E2-4F50-89A2-793BE484B5EA}">
      <dgm:prSet/>
      <dgm:spPr/>
      <dgm:t>
        <a:bodyPr/>
        <a:lstStyle/>
        <a:p>
          <a:endParaRPr lang="fr-FR">
            <a:latin typeface="Arial" pitchFamily="34" charset="0"/>
            <a:cs typeface="Arial" pitchFamily="34" charset="0"/>
          </a:endParaRPr>
        </a:p>
      </dgm:t>
    </dgm:pt>
    <dgm:pt modelId="{7D01400C-B0DD-40D2-9EF7-07F6EF64C109}">
      <dgm:prSet phldrT="[Texte]"/>
      <dgm:spPr/>
      <dgm:t>
        <a:bodyPr/>
        <a:lstStyle/>
        <a:p>
          <a:r>
            <a:rPr lang="fr-FR" b="1" dirty="0">
              <a:solidFill>
                <a:schemeClr val="tx1"/>
              </a:solidFill>
              <a:latin typeface="Arial" pitchFamily="34" charset="0"/>
              <a:cs typeface="Arial" pitchFamily="34" charset="0"/>
            </a:rPr>
            <a:t>MASTER</a:t>
          </a:r>
        </a:p>
      </dgm:t>
    </dgm:pt>
    <dgm:pt modelId="{6CCF2CB9-A3D6-4E57-84BA-C8313AE16980}" type="parTrans" cxnId="{C48559B8-8144-443E-8DA6-092697346E5A}">
      <dgm:prSet/>
      <dgm:spPr/>
      <dgm:t>
        <a:bodyPr/>
        <a:lstStyle/>
        <a:p>
          <a:endParaRPr lang="fr-FR">
            <a:latin typeface="Arial" pitchFamily="34" charset="0"/>
            <a:cs typeface="Arial" pitchFamily="34" charset="0"/>
          </a:endParaRPr>
        </a:p>
      </dgm:t>
    </dgm:pt>
    <dgm:pt modelId="{BF830D1D-75E9-468E-85A9-EE71A5EB42B3}" type="sibTrans" cxnId="{C48559B8-8144-443E-8DA6-092697346E5A}">
      <dgm:prSet/>
      <dgm:spPr/>
      <dgm:t>
        <a:bodyPr/>
        <a:lstStyle/>
        <a:p>
          <a:endParaRPr lang="fr-FR">
            <a:latin typeface="Arial" pitchFamily="34" charset="0"/>
            <a:cs typeface="Arial" pitchFamily="34" charset="0"/>
          </a:endParaRPr>
        </a:p>
      </dgm:t>
    </dgm:pt>
    <dgm:pt modelId="{3D570F4E-0578-44F6-A6C6-5CDAD55A1AEC}">
      <dgm:prSet phldrT="[Texte]" custT="1"/>
      <dgm:spPr/>
      <dgm:t>
        <a:bodyPr/>
        <a:lstStyle/>
        <a:p>
          <a:r>
            <a:rPr lang="fr-FR" sz="1050" dirty="0">
              <a:latin typeface="Arial" pitchFamily="34" charset="0"/>
              <a:cs typeface="Arial" pitchFamily="34" charset="0"/>
            </a:rPr>
            <a:t>04 semestres</a:t>
          </a:r>
        </a:p>
      </dgm:t>
    </dgm:pt>
    <dgm:pt modelId="{E390BAC8-F28D-4DE7-BD4A-00FED078B78A}" type="parTrans" cxnId="{90A463E6-7CFB-445D-A05D-7FD1B5BFA85C}">
      <dgm:prSet/>
      <dgm:spPr/>
      <dgm:t>
        <a:bodyPr/>
        <a:lstStyle/>
        <a:p>
          <a:endParaRPr lang="fr-FR">
            <a:latin typeface="Arial" pitchFamily="34" charset="0"/>
            <a:cs typeface="Arial" pitchFamily="34" charset="0"/>
          </a:endParaRPr>
        </a:p>
      </dgm:t>
    </dgm:pt>
    <dgm:pt modelId="{FD22BFE7-3362-4BE9-9152-9ECB5CD20A05}" type="sibTrans" cxnId="{90A463E6-7CFB-445D-A05D-7FD1B5BFA85C}">
      <dgm:prSet/>
      <dgm:spPr/>
      <dgm:t>
        <a:bodyPr/>
        <a:lstStyle/>
        <a:p>
          <a:endParaRPr lang="fr-FR">
            <a:latin typeface="Arial" pitchFamily="34" charset="0"/>
            <a:cs typeface="Arial" pitchFamily="34" charset="0"/>
          </a:endParaRPr>
        </a:p>
      </dgm:t>
    </dgm:pt>
    <dgm:pt modelId="{20CCBB7C-886E-41C6-92C9-4216F01B0E02}">
      <dgm:prSet phldrT="[Texte]"/>
      <dgm:spPr/>
      <dgm:t>
        <a:bodyPr/>
        <a:lstStyle/>
        <a:p>
          <a:r>
            <a:rPr lang="fr-FR" b="1" dirty="0">
              <a:solidFill>
                <a:schemeClr val="tx1"/>
              </a:solidFill>
              <a:latin typeface="Arial" pitchFamily="34" charset="0"/>
              <a:cs typeface="Arial" pitchFamily="34" charset="0"/>
            </a:rPr>
            <a:t>DOCTORAT</a:t>
          </a:r>
        </a:p>
      </dgm:t>
    </dgm:pt>
    <dgm:pt modelId="{8EED6EB7-3CD9-4C84-937C-12DAAEB495E5}" type="parTrans" cxnId="{77FBF740-F619-40C0-8C1A-8E9CC3455DAE}">
      <dgm:prSet/>
      <dgm:spPr/>
      <dgm:t>
        <a:bodyPr/>
        <a:lstStyle/>
        <a:p>
          <a:endParaRPr lang="fr-FR">
            <a:latin typeface="Arial" pitchFamily="34" charset="0"/>
            <a:cs typeface="Arial" pitchFamily="34" charset="0"/>
          </a:endParaRPr>
        </a:p>
      </dgm:t>
    </dgm:pt>
    <dgm:pt modelId="{A5C05449-19EC-4E4B-A64F-A0E00DCB7BCD}" type="sibTrans" cxnId="{77FBF740-F619-40C0-8C1A-8E9CC3455DAE}">
      <dgm:prSet/>
      <dgm:spPr/>
      <dgm:t>
        <a:bodyPr/>
        <a:lstStyle/>
        <a:p>
          <a:endParaRPr lang="fr-FR">
            <a:latin typeface="Arial" pitchFamily="34" charset="0"/>
            <a:cs typeface="Arial" pitchFamily="34" charset="0"/>
          </a:endParaRPr>
        </a:p>
      </dgm:t>
    </dgm:pt>
    <dgm:pt modelId="{AD2AEBED-D853-4FAB-B391-935F7BD66714}">
      <dgm:prSet phldrT="[Texte]" custT="1"/>
      <dgm:spPr/>
      <dgm:t>
        <a:bodyPr/>
        <a:lstStyle/>
        <a:p>
          <a:r>
            <a:rPr lang="fr-FR" sz="1050" dirty="0">
              <a:latin typeface="Arial" pitchFamily="34" charset="0"/>
              <a:cs typeface="Arial" pitchFamily="34" charset="0"/>
            </a:rPr>
            <a:t>06 semestres d’études et de recherche</a:t>
          </a:r>
        </a:p>
      </dgm:t>
    </dgm:pt>
    <dgm:pt modelId="{38A57DD2-DC8F-483B-AF88-90EBB9F840B5}" type="parTrans" cxnId="{EFD94252-E628-429C-9DEC-B0DDBA1D4208}">
      <dgm:prSet/>
      <dgm:spPr/>
      <dgm:t>
        <a:bodyPr/>
        <a:lstStyle/>
        <a:p>
          <a:endParaRPr lang="fr-FR">
            <a:latin typeface="Arial" pitchFamily="34" charset="0"/>
            <a:cs typeface="Arial" pitchFamily="34" charset="0"/>
          </a:endParaRPr>
        </a:p>
      </dgm:t>
    </dgm:pt>
    <dgm:pt modelId="{9B302A6F-29F7-40C0-A62C-028C1287FDBD}" type="sibTrans" cxnId="{EFD94252-E628-429C-9DEC-B0DDBA1D4208}">
      <dgm:prSet/>
      <dgm:spPr/>
      <dgm:t>
        <a:bodyPr/>
        <a:lstStyle/>
        <a:p>
          <a:endParaRPr lang="fr-FR">
            <a:latin typeface="Arial" pitchFamily="34" charset="0"/>
            <a:cs typeface="Arial" pitchFamily="34" charset="0"/>
          </a:endParaRPr>
        </a:p>
      </dgm:t>
    </dgm:pt>
    <dgm:pt modelId="{9D4B5466-08B5-4108-839E-4E37382EB20D}">
      <dgm:prSet phldrT="[Texte]" custT="1"/>
      <dgm:spPr/>
      <dgm:t>
        <a:bodyPr/>
        <a:lstStyle/>
        <a:p>
          <a:r>
            <a:rPr lang="fr-FR" sz="1050" dirty="0">
              <a:latin typeface="Arial" pitchFamily="34" charset="0"/>
              <a:cs typeface="Arial" pitchFamily="34" charset="0"/>
            </a:rPr>
            <a:t>180 crédits</a:t>
          </a:r>
        </a:p>
      </dgm:t>
    </dgm:pt>
    <dgm:pt modelId="{AE1DE241-59A3-411C-B85F-63BB4187D7F1}" type="parTrans" cxnId="{924ED443-CCB4-41BD-931B-508059B1D01B}">
      <dgm:prSet/>
      <dgm:spPr/>
      <dgm:t>
        <a:bodyPr/>
        <a:lstStyle/>
        <a:p>
          <a:endParaRPr lang="fr-FR">
            <a:latin typeface="Arial" pitchFamily="34" charset="0"/>
            <a:cs typeface="Arial" pitchFamily="34" charset="0"/>
          </a:endParaRPr>
        </a:p>
      </dgm:t>
    </dgm:pt>
    <dgm:pt modelId="{CAB2D164-3354-4B53-96BB-A439426E5CAB}" type="sibTrans" cxnId="{924ED443-CCB4-41BD-931B-508059B1D01B}">
      <dgm:prSet/>
      <dgm:spPr/>
      <dgm:t>
        <a:bodyPr/>
        <a:lstStyle/>
        <a:p>
          <a:endParaRPr lang="fr-FR">
            <a:latin typeface="Arial" pitchFamily="34" charset="0"/>
            <a:cs typeface="Arial" pitchFamily="34" charset="0"/>
          </a:endParaRPr>
        </a:p>
      </dgm:t>
    </dgm:pt>
    <dgm:pt modelId="{65EC1D93-1CC6-4514-8149-069AEC1B84E6}">
      <dgm:prSet custT="1"/>
      <dgm:spPr/>
      <dgm:t>
        <a:bodyPr/>
        <a:lstStyle/>
        <a:p>
          <a:r>
            <a:rPr lang="fr-FR" sz="1050" dirty="0">
              <a:latin typeface="Arial" pitchFamily="34" charset="0"/>
              <a:cs typeface="Arial" pitchFamily="34" charset="0"/>
            </a:rPr>
            <a:t>120 crédits</a:t>
          </a:r>
        </a:p>
      </dgm:t>
    </dgm:pt>
    <dgm:pt modelId="{5FEA46F0-9F0C-4C09-AAC8-754FBE306613}" type="parTrans" cxnId="{5C3C0344-61C6-4656-961A-5246DCCFBE0B}">
      <dgm:prSet/>
      <dgm:spPr/>
      <dgm:t>
        <a:bodyPr/>
        <a:lstStyle/>
        <a:p>
          <a:endParaRPr lang="fr-FR">
            <a:latin typeface="Arial" pitchFamily="34" charset="0"/>
            <a:cs typeface="Arial" pitchFamily="34" charset="0"/>
          </a:endParaRPr>
        </a:p>
      </dgm:t>
    </dgm:pt>
    <dgm:pt modelId="{C369288A-B461-4A9B-9968-7B03AE64D3ED}" type="sibTrans" cxnId="{5C3C0344-61C6-4656-961A-5246DCCFBE0B}">
      <dgm:prSet/>
      <dgm:spPr/>
      <dgm:t>
        <a:bodyPr/>
        <a:lstStyle/>
        <a:p>
          <a:endParaRPr lang="fr-FR">
            <a:latin typeface="Arial" pitchFamily="34" charset="0"/>
            <a:cs typeface="Arial" pitchFamily="34" charset="0"/>
          </a:endParaRPr>
        </a:p>
      </dgm:t>
    </dgm:pt>
    <dgm:pt modelId="{172F66BE-9F6C-45AF-8B60-8F72B270CEC6}" type="pres">
      <dgm:prSet presAssocID="{686ADE81-771F-483C-8A77-9C2992FB2FA0}" presName="linearFlow" presStyleCnt="0">
        <dgm:presLayoutVars>
          <dgm:dir/>
          <dgm:animLvl val="lvl"/>
          <dgm:resizeHandles val="exact"/>
        </dgm:presLayoutVars>
      </dgm:prSet>
      <dgm:spPr/>
    </dgm:pt>
    <dgm:pt modelId="{602E5373-670D-4541-BE88-C682EBBDBBB7}" type="pres">
      <dgm:prSet presAssocID="{8B8CC354-519B-4B80-A4B0-2E6ADB7CACBD}" presName="composite" presStyleCnt="0"/>
      <dgm:spPr/>
    </dgm:pt>
    <dgm:pt modelId="{03DC7A0D-FA3C-4C75-9513-D718A42BF890}" type="pres">
      <dgm:prSet presAssocID="{8B8CC354-519B-4B80-A4B0-2E6ADB7CACBD}" presName="parTx" presStyleLbl="node1" presStyleIdx="0" presStyleCnt="3">
        <dgm:presLayoutVars>
          <dgm:chMax val="0"/>
          <dgm:chPref val="0"/>
          <dgm:bulletEnabled val="1"/>
        </dgm:presLayoutVars>
      </dgm:prSet>
      <dgm:spPr/>
    </dgm:pt>
    <dgm:pt modelId="{2FFE616E-7C5E-4D49-8AB1-6A809FD40B17}" type="pres">
      <dgm:prSet presAssocID="{8B8CC354-519B-4B80-A4B0-2E6ADB7CACBD}" presName="parSh" presStyleLbl="node1" presStyleIdx="0" presStyleCnt="3"/>
      <dgm:spPr/>
    </dgm:pt>
    <dgm:pt modelId="{B6DD2ADC-F1D9-4C68-BC2D-4B86ABFF227A}" type="pres">
      <dgm:prSet presAssocID="{8B8CC354-519B-4B80-A4B0-2E6ADB7CACBD}" presName="desTx" presStyleLbl="fgAcc1" presStyleIdx="0" presStyleCnt="3">
        <dgm:presLayoutVars>
          <dgm:bulletEnabled val="1"/>
        </dgm:presLayoutVars>
      </dgm:prSet>
      <dgm:spPr/>
    </dgm:pt>
    <dgm:pt modelId="{6F0F09EE-3359-4E49-BE19-AEB7CBC96144}" type="pres">
      <dgm:prSet presAssocID="{73AE2407-8464-4288-921B-C9375B1FDBF6}" presName="sibTrans" presStyleLbl="sibTrans2D1" presStyleIdx="0" presStyleCnt="2"/>
      <dgm:spPr/>
    </dgm:pt>
    <dgm:pt modelId="{D19E803B-0320-46AD-BDA7-A356EC25E5DD}" type="pres">
      <dgm:prSet presAssocID="{73AE2407-8464-4288-921B-C9375B1FDBF6}" presName="connTx" presStyleLbl="sibTrans2D1" presStyleIdx="0" presStyleCnt="2"/>
      <dgm:spPr/>
    </dgm:pt>
    <dgm:pt modelId="{178EA5AC-6F31-4681-94E2-659FF8626E29}" type="pres">
      <dgm:prSet presAssocID="{7D01400C-B0DD-40D2-9EF7-07F6EF64C109}" presName="composite" presStyleCnt="0"/>
      <dgm:spPr/>
    </dgm:pt>
    <dgm:pt modelId="{AA8BBF88-99F5-40FF-BECB-88B95D0F369B}" type="pres">
      <dgm:prSet presAssocID="{7D01400C-B0DD-40D2-9EF7-07F6EF64C109}" presName="parTx" presStyleLbl="node1" presStyleIdx="0" presStyleCnt="3">
        <dgm:presLayoutVars>
          <dgm:chMax val="0"/>
          <dgm:chPref val="0"/>
          <dgm:bulletEnabled val="1"/>
        </dgm:presLayoutVars>
      </dgm:prSet>
      <dgm:spPr/>
    </dgm:pt>
    <dgm:pt modelId="{5D5A2848-B6C2-4D52-8E5C-F0459DB81896}" type="pres">
      <dgm:prSet presAssocID="{7D01400C-B0DD-40D2-9EF7-07F6EF64C109}" presName="parSh" presStyleLbl="node1" presStyleIdx="1" presStyleCnt="3"/>
      <dgm:spPr/>
    </dgm:pt>
    <dgm:pt modelId="{90260E98-6BA4-4E53-B2F3-BF0FF7E66236}" type="pres">
      <dgm:prSet presAssocID="{7D01400C-B0DD-40D2-9EF7-07F6EF64C109}" presName="desTx" presStyleLbl="fgAcc1" presStyleIdx="1" presStyleCnt="3" custLinFactNeighborX="2764" custLinFactNeighborY="-4139">
        <dgm:presLayoutVars>
          <dgm:bulletEnabled val="1"/>
        </dgm:presLayoutVars>
      </dgm:prSet>
      <dgm:spPr/>
    </dgm:pt>
    <dgm:pt modelId="{69C184C4-1E63-4ECB-9887-82EFB841D1F3}" type="pres">
      <dgm:prSet presAssocID="{BF830D1D-75E9-468E-85A9-EE71A5EB42B3}" presName="sibTrans" presStyleLbl="sibTrans2D1" presStyleIdx="1" presStyleCnt="2"/>
      <dgm:spPr/>
    </dgm:pt>
    <dgm:pt modelId="{6D880CF9-2D3F-4258-A2DA-0AA68F5244F0}" type="pres">
      <dgm:prSet presAssocID="{BF830D1D-75E9-468E-85A9-EE71A5EB42B3}" presName="connTx" presStyleLbl="sibTrans2D1" presStyleIdx="1" presStyleCnt="2"/>
      <dgm:spPr/>
    </dgm:pt>
    <dgm:pt modelId="{61FC180D-5F70-4969-AAC1-0C1E9189975C}" type="pres">
      <dgm:prSet presAssocID="{20CCBB7C-886E-41C6-92C9-4216F01B0E02}" presName="composite" presStyleCnt="0"/>
      <dgm:spPr/>
    </dgm:pt>
    <dgm:pt modelId="{9EA0D6D2-87BC-4B19-9FF9-34B3573C3D78}" type="pres">
      <dgm:prSet presAssocID="{20CCBB7C-886E-41C6-92C9-4216F01B0E02}" presName="parTx" presStyleLbl="node1" presStyleIdx="1" presStyleCnt="3">
        <dgm:presLayoutVars>
          <dgm:chMax val="0"/>
          <dgm:chPref val="0"/>
          <dgm:bulletEnabled val="1"/>
        </dgm:presLayoutVars>
      </dgm:prSet>
      <dgm:spPr/>
    </dgm:pt>
    <dgm:pt modelId="{264B60EF-7F6D-4DB4-9297-89798DE4957F}" type="pres">
      <dgm:prSet presAssocID="{20CCBB7C-886E-41C6-92C9-4216F01B0E02}" presName="parSh" presStyleLbl="node1" presStyleIdx="2" presStyleCnt="3"/>
      <dgm:spPr/>
    </dgm:pt>
    <dgm:pt modelId="{1CD815F9-F27A-4C05-9D82-9D9CF93D82B0}" type="pres">
      <dgm:prSet presAssocID="{20CCBB7C-886E-41C6-92C9-4216F01B0E02}" presName="desTx" presStyleLbl="fgAcc1" presStyleIdx="2" presStyleCnt="3">
        <dgm:presLayoutVars>
          <dgm:bulletEnabled val="1"/>
        </dgm:presLayoutVars>
      </dgm:prSet>
      <dgm:spPr/>
    </dgm:pt>
  </dgm:ptLst>
  <dgm:cxnLst>
    <dgm:cxn modelId="{B56C240A-6951-4759-9B83-3C09541C99E5}" type="presOf" srcId="{BF830D1D-75E9-468E-85A9-EE71A5EB42B3}" destId="{69C184C4-1E63-4ECB-9887-82EFB841D1F3}" srcOrd="0" destOrd="0" presId="urn:microsoft.com/office/officeart/2005/8/layout/process3"/>
    <dgm:cxn modelId="{FDC4581A-DF07-4800-B420-99E253FFC0A5}" type="presOf" srcId="{8B8CC354-519B-4B80-A4B0-2E6ADB7CACBD}" destId="{03DC7A0D-FA3C-4C75-9513-D718A42BF890}" srcOrd="0" destOrd="0" presId="urn:microsoft.com/office/officeart/2005/8/layout/process3"/>
    <dgm:cxn modelId="{CA57381E-9E33-4045-820E-43E2F251FB29}" type="presOf" srcId="{AD2AEBED-D853-4FAB-B391-935F7BD66714}" destId="{1CD815F9-F27A-4C05-9D82-9D9CF93D82B0}" srcOrd="0" destOrd="0" presId="urn:microsoft.com/office/officeart/2005/8/layout/process3"/>
    <dgm:cxn modelId="{953CFB21-882D-407A-90EB-664906CC27C6}" type="presOf" srcId="{4D6137A2-5028-4824-96DB-89DD8BAC761D}" destId="{B6DD2ADC-F1D9-4C68-BC2D-4B86ABFF227A}" srcOrd="0" destOrd="0" presId="urn:microsoft.com/office/officeart/2005/8/layout/process3"/>
    <dgm:cxn modelId="{A8650929-D796-4036-B820-FABDF1BD292E}" type="presOf" srcId="{20CCBB7C-886E-41C6-92C9-4216F01B0E02}" destId="{264B60EF-7F6D-4DB4-9297-89798DE4957F}" srcOrd="1" destOrd="0" presId="urn:microsoft.com/office/officeart/2005/8/layout/process3"/>
    <dgm:cxn modelId="{CE2D9731-D035-4612-950B-7DEDA682DBD4}" type="presOf" srcId="{65EC1D93-1CC6-4514-8149-069AEC1B84E6}" destId="{90260E98-6BA4-4E53-B2F3-BF0FF7E66236}" srcOrd="0" destOrd="1" presId="urn:microsoft.com/office/officeart/2005/8/layout/process3"/>
    <dgm:cxn modelId="{77FBF740-F619-40C0-8C1A-8E9CC3455DAE}" srcId="{686ADE81-771F-483C-8A77-9C2992FB2FA0}" destId="{20CCBB7C-886E-41C6-92C9-4216F01B0E02}" srcOrd="2" destOrd="0" parTransId="{8EED6EB7-3CD9-4C84-937C-12DAAEB495E5}" sibTransId="{A5C05449-19EC-4E4B-A64F-A0E00DCB7BCD}"/>
    <dgm:cxn modelId="{F2F08C62-FD58-4BF3-A23E-298B2D4C694E}" type="presOf" srcId="{7D01400C-B0DD-40D2-9EF7-07F6EF64C109}" destId="{AA8BBF88-99F5-40FF-BECB-88B95D0F369B}" srcOrd="0" destOrd="0" presId="urn:microsoft.com/office/officeart/2005/8/layout/process3"/>
    <dgm:cxn modelId="{924ED443-CCB4-41BD-931B-508059B1D01B}" srcId="{8B8CC354-519B-4B80-A4B0-2E6ADB7CACBD}" destId="{9D4B5466-08B5-4108-839E-4E37382EB20D}" srcOrd="1" destOrd="0" parTransId="{AE1DE241-59A3-411C-B85F-63BB4187D7F1}" sibTransId="{CAB2D164-3354-4B53-96BB-A439426E5CAB}"/>
    <dgm:cxn modelId="{5C3C0344-61C6-4656-961A-5246DCCFBE0B}" srcId="{7D01400C-B0DD-40D2-9EF7-07F6EF64C109}" destId="{65EC1D93-1CC6-4514-8149-069AEC1B84E6}" srcOrd="1" destOrd="0" parTransId="{5FEA46F0-9F0C-4C09-AAC8-754FBE306613}" sibTransId="{C369288A-B461-4A9B-9968-7B03AE64D3ED}"/>
    <dgm:cxn modelId="{EFD94252-E628-429C-9DEC-B0DDBA1D4208}" srcId="{20CCBB7C-886E-41C6-92C9-4216F01B0E02}" destId="{AD2AEBED-D853-4FAB-B391-935F7BD66714}" srcOrd="0" destOrd="0" parTransId="{38A57DD2-DC8F-483B-AF88-90EBB9F840B5}" sibTransId="{9B302A6F-29F7-40C0-A62C-028C1287FDBD}"/>
    <dgm:cxn modelId="{A775F376-4575-48BD-8213-78D974631174}" type="presOf" srcId="{73AE2407-8464-4288-921B-C9375B1FDBF6}" destId="{D19E803B-0320-46AD-BDA7-A356EC25E5DD}" srcOrd="1" destOrd="0" presId="urn:microsoft.com/office/officeart/2005/8/layout/process3"/>
    <dgm:cxn modelId="{15853577-78C9-4B3F-B7B0-F14620C114AB}" type="presOf" srcId="{73AE2407-8464-4288-921B-C9375B1FDBF6}" destId="{6F0F09EE-3359-4E49-BE19-AEB7CBC96144}" srcOrd="0" destOrd="0" presId="urn:microsoft.com/office/officeart/2005/8/layout/process3"/>
    <dgm:cxn modelId="{CD071379-034C-4AE4-95C0-96DF6FE9EB0F}" type="presOf" srcId="{7D01400C-B0DD-40D2-9EF7-07F6EF64C109}" destId="{5D5A2848-B6C2-4D52-8E5C-F0459DB81896}" srcOrd="1" destOrd="0" presId="urn:microsoft.com/office/officeart/2005/8/layout/process3"/>
    <dgm:cxn modelId="{63AFC479-BB5A-4198-A020-952D05897EA8}" type="presOf" srcId="{8B8CC354-519B-4B80-A4B0-2E6ADB7CACBD}" destId="{2FFE616E-7C5E-4D49-8AB1-6A809FD40B17}" srcOrd="1" destOrd="0" presId="urn:microsoft.com/office/officeart/2005/8/layout/process3"/>
    <dgm:cxn modelId="{E0FC357D-373B-43EF-B878-D8F7C2A50AFC}" srcId="{686ADE81-771F-483C-8A77-9C2992FB2FA0}" destId="{8B8CC354-519B-4B80-A4B0-2E6ADB7CACBD}" srcOrd="0" destOrd="0" parTransId="{0CE7B26E-F468-433A-A69D-04D200A1E556}" sibTransId="{73AE2407-8464-4288-921B-C9375B1FDBF6}"/>
    <dgm:cxn modelId="{D920CF88-B37E-4C67-9D8B-FA63219C5892}" type="presOf" srcId="{9D4B5466-08B5-4108-839E-4E37382EB20D}" destId="{B6DD2ADC-F1D9-4C68-BC2D-4B86ABFF227A}" srcOrd="0" destOrd="1" presId="urn:microsoft.com/office/officeart/2005/8/layout/process3"/>
    <dgm:cxn modelId="{71B24F97-3A0E-4579-BB00-A41D150A1152}" type="presOf" srcId="{BF830D1D-75E9-468E-85A9-EE71A5EB42B3}" destId="{6D880CF9-2D3F-4258-A2DA-0AA68F5244F0}" srcOrd="1" destOrd="0" presId="urn:microsoft.com/office/officeart/2005/8/layout/process3"/>
    <dgm:cxn modelId="{4C3F17AE-36E2-4F50-89A2-793BE484B5EA}" srcId="{8B8CC354-519B-4B80-A4B0-2E6ADB7CACBD}" destId="{4D6137A2-5028-4824-96DB-89DD8BAC761D}" srcOrd="0" destOrd="0" parTransId="{D5347728-BE23-4819-9A8F-B048A26E5DCE}" sibTransId="{376D7176-8417-4933-811B-6B588CA84E23}"/>
    <dgm:cxn modelId="{C48559B8-8144-443E-8DA6-092697346E5A}" srcId="{686ADE81-771F-483C-8A77-9C2992FB2FA0}" destId="{7D01400C-B0DD-40D2-9EF7-07F6EF64C109}" srcOrd="1" destOrd="0" parTransId="{6CCF2CB9-A3D6-4E57-84BA-C8313AE16980}" sibTransId="{BF830D1D-75E9-468E-85A9-EE71A5EB42B3}"/>
    <dgm:cxn modelId="{37B022CE-0299-4C2B-A5F6-479EBA3DD86F}" type="presOf" srcId="{686ADE81-771F-483C-8A77-9C2992FB2FA0}" destId="{172F66BE-9F6C-45AF-8B60-8F72B270CEC6}" srcOrd="0" destOrd="0" presId="urn:microsoft.com/office/officeart/2005/8/layout/process3"/>
    <dgm:cxn modelId="{58977FD9-7B30-41F3-88A1-5D944BBABFA7}" type="presOf" srcId="{3D570F4E-0578-44F6-A6C6-5CDAD55A1AEC}" destId="{90260E98-6BA4-4E53-B2F3-BF0FF7E66236}" srcOrd="0" destOrd="0" presId="urn:microsoft.com/office/officeart/2005/8/layout/process3"/>
    <dgm:cxn modelId="{90A463E6-7CFB-445D-A05D-7FD1B5BFA85C}" srcId="{7D01400C-B0DD-40D2-9EF7-07F6EF64C109}" destId="{3D570F4E-0578-44F6-A6C6-5CDAD55A1AEC}" srcOrd="0" destOrd="0" parTransId="{E390BAC8-F28D-4DE7-BD4A-00FED078B78A}" sibTransId="{FD22BFE7-3362-4BE9-9152-9ECB5CD20A05}"/>
    <dgm:cxn modelId="{277D32F5-2815-4CF1-89A0-3D4141AB0A5E}" type="presOf" srcId="{20CCBB7C-886E-41C6-92C9-4216F01B0E02}" destId="{9EA0D6D2-87BC-4B19-9FF9-34B3573C3D78}" srcOrd="0" destOrd="0" presId="urn:microsoft.com/office/officeart/2005/8/layout/process3"/>
    <dgm:cxn modelId="{21BBB333-B8DE-4DF3-918A-CED889F64338}" type="presParOf" srcId="{172F66BE-9F6C-45AF-8B60-8F72B270CEC6}" destId="{602E5373-670D-4541-BE88-C682EBBDBBB7}" srcOrd="0" destOrd="0" presId="urn:microsoft.com/office/officeart/2005/8/layout/process3"/>
    <dgm:cxn modelId="{B2887477-B736-4B53-9F6C-0B6E5E7E0E5B}" type="presParOf" srcId="{602E5373-670D-4541-BE88-C682EBBDBBB7}" destId="{03DC7A0D-FA3C-4C75-9513-D718A42BF890}" srcOrd="0" destOrd="0" presId="urn:microsoft.com/office/officeart/2005/8/layout/process3"/>
    <dgm:cxn modelId="{89CF8BC9-44A8-42A3-9B05-5C74F456CB76}" type="presParOf" srcId="{602E5373-670D-4541-BE88-C682EBBDBBB7}" destId="{2FFE616E-7C5E-4D49-8AB1-6A809FD40B17}" srcOrd="1" destOrd="0" presId="urn:microsoft.com/office/officeart/2005/8/layout/process3"/>
    <dgm:cxn modelId="{42BFEEF2-7208-4E50-AF61-0D2052A045BE}" type="presParOf" srcId="{602E5373-670D-4541-BE88-C682EBBDBBB7}" destId="{B6DD2ADC-F1D9-4C68-BC2D-4B86ABFF227A}" srcOrd="2" destOrd="0" presId="urn:microsoft.com/office/officeart/2005/8/layout/process3"/>
    <dgm:cxn modelId="{319502EE-16EB-4CA5-B3E6-5E23FFDD69B7}" type="presParOf" srcId="{172F66BE-9F6C-45AF-8B60-8F72B270CEC6}" destId="{6F0F09EE-3359-4E49-BE19-AEB7CBC96144}" srcOrd="1" destOrd="0" presId="urn:microsoft.com/office/officeart/2005/8/layout/process3"/>
    <dgm:cxn modelId="{9DB9D662-DD50-4830-88DC-EEFF41FBC006}" type="presParOf" srcId="{6F0F09EE-3359-4E49-BE19-AEB7CBC96144}" destId="{D19E803B-0320-46AD-BDA7-A356EC25E5DD}" srcOrd="0" destOrd="0" presId="urn:microsoft.com/office/officeart/2005/8/layout/process3"/>
    <dgm:cxn modelId="{03B22DCE-B425-469E-9161-A0099D6BF1E8}" type="presParOf" srcId="{172F66BE-9F6C-45AF-8B60-8F72B270CEC6}" destId="{178EA5AC-6F31-4681-94E2-659FF8626E29}" srcOrd="2" destOrd="0" presId="urn:microsoft.com/office/officeart/2005/8/layout/process3"/>
    <dgm:cxn modelId="{B8DAB11F-2E54-4C42-A6A6-CDBE1922CAF7}" type="presParOf" srcId="{178EA5AC-6F31-4681-94E2-659FF8626E29}" destId="{AA8BBF88-99F5-40FF-BECB-88B95D0F369B}" srcOrd="0" destOrd="0" presId="urn:microsoft.com/office/officeart/2005/8/layout/process3"/>
    <dgm:cxn modelId="{B9C385AA-1401-4C6A-BE02-4F784B7F4DAD}" type="presParOf" srcId="{178EA5AC-6F31-4681-94E2-659FF8626E29}" destId="{5D5A2848-B6C2-4D52-8E5C-F0459DB81896}" srcOrd="1" destOrd="0" presId="urn:microsoft.com/office/officeart/2005/8/layout/process3"/>
    <dgm:cxn modelId="{085EE699-6D45-423C-A6F1-2659CC36CAF1}" type="presParOf" srcId="{178EA5AC-6F31-4681-94E2-659FF8626E29}" destId="{90260E98-6BA4-4E53-B2F3-BF0FF7E66236}" srcOrd="2" destOrd="0" presId="urn:microsoft.com/office/officeart/2005/8/layout/process3"/>
    <dgm:cxn modelId="{715E0383-34E0-4459-AF44-7AD90CC81790}" type="presParOf" srcId="{172F66BE-9F6C-45AF-8B60-8F72B270CEC6}" destId="{69C184C4-1E63-4ECB-9887-82EFB841D1F3}" srcOrd="3" destOrd="0" presId="urn:microsoft.com/office/officeart/2005/8/layout/process3"/>
    <dgm:cxn modelId="{BE13EE76-4715-45A6-A7D4-E8367F2529A4}" type="presParOf" srcId="{69C184C4-1E63-4ECB-9887-82EFB841D1F3}" destId="{6D880CF9-2D3F-4258-A2DA-0AA68F5244F0}" srcOrd="0" destOrd="0" presId="urn:microsoft.com/office/officeart/2005/8/layout/process3"/>
    <dgm:cxn modelId="{43EC2F7A-1DF0-462E-8A6B-9153BAEE4A54}" type="presParOf" srcId="{172F66BE-9F6C-45AF-8B60-8F72B270CEC6}" destId="{61FC180D-5F70-4969-AAC1-0C1E9189975C}" srcOrd="4" destOrd="0" presId="urn:microsoft.com/office/officeart/2005/8/layout/process3"/>
    <dgm:cxn modelId="{E6B7C3C8-0402-43BF-A8CC-D1B444969E20}" type="presParOf" srcId="{61FC180D-5F70-4969-AAC1-0C1E9189975C}" destId="{9EA0D6D2-87BC-4B19-9FF9-34B3573C3D78}" srcOrd="0" destOrd="0" presId="urn:microsoft.com/office/officeart/2005/8/layout/process3"/>
    <dgm:cxn modelId="{FBE5647F-7C1B-4766-9DA0-0864BDA4CDDE}" type="presParOf" srcId="{61FC180D-5F70-4969-AAC1-0C1E9189975C}" destId="{264B60EF-7F6D-4DB4-9297-89798DE4957F}" srcOrd="1" destOrd="0" presId="urn:microsoft.com/office/officeart/2005/8/layout/process3"/>
    <dgm:cxn modelId="{109CBC30-E0F8-4FF0-BC69-18B9C9109ADF}" type="presParOf" srcId="{61FC180D-5F70-4969-AAC1-0C1E9189975C}" destId="{1CD815F9-F27A-4C05-9D82-9D9CF93D82B0}"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F91F7A-4008-4E1A-9553-F6754D2A3EF8}" type="doc">
      <dgm:prSet loTypeId="urn:microsoft.com/office/officeart/2005/8/layout/vList3" loCatId="picture" qsTypeId="urn:microsoft.com/office/officeart/2005/8/quickstyle/simple1" qsCatId="simple" csTypeId="urn:microsoft.com/office/officeart/2005/8/colors/colorful1" csCatId="colorful" phldr="1"/>
      <dgm:spPr/>
    </dgm:pt>
    <dgm:pt modelId="{0C344364-F7B6-48F2-81F3-4A341F1D3A4F}">
      <dgm:prSet phldrT="[Texte]" custT="1"/>
      <dgm:spPr>
        <a:solidFill>
          <a:srgbClr val="FF0000"/>
        </a:solidFill>
      </dgm:spPr>
      <dgm:t>
        <a:bodyPr/>
        <a:lstStyle/>
        <a:p>
          <a:pPr marL="0" indent="0" algn="ctr"/>
          <a:r>
            <a:rPr lang="fr-FR" altLang="fr-FR" sz="1200" dirty="0">
              <a:latin typeface="Arial" panose="020B0604020202020204" pitchFamily="34" charset="0"/>
              <a:ea typeface="Tahoma" panose="020B0604030504040204" pitchFamily="34" charset="0"/>
              <a:cs typeface="Arial" panose="020B0604020202020204" pitchFamily="34" charset="0"/>
            </a:rPr>
            <a:t>    </a:t>
          </a:r>
          <a:r>
            <a:rPr lang="fr-FR" altLang="fr-FR" sz="1200" b="1" dirty="0">
              <a:latin typeface="Arial" panose="020B0604020202020204" pitchFamily="34" charset="0"/>
              <a:ea typeface="Tahoma" panose="020B0604030504040204" pitchFamily="34" charset="0"/>
              <a:cs typeface="Arial" panose="020B0604020202020204" pitchFamily="34" charset="0"/>
            </a:rPr>
            <a:t>- Organisation des manifestations                   scientifiques</a:t>
          </a:r>
        </a:p>
        <a:p>
          <a:pPr algn="ctr"/>
          <a:r>
            <a:rPr lang="fr-FR" altLang="fr-FR" sz="1200" b="1" dirty="0">
              <a:latin typeface="Arial" panose="020B0604020202020204" pitchFamily="34" charset="0"/>
              <a:ea typeface="Tahoma" panose="020B0604030504040204" pitchFamily="34" charset="0"/>
              <a:cs typeface="Arial" panose="020B0604020202020204" pitchFamily="34" charset="0"/>
            </a:rPr>
            <a:t>- Célébration des journées</a:t>
          </a:r>
        </a:p>
        <a:p>
          <a:pPr algn="ctr"/>
          <a:r>
            <a:rPr lang="fr-FR" altLang="fr-FR" sz="1200" b="1" dirty="0">
              <a:latin typeface="Arial" panose="020B0604020202020204" pitchFamily="34" charset="0"/>
              <a:ea typeface="Tahoma" panose="020B0604030504040204" pitchFamily="34" charset="0"/>
              <a:cs typeface="Arial" panose="020B0604020202020204" pitchFamily="34" charset="0"/>
            </a:rPr>
            <a:t>nationales et internationales</a:t>
          </a:r>
          <a:r>
            <a:rPr lang="fr-FR" altLang="fr-FR" sz="1200" dirty="0">
              <a:latin typeface="Arial" panose="020B0604020202020204" pitchFamily="34" charset="0"/>
              <a:ea typeface="Tahoma" panose="020B0604030504040204" pitchFamily="34" charset="0"/>
              <a:cs typeface="Arial" panose="020B0604020202020204" pitchFamily="34" charset="0"/>
            </a:rPr>
            <a:t>    </a:t>
          </a:r>
          <a:endParaRPr lang="fr-FR" sz="1200" dirty="0">
            <a:latin typeface="Arial" panose="020B0604020202020204" pitchFamily="34" charset="0"/>
            <a:cs typeface="Arial" panose="020B0604020202020204" pitchFamily="34" charset="0"/>
          </a:endParaRPr>
        </a:p>
      </dgm:t>
    </dgm:pt>
    <dgm:pt modelId="{43024311-A755-4435-92FE-9669EC830486}" type="parTrans" cxnId="{BEBDF9AA-A193-4F9F-BC8C-9109B9B5695C}">
      <dgm:prSet/>
      <dgm:spPr/>
      <dgm:t>
        <a:bodyPr/>
        <a:lstStyle/>
        <a:p>
          <a:endParaRPr lang="fr-FR"/>
        </a:p>
      </dgm:t>
    </dgm:pt>
    <dgm:pt modelId="{8A8823D9-023D-4DE9-9BC6-9C28DACFD4BC}" type="sibTrans" cxnId="{BEBDF9AA-A193-4F9F-BC8C-9109B9B5695C}">
      <dgm:prSet/>
      <dgm:spPr/>
      <dgm:t>
        <a:bodyPr/>
        <a:lstStyle/>
        <a:p>
          <a:endParaRPr lang="fr-FR"/>
        </a:p>
      </dgm:t>
    </dgm:pt>
    <dgm:pt modelId="{08BC13F4-03BF-40E9-ABAC-368F9FC84666}" type="pres">
      <dgm:prSet presAssocID="{A0F91F7A-4008-4E1A-9553-F6754D2A3EF8}" presName="linearFlow" presStyleCnt="0">
        <dgm:presLayoutVars>
          <dgm:dir/>
          <dgm:resizeHandles val="exact"/>
        </dgm:presLayoutVars>
      </dgm:prSet>
      <dgm:spPr/>
    </dgm:pt>
    <dgm:pt modelId="{AFFADFE3-B739-45D7-A71D-C8D171B6F742}" type="pres">
      <dgm:prSet presAssocID="{0C344364-F7B6-48F2-81F3-4A341F1D3A4F}" presName="composite" presStyleCnt="0"/>
      <dgm:spPr/>
    </dgm:pt>
    <dgm:pt modelId="{93F5019E-BD3F-4966-AE38-D447A0BC15BC}" type="pres">
      <dgm:prSet presAssocID="{0C344364-F7B6-48F2-81F3-4A341F1D3A4F}" presName="imgShp" presStyleLbl="fgImgPlace1" presStyleIdx="0" presStyleCnt="1" custLinFactY="-100000" custLinFactNeighborX="14951" custLinFactNeighborY="-11258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13E5197D-631B-4AA0-8F21-0D92FE368FBD}" type="pres">
      <dgm:prSet presAssocID="{0C344364-F7B6-48F2-81F3-4A341F1D3A4F}" presName="txShp" presStyleLbl="node1" presStyleIdx="0" presStyleCnt="1" custScaleX="119942" custScaleY="66844">
        <dgm:presLayoutVars>
          <dgm:bulletEnabled val="1"/>
        </dgm:presLayoutVars>
      </dgm:prSet>
      <dgm:spPr/>
    </dgm:pt>
  </dgm:ptLst>
  <dgm:cxnLst>
    <dgm:cxn modelId="{9260A302-B44B-41AA-BA1E-F1AD97F5490A}" type="presOf" srcId="{A0F91F7A-4008-4E1A-9553-F6754D2A3EF8}" destId="{08BC13F4-03BF-40E9-ABAC-368F9FC84666}" srcOrd="0" destOrd="0" presId="urn:microsoft.com/office/officeart/2005/8/layout/vList3"/>
    <dgm:cxn modelId="{BEBDF9AA-A193-4F9F-BC8C-9109B9B5695C}" srcId="{A0F91F7A-4008-4E1A-9553-F6754D2A3EF8}" destId="{0C344364-F7B6-48F2-81F3-4A341F1D3A4F}" srcOrd="0" destOrd="0" parTransId="{43024311-A755-4435-92FE-9669EC830486}" sibTransId="{8A8823D9-023D-4DE9-9BC6-9C28DACFD4BC}"/>
    <dgm:cxn modelId="{8DFDF0E9-AA77-4BA2-878B-4BBD73C2A3D8}" type="presOf" srcId="{0C344364-F7B6-48F2-81F3-4A341F1D3A4F}" destId="{13E5197D-631B-4AA0-8F21-0D92FE368FBD}" srcOrd="0" destOrd="0" presId="urn:microsoft.com/office/officeart/2005/8/layout/vList3"/>
    <dgm:cxn modelId="{12572455-5BD5-4EF5-BE69-6EE951FE923D}" type="presParOf" srcId="{08BC13F4-03BF-40E9-ABAC-368F9FC84666}" destId="{AFFADFE3-B739-45D7-A71D-C8D171B6F742}" srcOrd="0" destOrd="0" presId="urn:microsoft.com/office/officeart/2005/8/layout/vList3"/>
    <dgm:cxn modelId="{9913C042-C344-4A78-9BFA-8472537FE912}" type="presParOf" srcId="{AFFADFE3-B739-45D7-A71D-C8D171B6F742}" destId="{93F5019E-BD3F-4966-AE38-D447A0BC15BC}" srcOrd="0" destOrd="0" presId="urn:microsoft.com/office/officeart/2005/8/layout/vList3"/>
    <dgm:cxn modelId="{0E1332EF-8106-4679-BF00-91DDF0FD1998}" type="presParOf" srcId="{AFFADFE3-B739-45D7-A71D-C8D171B6F742}" destId="{13E5197D-631B-4AA0-8F21-0D92FE368FBD}" srcOrd="1" destOrd="0" presId="urn:microsoft.com/office/officeart/2005/8/layout/vList3"/>
  </dgm:cxnLst>
  <dgm:bg/>
  <dgm:whole>
    <a:ln>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F91F7A-4008-4E1A-9553-F6754D2A3EF8}" type="doc">
      <dgm:prSet loTypeId="urn:microsoft.com/office/officeart/2005/8/layout/vList3" loCatId="picture" qsTypeId="urn:microsoft.com/office/officeart/2005/8/quickstyle/simple1" qsCatId="simple" csTypeId="urn:microsoft.com/office/officeart/2005/8/colors/colorful4" csCatId="colorful" phldr="1"/>
      <dgm:spPr/>
    </dgm:pt>
    <dgm:pt modelId="{0C344364-F7B6-48F2-81F3-4A341F1D3A4F}">
      <dgm:prSet phldrT="[Texte]" custT="1"/>
      <dgm:spPr>
        <a:solidFill>
          <a:srgbClr val="FF3399"/>
        </a:solidFill>
      </dgm:spPr>
      <dgm:t>
        <a:bodyPr/>
        <a:lstStyle/>
        <a:p>
          <a:pPr marL="0" indent="0" algn="ctr"/>
          <a:r>
            <a:rPr lang="fr-FR" altLang="fr-FR" sz="1200" b="1" dirty="0">
              <a:solidFill>
                <a:schemeClr val="bg1"/>
              </a:solidFill>
              <a:latin typeface="Arial" panose="020B0604020202020204" pitchFamily="34" charset="0"/>
              <a:ea typeface="Tahoma" panose="020B0604030504040204" pitchFamily="34" charset="0"/>
              <a:cs typeface="Arial" panose="020B0604020202020204" pitchFamily="34" charset="0"/>
            </a:rPr>
            <a:t>  - Coopérations nationales  et internationales</a:t>
          </a:r>
        </a:p>
        <a:p>
          <a:pPr marL="0" indent="0" algn="ctr"/>
          <a:r>
            <a:rPr lang="fr-FR" altLang="fr-FR" sz="1200" b="1" dirty="0">
              <a:solidFill>
                <a:schemeClr val="bg1"/>
              </a:solidFill>
              <a:latin typeface="Arial" panose="020B0604020202020204" pitchFamily="34" charset="0"/>
              <a:ea typeface="Tahoma" panose="020B0604030504040204" pitchFamily="34" charset="0"/>
              <a:cs typeface="Arial" panose="020B0604020202020204" pitchFamily="34" charset="0"/>
            </a:rPr>
            <a:t>- Gestion de mobilité de courte durée et de perfectionnement  à l’étranger</a:t>
          </a:r>
          <a:endParaRPr lang="fr-FR" sz="1200" b="1" dirty="0">
            <a:solidFill>
              <a:schemeClr val="bg1"/>
            </a:solidFill>
            <a:latin typeface="Arial" panose="020B0604020202020204" pitchFamily="34" charset="0"/>
            <a:cs typeface="Arial" panose="020B0604020202020204" pitchFamily="34" charset="0"/>
          </a:endParaRPr>
        </a:p>
      </dgm:t>
    </dgm:pt>
    <dgm:pt modelId="{43024311-A755-4435-92FE-9669EC830486}" type="parTrans" cxnId="{BEBDF9AA-A193-4F9F-BC8C-9109B9B5695C}">
      <dgm:prSet/>
      <dgm:spPr/>
      <dgm:t>
        <a:bodyPr/>
        <a:lstStyle/>
        <a:p>
          <a:endParaRPr lang="fr-FR"/>
        </a:p>
      </dgm:t>
    </dgm:pt>
    <dgm:pt modelId="{8A8823D9-023D-4DE9-9BC6-9C28DACFD4BC}" type="sibTrans" cxnId="{BEBDF9AA-A193-4F9F-BC8C-9109B9B5695C}">
      <dgm:prSet/>
      <dgm:spPr/>
      <dgm:t>
        <a:bodyPr/>
        <a:lstStyle/>
        <a:p>
          <a:endParaRPr lang="fr-FR"/>
        </a:p>
      </dgm:t>
    </dgm:pt>
    <dgm:pt modelId="{08BC13F4-03BF-40E9-ABAC-368F9FC84666}" type="pres">
      <dgm:prSet presAssocID="{A0F91F7A-4008-4E1A-9553-F6754D2A3EF8}" presName="linearFlow" presStyleCnt="0">
        <dgm:presLayoutVars>
          <dgm:dir/>
          <dgm:resizeHandles val="exact"/>
        </dgm:presLayoutVars>
      </dgm:prSet>
      <dgm:spPr/>
    </dgm:pt>
    <dgm:pt modelId="{AFFADFE3-B739-45D7-A71D-C8D171B6F742}" type="pres">
      <dgm:prSet presAssocID="{0C344364-F7B6-48F2-81F3-4A341F1D3A4F}" presName="composite" presStyleCnt="0"/>
      <dgm:spPr/>
    </dgm:pt>
    <dgm:pt modelId="{93F5019E-BD3F-4966-AE38-D447A0BC15BC}" type="pres">
      <dgm:prSet presAssocID="{0C344364-F7B6-48F2-81F3-4A341F1D3A4F}" presName="imgShp" presStyleLbl="fgImgPlace1" presStyleIdx="0" presStyleCnt="1" custLinFactNeighborX="6681" custLinFactNeighborY="-326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3E5197D-631B-4AA0-8F21-0D92FE368FBD}" type="pres">
      <dgm:prSet presAssocID="{0C344364-F7B6-48F2-81F3-4A341F1D3A4F}" presName="txShp" presStyleLbl="node1" presStyleIdx="0" presStyleCnt="1" custScaleX="119942" custScaleY="66844" custLinFactNeighborX="21724" custLinFactNeighborY="-1240">
        <dgm:presLayoutVars>
          <dgm:bulletEnabled val="1"/>
        </dgm:presLayoutVars>
      </dgm:prSet>
      <dgm:spPr/>
    </dgm:pt>
  </dgm:ptLst>
  <dgm:cxnLst>
    <dgm:cxn modelId="{4F864565-8E8A-4596-9AB5-8B68F9A999F6}" type="presOf" srcId="{A0F91F7A-4008-4E1A-9553-F6754D2A3EF8}" destId="{08BC13F4-03BF-40E9-ABAC-368F9FC84666}" srcOrd="0" destOrd="0" presId="urn:microsoft.com/office/officeart/2005/8/layout/vList3"/>
    <dgm:cxn modelId="{BEBDF9AA-A193-4F9F-BC8C-9109B9B5695C}" srcId="{A0F91F7A-4008-4E1A-9553-F6754D2A3EF8}" destId="{0C344364-F7B6-48F2-81F3-4A341F1D3A4F}" srcOrd="0" destOrd="0" parTransId="{43024311-A755-4435-92FE-9669EC830486}" sibTransId="{8A8823D9-023D-4DE9-9BC6-9C28DACFD4BC}"/>
    <dgm:cxn modelId="{F37FF0F6-8CE9-4738-96BB-C0962746968E}" type="presOf" srcId="{0C344364-F7B6-48F2-81F3-4A341F1D3A4F}" destId="{13E5197D-631B-4AA0-8F21-0D92FE368FBD}" srcOrd="0" destOrd="0" presId="urn:microsoft.com/office/officeart/2005/8/layout/vList3"/>
    <dgm:cxn modelId="{81E5AF68-43B3-4376-9F34-F19D6C2B0841}" type="presParOf" srcId="{08BC13F4-03BF-40E9-ABAC-368F9FC84666}" destId="{AFFADFE3-B739-45D7-A71D-C8D171B6F742}" srcOrd="0" destOrd="0" presId="urn:microsoft.com/office/officeart/2005/8/layout/vList3"/>
    <dgm:cxn modelId="{0F21C259-5CB0-479F-BEE1-B879492D9AF6}" type="presParOf" srcId="{AFFADFE3-B739-45D7-A71D-C8D171B6F742}" destId="{93F5019E-BD3F-4966-AE38-D447A0BC15BC}" srcOrd="0" destOrd="0" presId="urn:microsoft.com/office/officeart/2005/8/layout/vList3"/>
    <dgm:cxn modelId="{ED60CDCB-58E5-4887-BD9E-CB368E945839}" type="presParOf" srcId="{AFFADFE3-B739-45D7-A71D-C8D171B6F742}" destId="{13E5197D-631B-4AA0-8F21-0D92FE368FBD}"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9C679-88AA-4BC9-92E0-FCB0EEFBEF44}">
      <dsp:nvSpPr>
        <dsp:cNvPr id="0" name=""/>
        <dsp:cNvSpPr/>
      </dsp:nvSpPr>
      <dsp:spPr>
        <a:xfrm>
          <a:off x="2067065" y="152173"/>
          <a:ext cx="4194401" cy="21150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7329" tIns="45720" rIns="45720" bIns="45720" numCol="1" spcCol="1270" anchor="ctr" anchorCtr="0">
          <a:noAutofit/>
        </a:bodyPr>
        <a:lstStyle/>
        <a:p>
          <a:pPr marL="0" lvl="0" indent="0" algn="l" defTabSz="533400">
            <a:lnSpc>
              <a:spcPct val="100000"/>
            </a:lnSpc>
            <a:spcBef>
              <a:spcPct val="0"/>
            </a:spcBef>
            <a:spcAft>
              <a:spcPts val="0"/>
            </a:spcAft>
            <a:buNone/>
          </a:pPr>
          <a:r>
            <a:rPr lang="fr-FR" sz="1200" b="0" kern="1200" dirty="0">
              <a:latin typeface="Arial" pitchFamily="34" charset="0"/>
              <a:cs typeface="Arial" pitchFamily="34" charset="0"/>
            </a:rPr>
            <a:t>Située au Campus Targa Ouzemour, la Faculté des Sciences de la Nature et de la Vie accueille ses futurs étudiants pour leur faire découvrir les diverses formations  proposées et mieux appréhender leur nouveau cadre d'étude. Depuis la rentrée universitaire 2021-2022, la faculté occupe également le campus d'El Kseur, dédié à la formation des étudiants de première année en Sciences de la Nature et de la Vie .</a:t>
          </a:r>
          <a:endParaRPr lang="fr-FR" sz="1200" kern="1200" dirty="0">
            <a:latin typeface="Arial" pitchFamily="34" charset="0"/>
            <a:cs typeface="Arial" pitchFamily="34" charset="0"/>
          </a:endParaRPr>
        </a:p>
      </dsp:txBody>
      <dsp:txXfrm>
        <a:off x="2170314" y="255422"/>
        <a:ext cx="3987903" cy="1908563"/>
      </dsp:txXfrm>
    </dsp:sp>
    <dsp:sp modelId="{79962D2B-E090-48F6-B2E6-CBDDF749B689}">
      <dsp:nvSpPr>
        <dsp:cNvPr id="0" name=""/>
        <dsp:cNvSpPr/>
      </dsp:nvSpPr>
      <dsp:spPr>
        <a:xfrm>
          <a:off x="253122" y="15432"/>
          <a:ext cx="2669830" cy="2703054"/>
        </a:xfrm>
        <a:prstGeom prst="ellipse">
          <a:avLst/>
        </a:prstGeom>
        <a:blipFill>
          <a:blip xmlns:r="http://schemas.openxmlformats.org/officeDocument/2006/relationships" r:embed="rId1"/>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616E-7C5E-4D49-8AB1-6A809FD40B17}">
      <dsp:nvSpPr>
        <dsp:cNvPr id="0" name=""/>
        <dsp:cNvSpPr/>
      </dsp:nvSpPr>
      <dsp:spPr>
        <a:xfrm>
          <a:off x="2608" y="23689"/>
          <a:ext cx="1186228" cy="47520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fr-FR" sz="1100" b="1" kern="1200" dirty="0">
              <a:solidFill>
                <a:schemeClr val="tx1"/>
              </a:solidFill>
              <a:latin typeface="Arial" pitchFamily="34" charset="0"/>
              <a:cs typeface="Arial" pitchFamily="34" charset="0"/>
            </a:rPr>
            <a:t>LICENCE</a:t>
          </a:r>
        </a:p>
      </dsp:txBody>
      <dsp:txXfrm>
        <a:off x="2608" y="23689"/>
        <a:ext cx="1186228" cy="316800"/>
      </dsp:txXfrm>
    </dsp:sp>
    <dsp:sp modelId="{B6DD2ADC-F1D9-4C68-BC2D-4B86ABFF227A}">
      <dsp:nvSpPr>
        <dsp:cNvPr id="0" name=""/>
        <dsp:cNvSpPr/>
      </dsp:nvSpPr>
      <dsp:spPr>
        <a:xfrm>
          <a:off x="245571" y="340489"/>
          <a:ext cx="1186228" cy="6336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fr-FR" sz="1050" kern="1200" dirty="0">
              <a:latin typeface="Arial" pitchFamily="34" charset="0"/>
              <a:cs typeface="Arial" pitchFamily="34" charset="0"/>
            </a:rPr>
            <a:t>06 semestres</a:t>
          </a:r>
        </a:p>
        <a:p>
          <a:pPr marL="57150" lvl="1" indent="-57150" algn="l" defTabSz="466725">
            <a:lnSpc>
              <a:spcPct val="90000"/>
            </a:lnSpc>
            <a:spcBef>
              <a:spcPct val="0"/>
            </a:spcBef>
            <a:spcAft>
              <a:spcPct val="15000"/>
            </a:spcAft>
            <a:buChar char="•"/>
          </a:pPr>
          <a:r>
            <a:rPr lang="fr-FR" sz="1050" kern="1200" dirty="0">
              <a:latin typeface="Arial" pitchFamily="34" charset="0"/>
              <a:cs typeface="Arial" pitchFamily="34" charset="0"/>
            </a:rPr>
            <a:t>180 crédits</a:t>
          </a:r>
        </a:p>
      </dsp:txBody>
      <dsp:txXfrm>
        <a:off x="264129" y="359047"/>
        <a:ext cx="1149112" cy="596484"/>
      </dsp:txXfrm>
    </dsp:sp>
    <dsp:sp modelId="{6F0F09EE-3359-4E49-BE19-AEB7CBC96144}">
      <dsp:nvSpPr>
        <dsp:cNvPr id="0" name=""/>
        <dsp:cNvSpPr/>
      </dsp:nvSpPr>
      <dsp:spPr>
        <a:xfrm>
          <a:off x="1368665" y="34421"/>
          <a:ext cx="381235" cy="295336"/>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r-FR" sz="900" kern="1200">
            <a:latin typeface="Arial" pitchFamily="34" charset="0"/>
            <a:cs typeface="Arial" pitchFamily="34" charset="0"/>
          </a:endParaRPr>
        </a:p>
      </dsp:txBody>
      <dsp:txXfrm>
        <a:off x="1368665" y="93488"/>
        <a:ext cx="292634" cy="177202"/>
      </dsp:txXfrm>
    </dsp:sp>
    <dsp:sp modelId="{5D5A2848-B6C2-4D52-8E5C-F0459DB81896}">
      <dsp:nvSpPr>
        <dsp:cNvPr id="0" name=""/>
        <dsp:cNvSpPr/>
      </dsp:nvSpPr>
      <dsp:spPr>
        <a:xfrm>
          <a:off x="1908149" y="23689"/>
          <a:ext cx="1186228" cy="475200"/>
        </a:xfrm>
        <a:prstGeom prst="roundRect">
          <a:avLst>
            <a:gd name="adj" fmla="val 1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fr-FR" sz="1100" b="1" kern="1200" dirty="0">
              <a:solidFill>
                <a:schemeClr val="tx1"/>
              </a:solidFill>
              <a:latin typeface="Arial" pitchFamily="34" charset="0"/>
              <a:cs typeface="Arial" pitchFamily="34" charset="0"/>
            </a:rPr>
            <a:t>MASTER</a:t>
          </a:r>
        </a:p>
      </dsp:txBody>
      <dsp:txXfrm>
        <a:off x="1908149" y="23689"/>
        <a:ext cx="1186228" cy="316800"/>
      </dsp:txXfrm>
    </dsp:sp>
    <dsp:sp modelId="{90260E98-6BA4-4E53-B2F3-BF0FF7E66236}">
      <dsp:nvSpPr>
        <dsp:cNvPr id="0" name=""/>
        <dsp:cNvSpPr/>
      </dsp:nvSpPr>
      <dsp:spPr>
        <a:xfrm>
          <a:off x="2183899" y="314264"/>
          <a:ext cx="1186228" cy="6336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fr-FR" sz="1050" kern="1200" dirty="0">
              <a:latin typeface="Arial" pitchFamily="34" charset="0"/>
              <a:cs typeface="Arial" pitchFamily="34" charset="0"/>
            </a:rPr>
            <a:t>04 semestres</a:t>
          </a:r>
        </a:p>
        <a:p>
          <a:pPr marL="57150" lvl="1" indent="-57150" algn="l" defTabSz="466725">
            <a:lnSpc>
              <a:spcPct val="90000"/>
            </a:lnSpc>
            <a:spcBef>
              <a:spcPct val="0"/>
            </a:spcBef>
            <a:spcAft>
              <a:spcPct val="15000"/>
            </a:spcAft>
            <a:buChar char="•"/>
          </a:pPr>
          <a:r>
            <a:rPr lang="fr-FR" sz="1050" kern="1200" dirty="0">
              <a:latin typeface="Arial" pitchFamily="34" charset="0"/>
              <a:cs typeface="Arial" pitchFamily="34" charset="0"/>
            </a:rPr>
            <a:t>120 crédits</a:t>
          </a:r>
        </a:p>
      </dsp:txBody>
      <dsp:txXfrm>
        <a:off x="2202457" y="332822"/>
        <a:ext cx="1149112" cy="596484"/>
      </dsp:txXfrm>
    </dsp:sp>
    <dsp:sp modelId="{69C184C4-1E63-4ECB-9887-82EFB841D1F3}">
      <dsp:nvSpPr>
        <dsp:cNvPr id="0" name=""/>
        <dsp:cNvSpPr/>
      </dsp:nvSpPr>
      <dsp:spPr>
        <a:xfrm>
          <a:off x="3274206" y="34421"/>
          <a:ext cx="381235" cy="295336"/>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fr-FR" sz="900" kern="1200">
            <a:latin typeface="Arial" pitchFamily="34" charset="0"/>
            <a:cs typeface="Arial" pitchFamily="34" charset="0"/>
          </a:endParaRPr>
        </a:p>
      </dsp:txBody>
      <dsp:txXfrm>
        <a:off x="3274206" y="93488"/>
        <a:ext cx="292634" cy="177202"/>
      </dsp:txXfrm>
    </dsp:sp>
    <dsp:sp modelId="{264B60EF-7F6D-4DB4-9297-89798DE4957F}">
      <dsp:nvSpPr>
        <dsp:cNvPr id="0" name=""/>
        <dsp:cNvSpPr/>
      </dsp:nvSpPr>
      <dsp:spPr>
        <a:xfrm>
          <a:off x="3813689" y="23689"/>
          <a:ext cx="1186228" cy="475200"/>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fr-FR" sz="1100" b="1" kern="1200" dirty="0">
              <a:solidFill>
                <a:schemeClr val="tx1"/>
              </a:solidFill>
              <a:latin typeface="Arial" pitchFamily="34" charset="0"/>
              <a:cs typeface="Arial" pitchFamily="34" charset="0"/>
            </a:rPr>
            <a:t>DOCTORAT</a:t>
          </a:r>
        </a:p>
      </dsp:txBody>
      <dsp:txXfrm>
        <a:off x="3813689" y="23689"/>
        <a:ext cx="1186228" cy="316800"/>
      </dsp:txXfrm>
    </dsp:sp>
    <dsp:sp modelId="{1CD815F9-F27A-4C05-9D82-9D9CF93D82B0}">
      <dsp:nvSpPr>
        <dsp:cNvPr id="0" name=""/>
        <dsp:cNvSpPr/>
      </dsp:nvSpPr>
      <dsp:spPr>
        <a:xfrm>
          <a:off x="4056652" y="340489"/>
          <a:ext cx="1186228" cy="6336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fr-FR" sz="1050" kern="1200" dirty="0">
              <a:latin typeface="Arial" pitchFamily="34" charset="0"/>
              <a:cs typeface="Arial" pitchFamily="34" charset="0"/>
            </a:rPr>
            <a:t>06 semestres d’études et de recherche</a:t>
          </a:r>
        </a:p>
      </dsp:txBody>
      <dsp:txXfrm>
        <a:off x="4075210" y="359047"/>
        <a:ext cx="1149112" cy="59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5197D-631B-4AA0-8F21-0D92FE368FBD}">
      <dsp:nvSpPr>
        <dsp:cNvPr id="0" name=""/>
        <dsp:cNvSpPr/>
      </dsp:nvSpPr>
      <dsp:spPr>
        <a:xfrm rot="10800000">
          <a:off x="824895" y="296010"/>
          <a:ext cx="4437155" cy="1193541"/>
        </a:xfrm>
        <a:prstGeom prst="homePlat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7383" tIns="45720" rIns="85344" bIns="45720" numCol="1" spcCol="1270" anchor="ctr" anchorCtr="0">
          <a:noAutofit/>
        </a:bodyPr>
        <a:lstStyle/>
        <a:p>
          <a:pPr marL="0" lvl="0" indent="0" algn="ctr" defTabSz="533400">
            <a:lnSpc>
              <a:spcPct val="90000"/>
            </a:lnSpc>
            <a:spcBef>
              <a:spcPct val="0"/>
            </a:spcBef>
            <a:spcAft>
              <a:spcPct val="35000"/>
            </a:spcAft>
            <a:buNone/>
          </a:pPr>
          <a:r>
            <a:rPr lang="fr-FR" altLang="fr-FR" sz="1200" kern="1200" dirty="0">
              <a:latin typeface="Arial" panose="020B0604020202020204" pitchFamily="34" charset="0"/>
              <a:ea typeface="Tahoma" panose="020B0604030504040204" pitchFamily="34" charset="0"/>
              <a:cs typeface="Arial" panose="020B0604020202020204" pitchFamily="34" charset="0"/>
            </a:rPr>
            <a:t>    </a:t>
          </a:r>
          <a:r>
            <a:rPr lang="fr-FR" altLang="fr-FR" sz="1200" b="1" kern="1200" dirty="0">
              <a:latin typeface="Arial" panose="020B0604020202020204" pitchFamily="34" charset="0"/>
              <a:ea typeface="Tahoma" panose="020B0604030504040204" pitchFamily="34" charset="0"/>
              <a:cs typeface="Arial" panose="020B0604020202020204" pitchFamily="34" charset="0"/>
            </a:rPr>
            <a:t>- Organisation des manifestations                   scientifiques</a:t>
          </a:r>
        </a:p>
        <a:p>
          <a:pPr lvl="0" algn="ctr" defTabSz="533400">
            <a:lnSpc>
              <a:spcPct val="90000"/>
            </a:lnSpc>
            <a:spcBef>
              <a:spcPct val="0"/>
            </a:spcBef>
            <a:spcAft>
              <a:spcPct val="35000"/>
            </a:spcAft>
            <a:buNone/>
          </a:pPr>
          <a:r>
            <a:rPr lang="fr-FR" altLang="fr-FR" sz="1200" b="1" kern="1200" dirty="0">
              <a:latin typeface="Arial" panose="020B0604020202020204" pitchFamily="34" charset="0"/>
              <a:ea typeface="Tahoma" panose="020B0604030504040204" pitchFamily="34" charset="0"/>
              <a:cs typeface="Arial" panose="020B0604020202020204" pitchFamily="34" charset="0"/>
            </a:rPr>
            <a:t>- Célébration des journées</a:t>
          </a:r>
        </a:p>
        <a:p>
          <a:pPr lvl="0" algn="ctr" defTabSz="533400">
            <a:lnSpc>
              <a:spcPct val="90000"/>
            </a:lnSpc>
            <a:spcBef>
              <a:spcPct val="0"/>
            </a:spcBef>
            <a:spcAft>
              <a:spcPct val="35000"/>
            </a:spcAft>
            <a:buNone/>
          </a:pPr>
          <a:r>
            <a:rPr lang="fr-FR" altLang="fr-FR" sz="1200" b="1" kern="1200" dirty="0">
              <a:latin typeface="Arial" panose="020B0604020202020204" pitchFamily="34" charset="0"/>
              <a:ea typeface="Tahoma" panose="020B0604030504040204" pitchFamily="34" charset="0"/>
              <a:cs typeface="Arial" panose="020B0604020202020204" pitchFamily="34" charset="0"/>
            </a:rPr>
            <a:t>nationales et internationales</a:t>
          </a:r>
          <a:r>
            <a:rPr lang="fr-FR" altLang="fr-FR" sz="1200" kern="1200" dirty="0">
              <a:latin typeface="Arial" panose="020B0604020202020204" pitchFamily="34" charset="0"/>
              <a:ea typeface="Tahoma" panose="020B0604030504040204" pitchFamily="34" charset="0"/>
              <a:cs typeface="Arial" panose="020B0604020202020204" pitchFamily="34" charset="0"/>
            </a:rPr>
            <a:t>    </a:t>
          </a:r>
          <a:endParaRPr lang="fr-FR" sz="1200" kern="1200" dirty="0">
            <a:latin typeface="Arial" panose="020B0604020202020204" pitchFamily="34" charset="0"/>
            <a:cs typeface="Arial" panose="020B0604020202020204" pitchFamily="34" charset="0"/>
          </a:endParaRPr>
        </a:p>
      </dsp:txBody>
      <dsp:txXfrm rot="10800000">
        <a:off x="1123280" y="296010"/>
        <a:ext cx="4138770" cy="1193541"/>
      </dsp:txXfrm>
    </dsp:sp>
    <dsp:sp modelId="{93F5019E-BD3F-4966-AE38-D447A0BC15BC}">
      <dsp:nvSpPr>
        <dsp:cNvPr id="0" name=""/>
        <dsp:cNvSpPr/>
      </dsp:nvSpPr>
      <dsp:spPr>
        <a:xfrm>
          <a:off x="567942" y="0"/>
          <a:ext cx="1785562" cy="178556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5197D-631B-4AA0-8F21-0D92FE368FBD}">
      <dsp:nvSpPr>
        <dsp:cNvPr id="0" name=""/>
        <dsp:cNvSpPr/>
      </dsp:nvSpPr>
      <dsp:spPr>
        <a:xfrm rot="10800000">
          <a:off x="1148923" y="320054"/>
          <a:ext cx="4527976" cy="1271213"/>
        </a:xfrm>
        <a:prstGeom prst="homePlate">
          <a:avLst/>
        </a:prstGeom>
        <a:solidFill>
          <a:srgbClr val="FF33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624" tIns="45720" rIns="85344" bIns="45720" numCol="1" spcCol="1270" anchor="ctr" anchorCtr="0">
          <a:noAutofit/>
        </a:bodyPr>
        <a:lstStyle/>
        <a:p>
          <a:pPr marL="0" lvl="0" indent="0" algn="ctr" defTabSz="533400">
            <a:lnSpc>
              <a:spcPct val="90000"/>
            </a:lnSpc>
            <a:spcBef>
              <a:spcPct val="0"/>
            </a:spcBef>
            <a:spcAft>
              <a:spcPct val="35000"/>
            </a:spcAft>
            <a:buNone/>
          </a:pPr>
          <a:r>
            <a:rPr lang="fr-FR" altLang="fr-FR" sz="1200" b="1" kern="1200" dirty="0">
              <a:solidFill>
                <a:schemeClr val="bg1"/>
              </a:solidFill>
              <a:latin typeface="Arial" panose="020B0604020202020204" pitchFamily="34" charset="0"/>
              <a:ea typeface="Tahoma" panose="020B0604030504040204" pitchFamily="34" charset="0"/>
              <a:cs typeface="Arial" panose="020B0604020202020204" pitchFamily="34" charset="0"/>
            </a:rPr>
            <a:t>  - Coopérations nationales  et internationales</a:t>
          </a:r>
        </a:p>
        <a:p>
          <a:pPr marL="0" lvl="0" indent="0" algn="ctr" defTabSz="533400">
            <a:lnSpc>
              <a:spcPct val="90000"/>
            </a:lnSpc>
            <a:spcBef>
              <a:spcPct val="0"/>
            </a:spcBef>
            <a:spcAft>
              <a:spcPct val="35000"/>
            </a:spcAft>
            <a:buNone/>
          </a:pPr>
          <a:r>
            <a:rPr lang="fr-FR" altLang="fr-FR" sz="1200" b="1" kern="1200" dirty="0">
              <a:solidFill>
                <a:schemeClr val="bg1"/>
              </a:solidFill>
              <a:latin typeface="Arial" panose="020B0604020202020204" pitchFamily="34" charset="0"/>
              <a:ea typeface="Tahoma" panose="020B0604030504040204" pitchFamily="34" charset="0"/>
              <a:cs typeface="Arial" panose="020B0604020202020204" pitchFamily="34" charset="0"/>
            </a:rPr>
            <a:t>- Gestion de mobilité de courte durée et de perfectionnement  à l’étranger</a:t>
          </a:r>
          <a:endParaRPr lang="fr-FR" sz="1200" b="1" kern="1200" dirty="0">
            <a:solidFill>
              <a:schemeClr val="bg1"/>
            </a:solidFill>
            <a:latin typeface="Arial" panose="020B0604020202020204" pitchFamily="34" charset="0"/>
            <a:cs typeface="Arial" panose="020B0604020202020204" pitchFamily="34" charset="0"/>
          </a:endParaRPr>
        </a:p>
      </dsp:txBody>
      <dsp:txXfrm rot="10800000">
        <a:off x="1466726" y="320054"/>
        <a:ext cx="4210173" cy="1271213"/>
      </dsp:txXfrm>
    </dsp:sp>
    <dsp:sp modelId="{93F5019E-BD3F-4966-AE38-D447A0BC15BC}">
      <dsp:nvSpPr>
        <dsp:cNvPr id="0" name=""/>
        <dsp:cNvSpPr/>
      </dsp:nvSpPr>
      <dsp:spPr>
        <a:xfrm>
          <a:off x="414287" y="0"/>
          <a:ext cx="1901761" cy="190176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B439D4-596D-4291-BCEF-A2465CC87B64}" type="datetimeFigureOut">
              <a:rPr lang="fr-FR" smtClean="0"/>
              <a:pPr/>
              <a:t>14/07/2024</a:t>
            </a:fld>
            <a:endParaRPr lang="fr-FR"/>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E1B6A9-0D7E-4827-88A4-D8CE29457867}" type="slidenum">
              <a:rPr lang="fr-FR" smtClean="0"/>
              <a:pPr/>
              <a:t>‹N°›</a:t>
            </a:fld>
            <a:endParaRPr lang="fr-FR"/>
          </a:p>
        </p:txBody>
      </p:sp>
    </p:spTree>
    <p:extLst>
      <p:ext uri="{BB962C8B-B14F-4D97-AF65-F5344CB8AC3E}">
        <p14:creationId xmlns:p14="http://schemas.microsoft.com/office/powerpoint/2010/main" val="376817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E1B6A9-0D7E-4827-88A4-D8CE29457867}" type="slidenum">
              <a:rPr lang="fr-FR" smtClean="0"/>
              <a:pPr/>
              <a:t>1</a:t>
            </a:fld>
            <a:endParaRPr lang="fr-FR"/>
          </a:p>
        </p:txBody>
      </p:sp>
    </p:spTree>
    <p:extLst>
      <p:ext uri="{BB962C8B-B14F-4D97-AF65-F5344CB8AC3E}">
        <p14:creationId xmlns:p14="http://schemas.microsoft.com/office/powerpoint/2010/main" val="103980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08E1B6A9-0D7E-4827-88A4-D8CE29457867}" type="slidenum">
              <a:rPr lang="fr-FR" smtClean="0"/>
              <a:pPr/>
              <a:t>14</a:t>
            </a:fld>
            <a:endParaRPr lang="fr-FR"/>
          </a:p>
        </p:txBody>
      </p:sp>
    </p:spTree>
    <p:extLst>
      <p:ext uri="{BB962C8B-B14F-4D97-AF65-F5344CB8AC3E}">
        <p14:creationId xmlns:p14="http://schemas.microsoft.com/office/powerpoint/2010/main" val="2500449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8E1B6A9-0D7E-4827-88A4-D8CE29457867}" type="slidenum">
              <a:rPr lang="fr-FR" smtClean="0"/>
              <a:pPr/>
              <a:t>15</a:t>
            </a:fld>
            <a:endParaRPr lang="fr-FR"/>
          </a:p>
        </p:txBody>
      </p:sp>
    </p:spTree>
    <p:extLst>
      <p:ext uri="{BB962C8B-B14F-4D97-AF65-F5344CB8AC3E}">
        <p14:creationId xmlns:p14="http://schemas.microsoft.com/office/powerpoint/2010/main" val="323036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E1B6A9-0D7E-4827-88A4-D8CE29457867}" type="slidenum">
              <a:rPr lang="fr-FR" smtClean="0"/>
              <a:pPr/>
              <a:t>16</a:t>
            </a:fld>
            <a:endParaRPr lang="fr-FR"/>
          </a:p>
        </p:txBody>
      </p:sp>
    </p:spTree>
    <p:extLst>
      <p:ext uri="{BB962C8B-B14F-4D97-AF65-F5344CB8AC3E}">
        <p14:creationId xmlns:p14="http://schemas.microsoft.com/office/powerpoint/2010/main" val="225547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E1B6A9-0D7E-4827-88A4-D8CE29457867}" type="slidenum">
              <a:rPr lang="fr-FR" smtClean="0"/>
              <a:pPr/>
              <a:t>17</a:t>
            </a:fld>
            <a:endParaRPr lang="fr-FR"/>
          </a:p>
        </p:txBody>
      </p:sp>
    </p:spTree>
    <p:extLst>
      <p:ext uri="{BB962C8B-B14F-4D97-AF65-F5344CB8AC3E}">
        <p14:creationId xmlns:p14="http://schemas.microsoft.com/office/powerpoint/2010/main" val="22778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E1B6A9-0D7E-4827-88A4-D8CE29457867}" type="slidenum">
              <a:rPr lang="fr-FR" smtClean="0"/>
              <a:pPr/>
              <a:t>21</a:t>
            </a:fld>
            <a:endParaRPr lang="fr-FR"/>
          </a:p>
        </p:txBody>
      </p:sp>
    </p:spTree>
    <p:extLst>
      <p:ext uri="{BB962C8B-B14F-4D97-AF65-F5344CB8AC3E}">
        <p14:creationId xmlns:p14="http://schemas.microsoft.com/office/powerpoint/2010/main" val="1029539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08E1B6A9-0D7E-4827-88A4-D8CE29457867}" type="slidenum">
              <a:rPr lang="fr-FR" smtClean="0"/>
              <a:pPr/>
              <a:t>22</a:t>
            </a:fld>
            <a:endParaRPr lang="fr-FR"/>
          </a:p>
        </p:txBody>
      </p:sp>
    </p:spTree>
    <p:extLst>
      <p:ext uri="{BB962C8B-B14F-4D97-AF65-F5344CB8AC3E}">
        <p14:creationId xmlns:p14="http://schemas.microsoft.com/office/powerpoint/2010/main" val="461137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08E1B6A9-0D7E-4827-88A4-D8CE29457867}" type="slidenum">
              <a:rPr lang="fr-FR" smtClean="0"/>
              <a:pPr/>
              <a:t>24</a:t>
            </a:fld>
            <a:endParaRPr lang="fr-FR"/>
          </a:p>
        </p:txBody>
      </p:sp>
    </p:spTree>
    <p:extLst>
      <p:ext uri="{BB962C8B-B14F-4D97-AF65-F5344CB8AC3E}">
        <p14:creationId xmlns:p14="http://schemas.microsoft.com/office/powerpoint/2010/main" val="1097066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1B6A9-0D7E-4827-88A4-D8CE29457867}"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42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E1B6A9-0D7E-4827-88A4-D8CE29457867}" type="slidenum">
              <a:rPr lang="fr-FR" smtClean="0"/>
              <a:pPr/>
              <a:t>3</a:t>
            </a:fld>
            <a:endParaRPr lang="fr-FR"/>
          </a:p>
        </p:txBody>
      </p:sp>
    </p:spTree>
    <p:extLst>
      <p:ext uri="{BB962C8B-B14F-4D97-AF65-F5344CB8AC3E}">
        <p14:creationId xmlns:p14="http://schemas.microsoft.com/office/powerpoint/2010/main" val="346831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08E1B6A9-0D7E-4827-88A4-D8CE29457867}" type="slidenum">
              <a:rPr lang="fr-FR" smtClean="0"/>
              <a:pPr/>
              <a:t>4</a:t>
            </a:fld>
            <a:endParaRPr lang="fr-FR"/>
          </a:p>
        </p:txBody>
      </p:sp>
    </p:spTree>
    <p:extLst>
      <p:ext uri="{BB962C8B-B14F-4D97-AF65-F5344CB8AC3E}">
        <p14:creationId xmlns:p14="http://schemas.microsoft.com/office/powerpoint/2010/main" val="4163942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8E1B6A9-0D7E-4827-88A4-D8CE29457867}" type="slidenum">
              <a:rPr lang="fr-FR" smtClean="0"/>
              <a:pPr/>
              <a:t>5</a:t>
            </a:fld>
            <a:endParaRPr lang="fr-FR" dirty="0"/>
          </a:p>
        </p:txBody>
      </p:sp>
    </p:spTree>
    <p:extLst>
      <p:ext uri="{BB962C8B-B14F-4D97-AF65-F5344CB8AC3E}">
        <p14:creationId xmlns:p14="http://schemas.microsoft.com/office/powerpoint/2010/main" val="222700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E1B6A9-0D7E-4827-88A4-D8CE29457867}" type="slidenum">
              <a:rPr lang="fr-FR" smtClean="0"/>
              <a:pPr/>
              <a:t>8</a:t>
            </a:fld>
            <a:endParaRPr lang="fr-FR"/>
          </a:p>
        </p:txBody>
      </p:sp>
    </p:spTree>
    <p:extLst>
      <p:ext uri="{BB962C8B-B14F-4D97-AF65-F5344CB8AC3E}">
        <p14:creationId xmlns:p14="http://schemas.microsoft.com/office/powerpoint/2010/main" val="314333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E1B6A9-0D7E-4827-88A4-D8CE29457867}" type="slidenum">
              <a:rPr lang="fr-FR" smtClean="0"/>
              <a:pPr/>
              <a:t>9</a:t>
            </a:fld>
            <a:endParaRPr lang="fr-FR"/>
          </a:p>
        </p:txBody>
      </p:sp>
    </p:spTree>
    <p:extLst>
      <p:ext uri="{BB962C8B-B14F-4D97-AF65-F5344CB8AC3E}">
        <p14:creationId xmlns:p14="http://schemas.microsoft.com/office/powerpoint/2010/main" val="1891268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8E1B6A9-0D7E-4827-88A4-D8CE29457867}" type="slidenum">
              <a:rPr lang="fr-FR" smtClean="0"/>
              <a:pPr/>
              <a:t>10</a:t>
            </a:fld>
            <a:endParaRPr lang="fr-FR"/>
          </a:p>
        </p:txBody>
      </p:sp>
    </p:spTree>
    <p:extLst>
      <p:ext uri="{BB962C8B-B14F-4D97-AF65-F5344CB8AC3E}">
        <p14:creationId xmlns:p14="http://schemas.microsoft.com/office/powerpoint/2010/main" val="256684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E1B6A9-0D7E-4827-88A4-D8CE29457867}" type="slidenum">
              <a:rPr lang="fr-FR" smtClean="0"/>
              <a:pPr/>
              <a:t>13</a:t>
            </a:fld>
            <a:endParaRPr lang="fr-FR"/>
          </a:p>
        </p:txBody>
      </p:sp>
    </p:spTree>
    <p:extLst>
      <p:ext uri="{BB962C8B-B14F-4D97-AF65-F5344CB8AC3E}">
        <p14:creationId xmlns:p14="http://schemas.microsoft.com/office/powerpoint/2010/main" val="1571663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C87E37-AF81-47A2-8FC5-DA2513BCB5BE}"/>
              </a:ext>
            </a:extLst>
          </p:cNvPr>
          <p:cNvSpPr>
            <a:spLocks noGrp="1"/>
          </p:cNvSpPr>
          <p:nvPr>
            <p:ph type="ctrTitle"/>
          </p:nvPr>
        </p:nvSpPr>
        <p:spPr>
          <a:xfrm>
            <a:off x="857250" y="1496484"/>
            <a:ext cx="5143500" cy="3183467"/>
          </a:xfrm>
        </p:spPr>
        <p:txBody>
          <a:bodyPr anchor="b"/>
          <a:lstStyle>
            <a:lvl1pPr algn="ctr">
              <a:defRPr sz="3375"/>
            </a:lvl1pPr>
          </a:lstStyle>
          <a:p>
            <a:r>
              <a:rPr lang="fr-FR"/>
              <a:t>Modifiez le style du titre</a:t>
            </a:r>
          </a:p>
        </p:txBody>
      </p:sp>
      <p:sp>
        <p:nvSpPr>
          <p:cNvPr id="3" name="Sous-titre 2">
            <a:extLst>
              <a:ext uri="{FF2B5EF4-FFF2-40B4-BE49-F238E27FC236}">
                <a16:creationId xmlns:a16="http://schemas.microsoft.com/office/drawing/2014/main" id="{E93E7346-6DC5-4599-8D96-A4BB428A4806}"/>
              </a:ext>
            </a:extLst>
          </p:cNvPr>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16D4305-B43A-4D83-8CAF-AF0009299803}"/>
              </a:ext>
            </a:extLst>
          </p:cNvPr>
          <p:cNvSpPr>
            <a:spLocks noGrp="1"/>
          </p:cNvSpPr>
          <p:nvPr>
            <p:ph type="dt" sz="half" idx="10"/>
          </p:nvPr>
        </p:nvSpPr>
        <p:spPr/>
        <p:txBody>
          <a:bodyPr/>
          <a:lstStyle/>
          <a:p>
            <a:fld id="{661EE6D2-BE3F-4BFD-8198-84E18CAE16AC}" type="datetime1">
              <a:rPr lang="en-US" smtClean="0"/>
              <a:pPr/>
              <a:t>7/14/2024</a:t>
            </a:fld>
            <a:endParaRPr lang="en-US" dirty="0"/>
          </a:p>
        </p:txBody>
      </p:sp>
      <p:sp>
        <p:nvSpPr>
          <p:cNvPr id="5" name="Espace réservé du pied de page 4">
            <a:extLst>
              <a:ext uri="{FF2B5EF4-FFF2-40B4-BE49-F238E27FC236}">
                <a16:creationId xmlns:a16="http://schemas.microsoft.com/office/drawing/2014/main" id="{68C64ED4-A166-4864-A3CC-AF0FE3849939}"/>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A5A7C81E-0B48-492F-B338-21C37A896A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6386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D575AF-F14A-40C7-9DBA-FCAC6A382C6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266425-527E-48AD-9CEA-2F20F19A9D0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2CD2D85-1FE9-496A-9F29-1F2ADD3802B2}"/>
              </a:ext>
            </a:extLst>
          </p:cNvPr>
          <p:cNvSpPr>
            <a:spLocks noGrp="1"/>
          </p:cNvSpPr>
          <p:nvPr>
            <p:ph type="dt" sz="half" idx="10"/>
          </p:nvPr>
        </p:nvSpPr>
        <p:spPr/>
        <p:txBody>
          <a:bodyPr/>
          <a:lstStyle/>
          <a:p>
            <a:fld id="{7129C978-E634-4709-8618-990AF9829ECC}" type="datetime1">
              <a:rPr lang="en-US" smtClean="0"/>
              <a:pPr/>
              <a:t>7/14/2024</a:t>
            </a:fld>
            <a:endParaRPr lang="en-US" dirty="0"/>
          </a:p>
        </p:txBody>
      </p:sp>
      <p:sp>
        <p:nvSpPr>
          <p:cNvPr id="5" name="Espace réservé du pied de page 4">
            <a:extLst>
              <a:ext uri="{FF2B5EF4-FFF2-40B4-BE49-F238E27FC236}">
                <a16:creationId xmlns:a16="http://schemas.microsoft.com/office/drawing/2014/main" id="{DBD2DAB1-3BEE-4FDF-8E37-3CEEA680EE68}"/>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E44FFFBC-2AE6-424F-9273-E9C190A0E30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5769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531C5AD-309F-48C7-A658-338781942EEB}"/>
              </a:ext>
            </a:extLst>
          </p:cNvPr>
          <p:cNvSpPr>
            <a:spLocks noGrp="1"/>
          </p:cNvSpPr>
          <p:nvPr>
            <p:ph type="title" orient="vert"/>
          </p:nvPr>
        </p:nvSpPr>
        <p:spPr>
          <a:xfrm>
            <a:off x="4907756" y="486834"/>
            <a:ext cx="1478756" cy="774911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3D9DE4A-EE04-40B6-884B-C3DE90EE2BAA}"/>
              </a:ext>
            </a:extLst>
          </p:cNvPr>
          <p:cNvSpPr>
            <a:spLocks noGrp="1"/>
          </p:cNvSpPr>
          <p:nvPr>
            <p:ph type="body" orient="vert" idx="1"/>
          </p:nvPr>
        </p:nvSpPr>
        <p:spPr>
          <a:xfrm>
            <a:off x="471487" y="486834"/>
            <a:ext cx="4350544" cy="77491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0EEB01-419F-45B1-A517-14CCBDFF11AF}"/>
              </a:ext>
            </a:extLst>
          </p:cNvPr>
          <p:cNvSpPr>
            <a:spLocks noGrp="1"/>
          </p:cNvSpPr>
          <p:nvPr>
            <p:ph type="dt" sz="half" idx="10"/>
          </p:nvPr>
        </p:nvSpPr>
        <p:spPr/>
        <p:txBody>
          <a:bodyPr/>
          <a:lstStyle/>
          <a:p>
            <a:fld id="{E8E72170-0A1C-4724-BF0A-754852ED73ED}" type="datetime1">
              <a:rPr lang="en-US" smtClean="0"/>
              <a:pPr/>
              <a:t>7/14/2024</a:t>
            </a:fld>
            <a:endParaRPr lang="en-US" dirty="0"/>
          </a:p>
        </p:txBody>
      </p:sp>
      <p:sp>
        <p:nvSpPr>
          <p:cNvPr id="5" name="Espace réservé du pied de page 4">
            <a:extLst>
              <a:ext uri="{FF2B5EF4-FFF2-40B4-BE49-F238E27FC236}">
                <a16:creationId xmlns:a16="http://schemas.microsoft.com/office/drawing/2014/main" id="{88662CDD-87C9-496F-8B1A-99E7F008D4F3}"/>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38B72B8B-B1BC-471B-A679-7DC6A9A75EB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0401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513997" y="3156124"/>
            <a:ext cx="5829653" cy="4565476"/>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0BA411-8B0F-4DD0-90D9-1E733B96F89E}" type="datetimeFigureOut">
              <a:rPr lang="fr-FR" smtClean="0"/>
              <a:pPr/>
              <a:t>14/07/2024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C316AA-9E71-42F8-8E9D-CCAE6B46CDA1}" type="slidenum">
              <a:rPr lang="fr-FR" smtClean="0"/>
              <a:pPr/>
              <a:t>‹N°›</a:t>
            </a:fld>
            <a:endParaRPr lang="fr-FR"/>
          </a:p>
        </p:txBody>
      </p:sp>
    </p:spTree>
    <p:extLst>
      <p:ext uri="{BB962C8B-B14F-4D97-AF65-F5344CB8AC3E}">
        <p14:creationId xmlns:p14="http://schemas.microsoft.com/office/powerpoint/2010/main" val="4091946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57250" y="1496484"/>
            <a:ext cx="5143500" cy="3183467"/>
          </a:xfrm>
        </p:spPr>
        <p:txBody>
          <a:bodyPr anchor="b"/>
          <a:lstStyle>
            <a:lvl1pPr algn="ctr">
              <a:defRPr sz="3375"/>
            </a:lvl1pPr>
          </a:lstStyle>
          <a:p>
            <a:r>
              <a:rPr lang="fr-FR"/>
              <a:t>Modifiez le style du titre</a:t>
            </a:r>
          </a:p>
        </p:txBody>
      </p:sp>
      <p:sp>
        <p:nvSpPr>
          <p:cNvPr id="3" name="Sous-titr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61EE6D2-BE3F-4BFD-8198-84E18CAE16AC}" type="datetime1">
              <a:rPr lang="en-US" smtClean="0"/>
              <a:pPr/>
              <a:t>7/14/2024</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72685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2A8D689-C114-483F-8A0C-03EB134E0C72}" type="datetime1">
              <a:rPr lang="en-US" smtClean="0"/>
              <a:pPr/>
              <a:t>7/14/2024</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41839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67916" y="2279652"/>
            <a:ext cx="5915025" cy="3803649"/>
          </a:xfrm>
        </p:spPr>
        <p:txBody>
          <a:bodyPr anchor="b"/>
          <a:lstStyle>
            <a:lvl1pPr>
              <a:defRPr sz="3375"/>
            </a:lvl1pPr>
          </a:lstStyle>
          <a:p>
            <a:r>
              <a:rPr lang="fr-FR"/>
              <a:t>Modifiez le style du titre</a:t>
            </a:r>
          </a:p>
        </p:txBody>
      </p:sp>
      <p:sp>
        <p:nvSpPr>
          <p:cNvPr id="3" name="Espace réservé du texte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2CC5D38-2DDF-4C5C-B5D9-B1F9DF5B8D5D}" type="datetime1">
              <a:rPr lang="en-US" smtClean="0"/>
              <a:pPr/>
              <a:t>7/14/2024</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4566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71488" y="2434167"/>
            <a:ext cx="2914650" cy="580178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71863" y="2434167"/>
            <a:ext cx="2914650" cy="580178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7D2B15-99E4-489C-8939-9E55E0A8A4DA}" type="datetime1">
              <a:rPr lang="en-US" smtClean="0"/>
              <a:pPr/>
              <a:t>7/14/2024</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51683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72381" y="486834"/>
            <a:ext cx="5915025" cy="1767417"/>
          </a:xfrm>
        </p:spPr>
        <p:txBody>
          <a:bodyPr/>
          <a:lstStyle/>
          <a:p>
            <a:r>
              <a:rPr lang="fr-FR"/>
              <a:t>Modifiez le style du titre</a:t>
            </a:r>
          </a:p>
        </p:txBody>
      </p:sp>
      <p:sp>
        <p:nvSpPr>
          <p:cNvPr id="3" name="Espace réservé du texte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4" name="Espace réservé du contenu 3"/>
          <p:cNvSpPr>
            <a:spLocks noGrp="1"/>
          </p:cNvSpPr>
          <p:nvPr>
            <p:ph sz="half" idx="2"/>
          </p:nvPr>
        </p:nvSpPr>
        <p:spPr>
          <a:xfrm>
            <a:off x="472381" y="3340100"/>
            <a:ext cx="2901255" cy="491278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6" name="Espace réservé du contenu 5"/>
          <p:cNvSpPr>
            <a:spLocks noGrp="1"/>
          </p:cNvSpPr>
          <p:nvPr>
            <p:ph sz="quarter" idx="4"/>
          </p:nvPr>
        </p:nvSpPr>
        <p:spPr>
          <a:xfrm>
            <a:off x="3471863" y="3340100"/>
            <a:ext cx="2915543" cy="491278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0099D04-2852-4764-9D8A-71642EB7AE4A}" type="datetime1">
              <a:rPr lang="en-US" smtClean="0"/>
              <a:pPr/>
              <a:t>7/14/2024</a:t>
            </a:fld>
            <a:endParaRPr lang="en-US" dirty="0"/>
          </a:p>
        </p:txBody>
      </p:sp>
      <p:sp>
        <p:nvSpPr>
          <p:cNvPr id="8" name="Espace réservé du pied de page 7"/>
          <p:cNvSpPr>
            <a:spLocks noGrp="1"/>
          </p:cNvSpPr>
          <p:nvPr>
            <p:ph type="ftr" sz="quarter" idx="11"/>
          </p:nvPr>
        </p:nvSpPr>
        <p:spPr/>
        <p:txBody>
          <a:bodyPr/>
          <a:lstStyle/>
          <a:p>
            <a:endParaRPr lang="en-US" dirty="0"/>
          </a:p>
        </p:txBody>
      </p:sp>
      <p:sp>
        <p:nvSpPr>
          <p:cNvPr id="9" name="Espace réservé du numéro de diapositive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3820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12007BF-F9D4-484B-B556-F77FD5DB0A18}" type="datetime1">
              <a:rPr lang="en-US" smtClean="0"/>
              <a:pPr/>
              <a:t>7/14/2024</a:t>
            </a:fld>
            <a:endParaRPr lang="en-US" dirty="0"/>
          </a:p>
        </p:txBody>
      </p:sp>
      <p:sp>
        <p:nvSpPr>
          <p:cNvPr id="4" name="Espace réservé du pied de page 3"/>
          <p:cNvSpPr>
            <a:spLocks noGrp="1"/>
          </p:cNvSpPr>
          <p:nvPr>
            <p:ph type="ftr" sz="quarter" idx="11"/>
          </p:nvPr>
        </p:nvSpPr>
        <p:spPr/>
        <p:txBody>
          <a:bodyPr/>
          <a:lstStyle/>
          <a:p>
            <a:endParaRPr lang="en-US"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32249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1B31938-E4D9-4DDC-9543-221209319661}" type="datetime1">
              <a:rPr lang="en-US" smtClean="0"/>
              <a:pPr/>
              <a:t>7/14/2024</a:t>
            </a:fld>
            <a:endParaRPr lang="en-US" dirty="0"/>
          </a:p>
        </p:txBody>
      </p:sp>
      <p:sp>
        <p:nvSpPr>
          <p:cNvPr id="3" name="Espace réservé du pied de page 2"/>
          <p:cNvSpPr>
            <a:spLocks noGrp="1"/>
          </p:cNvSpPr>
          <p:nvPr>
            <p:ph type="ftr" sz="quarter" idx="11"/>
          </p:nvPr>
        </p:nvSpPr>
        <p:spPr/>
        <p:txBody>
          <a:bodyPr/>
          <a:lstStyle/>
          <a:p>
            <a:endParaRPr lang="en-US" dirty="0"/>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60499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60D8C-F9E4-422E-B212-2FE5B376646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64F3C1D-0968-41AE-BAAB-491DB510FD3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473D03-4DD7-4720-A059-728FAEDF01E4}"/>
              </a:ext>
            </a:extLst>
          </p:cNvPr>
          <p:cNvSpPr>
            <a:spLocks noGrp="1"/>
          </p:cNvSpPr>
          <p:nvPr>
            <p:ph type="dt" sz="half" idx="10"/>
          </p:nvPr>
        </p:nvSpPr>
        <p:spPr/>
        <p:txBody>
          <a:bodyPr/>
          <a:lstStyle/>
          <a:p>
            <a:fld id="{E2A8D689-C114-483F-8A0C-03EB134E0C72}" type="datetime1">
              <a:rPr lang="en-US" smtClean="0"/>
              <a:pPr/>
              <a:t>7/14/2024</a:t>
            </a:fld>
            <a:endParaRPr lang="en-US" dirty="0"/>
          </a:p>
        </p:txBody>
      </p:sp>
      <p:sp>
        <p:nvSpPr>
          <p:cNvPr id="5" name="Espace réservé du pied de page 4">
            <a:extLst>
              <a:ext uri="{FF2B5EF4-FFF2-40B4-BE49-F238E27FC236}">
                <a16:creationId xmlns:a16="http://schemas.microsoft.com/office/drawing/2014/main" id="{0C2B9486-7425-4FAB-A3BE-61F1966F5F83}"/>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7361A5FB-8F89-40BB-BADB-64CBE0DD6F80}"/>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62656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609600"/>
            <a:ext cx="2211883" cy="2133600"/>
          </a:xfrm>
        </p:spPr>
        <p:txBody>
          <a:bodyPr anchor="b"/>
          <a:lstStyle>
            <a:lvl1pPr>
              <a:defRPr sz="1800"/>
            </a:lvl1pPr>
          </a:lstStyle>
          <a:p>
            <a:r>
              <a:rPr lang="fr-FR"/>
              <a:t>Modifiez le style du titre</a:t>
            </a:r>
          </a:p>
        </p:txBody>
      </p:sp>
      <p:sp>
        <p:nvSpPr>
          <p:cNvPr id="3" name="Espace réservé du contenu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0A54291-1DEB-4CFC-AFB4-24036EAB2798}" type="datetime1">
              <a:rPr lang="en-US" smtClean="0"/>
              <a:pPr/>
              <a:t>7/14/2024</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89643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609600"/>
            <a:ext cx="2211883" cy="2133600"/>
          </a:xfrm>
        </p:spPr>
        <p:txBody>
          <a:bodyPr anchor="b"/>
          <a:lstStyle>
            <a:lvl1pPr>
              <a:defRPr sz="1800"/>
            </a:lvl1pPr>
          </a:lstStyle>
          <a:p>
            <a:r>
              <a:rPr lang="fr-FR"/>
              <a:t>Modifiez le style du titre</a:t>
            </a:r>
          </a:p>
        </p:txBody>
      </p:sp>
      <p:sp>
        <p:nvSpPr>
          <p:cNvPr id="3" name="Espace réservé pour une image  2"/>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FR"/>
          </a:p>
        </p:txBody>
      </p:sp>
      <p:sp>
        <p:nvSpPr>
          <p:cNvPr id="4" name="Espace réservé du texte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B357730B-E619-4EFF-AE22-BA3E4C85F0C8}" type="datetime1">
              <a:rPr lang="en-US" smtClean="0"/>
              <a:pPr/>
              <a:t>7/14/2024</a:t>
            </a:fld>
            <a:endParaRPr lang="en-US" dirty="0"/>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8613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129C978-E634-4709-8618-990AF9829ECC}" type="datetime1">
              <a:rPr lang="en-US" smtClean="0"/>
              <a:pPr/>
              <a:t>7/14/2024</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33478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07756" y="486834"/>
            <a:ext cx="1478756" cy="7749117"/>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71487" y="486834"/>
            <a:ext cx="4350544" cy="774911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8E72170-0A1C-4724-BF0A-754852ED73ED}" type="datetime1">
              <a:rPr lang="en-US" smtClean="0"/>
              <a:pPr/>
              <a:t>7/14/2024</a:t>
            </a:fld>
            <a:endParaRPr lang="en-US" dirty="0"/>
          </a:p>
        </p:txBody>
      </p:sp>
      <p:sp>
        <p:nvSpPr>
          <p:cNvPr id="5" name="Espace réservé du pied de page 4"/>
          <p:cNvSpPr>
            <a:spLocks noGrp="1"/>
          </p:cNvSpPr>
          <p:nvPr>
            <p:ph type="ftr" sz="quarter" idx="11"/>
          </p:nvPr>
        </p:nvSpPr>
        <p:spPr/>
        <p:txBody>
          <a:bodyPr/>
          <a:lstStyle/>
          <a:p>
            <a:endParaRPr lang="en-US"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28681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3C5DAB-9466-4DDE-AD74-EF748ECB742D}"/>
              </a:ext>
            </a:extLst>
          </p:cNvPr>
          <p:cNvSpPr>
            <a:spLocks noGrp="1"/>
          </p:cNvSpPr>
          <p:nvPr>
            <p:ph type="title"/>
          </p:nvPr>
        </p:nvSpPr>
        <p:spPr>
          <a:xfrm>
            <a:off x="467916" y="2279652"/>
            <a:ext cx="5915025" cy="3803649"/>
          </a:xfrm>
        </p:spPr>
        <p:txBody>
          <a:bodyPr anchor="b"/>
          <a:lstStyle>
            <a:lvl1pPr>
              <a:defRPr sz="3375"/>
            </a:lvl1pPr>
          </a:lstStyle>
          <a:p>
            <a:r>
              <a:rPr lang="fr-FR"/>
              <a:t>Modifiez le style du titre</a:t>
            </a:r>
          </a:p>
        </p:txBody>
      </p:sp>
      <p:sp>
        <p:nvSpPr>
          <p:cNvPr id="3" name="Espace réservé du texte 2">
            <a:extLst>
              <a:ext uri="{FF2B5EF4-FFF2-40B4-BE49-F238E27FC236}">
                <a16:creationId xmlns:a16="http://schemas.microsoft.com/office/drawing/2014/main" id="{EC341302-2D8B-45F4-BCD7-79D8C5839B47}"/>
              </a:ext>
            </a:extLst>
          </p:cNvPr>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BDE8D43-E0B5-4E36-B5E8-3CBC68B9D00E}"/>
              </a:ext>
            </a:extLst>
          </p:cNvPr>
          <p:cNvSpPr>
            <a:spLocks noGrp="1"/>
          </p:cNvSpPr>
          <p:nvPr>
            <p:ph type="dt" sz="half" idx="10"/>
          </p:nvPr>
        </p:nvSpPr>
        <p:spPr/>
        <p:txBody>
          <a:bodyPr/>
          <a:lstStyle/>
          <a:p>
            <a:fld id="{62CC5D38-2DDF-4C5C-B5D9-B1F9DF5B8D5D}" type="datetime1">
              <a:rPr lang="en-US" smtClean="0"/>
              <a:pPr/>
              <a:t>7/14/2024</a:t>
            </a:fld>
            <a:endParaRPr lang="en-US" dirty="0"/>
          </a:p>
        </p:txBody>
      </p:sp>
      <p:sp>
        <p:nvSpPr>
          <p:cNvPr id="5" name="Espace réservé du pied de page 4">
            <a:extLst>
              <a:ext uri="{FF2B5EF4-FFF2-40B4-BE49-F238E27FC236}">
                <a16:creationId xmlns:a16="http://schemas.microsoft.com/office/drawing/2014/main" id="{9410E36F-8058-4FB0-9575-6B56D77062EA}"/>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9A1E4775-7837-4B6A-BEBF-1895CE3D292F}"/>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1978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9353B0-D14F-432F-9FC4-AE5E327E62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8DB88C3-E744-4EE5-9504-8C534C1094EA}"/>
              </a:ext>
            </a:extLst>
          </p:cNvPr>
          <p:cNvSpPr>
            <a:spLocks noGrp="1"/>
          </p:cNvSpPr>
          <p:nvPr>
            <p:ph sz="half" idx="1"/>
          </p:nvPr>
        </p:nvSpPr>
        <p:spPr>
          <a:xfrm>
            <a:off x="471488" y="2434167"/>
            <a:ext cx="2914650" cy="5801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84530FA-7E28-4747-99B2-E9242C0145C0}"/>
              </a:ext>
            </a:extLst>
          </p:cNvPr>
          <p:cNvSpPr>
            <a:spLocks noGrp="1"/>
          </p:cNvSpPr>
          <p:nvPr>
            <p:ph sz="half" idx="2"/>
          </p:nvPr>
        </p:nvSpPr>
        <p:spPr>
          <a:xfrm>
            <a:off x="3471863" y="2434167"/>
            <a:ext cx="2914650" cy="5801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5DFFECB-9F8B-4A0F-AFFF-739CDB143366}"/>
              </a:ext>
            </a:extLst>
          </p:cNvPr>
          <p:cNvSpPr>
            <a:spLocks noGrp="1"/>
          </p:cNvSpPr>
          <p:nvPr>
            <p:ph type="dt" sz="half" idx="10"/>
          </p:nvPr>
        </p:nvSpPr>
        <p:spPr/>
        <p:txBody>
          <a:bodyPr/>
          <a:lstStyle/>
          <a:p>
            <a:fld id="{CB2ACBD2-1A5E-422F-A58F-4FB35EE07E8B}" type="datetime1">
              <a:rPr lang="en-US" smtClean="0"/>
              <a:pPr/>
              <a:t>7/14/2024</a:t>
            </a:fld>
            <a:endParaRPr lang="en-US" dirty="0"/>
          </a:p>
        </p:txBody>
      </p:sp>
      <p:sp>
        <p:nvSpPr>
          <p:cNvPr id="6" name="Espace réservé du pied de page 5">
            <a:extLst>
              <a:ext uri="{FF2B5EF4-FFF2-40B4-BE49-F238E27FC236}">
                <a16:creationId xmlns:a16="http://schemas.microsoft.com/office/drawing/2014/main" id="{BEE2EC43-F318-4E0E-B973-C7991F6DB69D}"/>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A1F2D915-1533-4855-A5B8-AC0B5951BE2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137997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356F1-0E0B-4E5D-AF79-888AB7E6FA57}"/>
              </a:ext>
            </a:extLst>
          </p:cNvPr>
          <p:cNvSpPr>
            <a:spLocks noGrp="1"/>
          </p:cNvSpPr>
          <p:nvPr>
            <p:ph type="title"/>
          </p:nvPr>
        </p:nvSpPr>
        <p:spPr>
          <a:xfrm>
            <a:off x="472381" y="486834"/>
            <a:ext cx="5915025" cy="1767417"/>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71B4A70-D0C5-4F7D-90A6-10B56FDA13F7}"/>
              </a:ext>
            </a:extLst>
          </p:cNvPr>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E2ABC53-EF33-4E8F-A4DC-73300CAA5E9C}"/>
              </a:ext>
            </a:extLst>
          </p:cNvPr>
          <p:cNvSpPr>
            <a:spLocks noGrp="1"/>
          </p:cNvSpPr>
          <p:nvPr>
            <p:ph sz="half" idx="2"/>
          </p:nvPr>
        </p:nvSpPr>
        <p:spPr>
          <a:xfrm>
            <a:off x="472381" y="3340100"/>
            <a:ext cx="2901255" cy="4912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6DB0319-6F4E-4541-874A-171424896CCC}"/>
              </a:ext>
            </a:extLst>
          </p:cNvPr>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27A03FA-3B2B-43A7-86F7-16708E56171A}"/>
              </a:ext>
            </a:extLst>
          </p:cNvPr>
          <p:cNvSpPr>
            <a:spLocks noGrp="1"/>
          </p:cNvSpPr>
          <p:nvPr>
            <p:ph sz="quarter" idx="4"/>
          </p:nvPr>
        </p:nvSpPr>
        <p:spPr>
          <a:xfrm>
            <a:off x="3471863" y="3340100"/>
            <a:ext cx="2915543" cy="4912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E0FC7CA-1737-4FD2-9B39-271EB073E76B}"/>
              </a:ext>
            </a:extLst>
          </p:cNvPr>
          <p:cNvSpPr>
            <a:spLocks noGrp="1"/>
          </p:cNvSpPr>
          <p:nvPr>
            <p:ph type="dt" sz="half" idx="10"/>
          </p:nvPr>
        </p:nvSpPr>
        <p:spPr/>
        <p:txBody>
          <a:bodyPr/>
          <a:lstStyle/>
          <a:p>
            <a:fld id="{90099D04-2852-4764-9D8A-71642EB7AE4A}" type="datetime1">
              <a:rPr lang="en-US" smtClean="0"/>
              <a:pPr/>
              <a:t>7/14/2024</a:t>
            </a:fld>
            <a:endParaRPr lang="en-US" dirty="0"/>
          </a:p>
        </p:txBody>
      </p:sp>
      <p:sp>
        <p:nvSpPr>
          <p:cNvPr id="8" name="Espace réservé du pied de page 7">
            <a:extLst>
              <a:ext uri="{FF2B5EF4-FFF2-40B4-BE49-F238E27FC236}">
                <a16:creationId xmlns:a16="http://schemas.microsoft.com/office/drawing/2014/main" id="{6D4EBB16-B0E0-4A33-A468-79E9A5CF1C9B}"/>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D687458D-98DF-4ECA-8FAA-D6F59B85F89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8404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FF91C-B415-4A30-B133-5114DF90E13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0BB4F4A-11CC-4E7F-9A09-471327BD9544}"/>
              </a:ext>
            </a:extLst>
          </p:cNvPr>
          <p:cNvSpPr>
            <a:spLocks noGrp="1"/>
          </p:cNvSpPr>
          <p:nvPr>
            <p:ph type="dt" sz="half" idx="10"/>
          </p:nvPr>
        </p:nvSpPr>
        <p:spPr/>
        <p:txBody>
          <a:bodyPr/>
          <a:lstStyle/>
          <a:p>
            <a:fld id="{912007BF-F9D4-484B-B556-F77FD5DB0A18}" type="datetime1">
              <a:rPr lang="en-US" smtClean="0"/>
              <a:pPr/>
              <a:t>7/14/2024</a:t>
            </a:fld>
            <a:endParaRPr lang="en-US" dirty="0"/>
          </a:p>
        </p:txBody>
      </p:sp>
      <p:sp>
        <p:nvSpPr>
          <p:cNvPr id="4" name="Espace réservé du pied de page 3">
            <a:extLst>
              <a:ext uri="{FF2B5EF4-FFF2-40B4-BE49-F238E27FC236}">
                <a16:creationId xmlns:a16="http://schemas.microsoft.com/office/drawing/2014/main" id="{8A4F559C-0DAC-4CFF-B8A9-E2DE020C4FDF}"/>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99D3F1FB-0107-408A-921E-976E0DF6A5E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8347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40A6DD5-40BA-4DF8-BB42-0E9AB52A023F}"/>
              </a:ext>
            </a:extLst>
          </p:cNvPr>
          <p:cNvSpPr>
            <a:spLocks noGrp="1"/>
          </p:cNvSpPr>
          <p:nvPr>
            <p:ph type="dt" sz="half" idx="10"/>
          </p:nvPr>
        </p:nvSpPr>
        <p:spPr/>
        <p:txBody>
          <a:bodyPr/>
          <a:lstStyle/>
          <a:p>
            <a:fld id="{D1B31938-E4D9-4DDC-9543-221209319661}" type="datetime1">
              <a:rPr lang="en-US" smtClean="0"/>
              <a:pPr/>
              <a:t>7/14/2024</a:t>
            </a:fld>
            <a:endParaRPr lang="en-US" dirty="0"/>
          </a:p>
        </p:txBody>
      </p:sp>
      <p:sp>
        <p:nvSpPr>
          <p:cNvPr id="3" name="Espace réservé du pied de page 2">
            <a:extLst>
              <a:ext uri="{FF2B5EF4-FFF2-40B4-BE49-F238E27FC236}">
                <a16:creationId xmlns:a16="http://schemas.microsoft.com/office/drawing/2014/main" id="{85BF7DBB-E4FB-4686-B8E9-90F219C11263}"/>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BA2E25EE-67F7-42AA-B283-9C86164D17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52820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EDB7B6-0EBC-43E6-A261-79BDD65B5046}"/>
              </a:ext>
            </a:extLst>
          </p:cNvPr>
          <p:cNvSpPr>
            <a:spLocks noGrp="1"/>
          </p:cNvSpPr>
          <p:nvPr>
            <p:ph type="title"/>
          </p:nvPr>
        </p:nvSpPr>
        <p:spPr>
          <a:xfrm>
            <a:off x="472381" y="609600"/>
            <a:ext cx="2211883" cy="2133600"/>
          </a:xfrm>
        </p:spPr>
        <p:txBody>
          <a:bodyPr anchor="b"/>
          <a:lstStyle>
            <a:lvl1pPr>
              <a:defRPr sz="1800"/>
            </a:lvl1pPr>
          </a:lstStyle>
          <a:p>
            <a:r>
              <a:rPr lang="fr-FR"/>
              <a:t>Modifiez le style du titre</a:t>
            </a:r>
          </a:p>
        </p:txBody>
      </p:sp>
      <p:sp>
        <p:nvSpPr>
          <p:cNvPr id="3" name="Espace réservé du contenu 2">
            <a:extLst>
              <a:ext uri="{FF2B5EF4-FFF2-40B4-BE49-F238E27FC236}">
                <a16:creationId xmlns:a16="http://schemas.microsoft.com/office/drawing/2014/main" id="{CAE2F11B-AEAD-42DD-8819-712F6F38EF5F}"/>
              </a:ext>
            </a:extLst>
          </p:cNvPr>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67BD344-1ECA-48B6-BF8D-0BB066713194}"/>
              </a:ext>
            </a:extLst>
          </p:cNvPr>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4D0EDB-9250-4461-A09E-6FE262761A24}"/>
              </a:ext>
            </a:extLst>
          </p:cNvPr>
          <p:cNvSpPr>
            <a:spLocks noGrp="1"/>
          </p:cNvSpPr>
          <p:nvPr>
            <p:ph type="dt" sz="half" idx="10"/>
          </p:nvPr>
        </p:nvSpPr>
        <p:spPr/>
        <p:txBody>
          <a:bodyPr/>
          <a:lstStyle/>
          <a:p>
            <a:fld id="{B0A54291-1DEB-4CFC-AFB4-24036EAB2798}" type="datetime1">
              <a:rPr lang="en-US" smtClean="0"/>
              <a:pPr/>
              <a:t>7/14/2024</a:t>
            </a:fld>
            <a:endParaRPr lang="en-US" dirty="0"/>
          </a:p>
        </p:txBody>
      </p:sp>
      <p:sp>
        <p:nvSpPr>
          <p:cNvPr id="6" name="Espace réservé du pied de page 5">
            <a:extLst>
              <a:ext uri="{FF2B5EF4-FFF2-40B4-BE49-F238E27FC236}">
                <a16:creationId xmlns:a16="http://schemas.microsoft.com/office/drawing/2014/main" id="{F9431E7D-81F3-44F6-9B47-FB1E219E6D52}"/>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C447B461-0913-4B7E-ABAF-8060F863BFE8}"/>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158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258D30-7E42-466C-B490-8130DBB0E031}"/>
              </a:ext>
            </a:extLst>
          </p:cNvPr>
          <p:cNvSpPr>
            <a:spLocks noGrp="1"/>
          </p:cNvSpPr>
          <p:nvPr>
            <p:ph type="title"/>
          </p:nvPr>
        </p:nvSpPr>
        <p:spPr>
          <a:xfrm>
            <a:off x="472381" y="609600"/>
            <a:ext cx="2211883" cy="2133600"/>
          </a:xfrm>
        </p:spPr>
        <p:txBody>
          <a:bodyPr anchor="b"/>
          <a:lstStyle>
            <a:lvl1pPr>
              <a:defRPr sz="1800"/>
            </a:lvl1pPr>
          </a:lstStyle>
          <a:p>
            <a:r>
              <a:rPr lang="fr-FR"/>
              <a:t>Modifiez le style du titre</a:t>
            </a:r>
          </a:p>
        </p:txBody>
      </p:sp>
      <p:sp>
        <p:nvSpPr>
          <p:cNvPr id="3" name="Espace réservé pour une image  2">
            <a:extLst>
              <a:ext uri="{FF2B5EF4-FFF2-40B4-BE49-F238E27FC236}">
                <a16:creationId xmlns:a16="http://schemas.microsoft.com/office/drawing/2014/main" id="{F9C7A4E9-AAC7-4550-A825-CD4584FA1D70}"/>
              </a:ext>
            </a:extLst>
          </p:cNvPr>
          <p:cNvSpPr>
            <a:spLocks noGrp="1"/>
          </p:cNvSpPr>
          <p:nvPr>
            <p:ph type="pic" idx="1"/>
          </p:nvPr>
        </p:nvSpPr>
        <p:spPr>
          <a:xfrm>
            <a:off x="2915543" y="1316567"/>
            <a:ext cx="3471863" cy="64981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FR"/>
          </a:p>
        </p:txBody>
      </p:sp>
      <p:sp>
        <p:nvSpPr>
          <p:cNvPr id="4" name="Espace réservé du texte 3">
            <a:extLst>
              <a:ext uri="{FF2B5EF4-FFF2-40B4-BE49-F238E27FC236}">
                <a16:creationId xmlns:a16="http://schemas.microsoft.com/office/drawing/2014/main" id="{CC4DD1B6-4503-4794-86B9-7B5D930D197B}"/>
              </a:ext>
            </a:extLst>
          </p:cNvPr>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D65758D-B593-4D26-B921-86E5A1BA7D95}"/>
              </a:ext>
            </a:extLst>
          </p:cNvPr>
          <p:cNvSpPr>
            <a:spLocks noGrp="1"/>
          </p:cNvSpPr>
          <p:nvPr>
            <p:ph type="dt" sz="half" idx="10"/>
          </p:nvPr>
        </p:nvSpPr>
        <p:spPr/>
        <p:txBody>
          <a:bodyPr/>
          <a:lstStyle/>
          <a:p>
            <a:fld id="{CB2ACBD2-1A5E-422F-A58F-4FB35EE07E8B}" type="datetime1">
              <a:rPr lang="en-US" smtClean="0"/>
              <a:pPr/>
              <a:t>7/14/2024</a:t>
            </a:fld>
            <a:endParaRPr lang="en-US" dirty="0"/>
          </a:p>
        </p:txBody>
      </p:sp>
      <p:sp>
        <p:nvSpPr>
          <p:cNvPr id="6" name="Espace réservé du pied de page 5">
            <a:extLst>
              <a:ext uri="{FF2B5EF4-FFF2-40B4-BE49-F238E27FC236}">
                <a16:creationId xmlns:a16="http://schemas.microsoft.com/office/drawing/2014/main" id="{5B981CA5-ED8F-4FE2-9386-A550350A71E4}"/>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B39CE184-71FE-4B7E-99F2-E0F950CF91A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84956887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0927939-A070-41C4-B671-20463925D3A2}"/>
              </a:ext>
            </a:extLst>
          </p:cNvPr>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B72B6A2-1556-4346-824D-2666E8446204}"/>
              </a:ext>
            </a:extLst>
          </p:cNvPr>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46766E-6932-41DA-A414-E4F568C79465}"/>
              </a:ext>
            </a:extLst>
          </p:cNvPr>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CB2ACBD2-1A5E-422F-A58F-4FB35EE07E8B}" type="datetime1">
              <a:rPr lang="en-US" smtClean="0"/>
              <a:pPr/>
              <a:t>7/14/2024</a:t>
            </a:fld>
            <a:endParaRPr lang="en-US" dirty="0"/>
          </a:p>
        </p:txBody>
      </p:sp>
      <p:sp>
        <p:nvSpPr>
          <p:cNvPr id="5" name="Espace réservé du pied de page 4">
            <a:extLst>
              <a:ext uri="{FF2B5EF4-FFF2-40B4-BE49-F238E27FC236}">
                <a16:creationId xmlns:a16="http://schemas.microsoft.com/office/drawing/2014/main" id="{8B0432CB-ACF7-4B1C-A461-25ABCBB16ED6}"/>
              </a:ext>
            </a:extLst>
          </p:cNvPr>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1AB55634-E0E1-471F-9FB5-C31F3A64F412}"/>
              </a:ext>
            </a:extLst>
          </p:cNvPr>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71269616"/>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71488" y="486834"/>
            <a:ext cx="5915025" cy="176741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71488" y="8475134"/>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fld id="{CB2ACBD2-1A5E-422F-A58F-4FB35EE07E8B}" type="datetime1">
              <a:rPr lang="en-US" smtClean="0"/>
              <a:pPr/>
              <a:t>7/14/2024</a:t>
            </a:fld>
            <a:endParaRPr lang="en-US" dirty="0"/>
          </a:p>
        </p:txBody>
      </p:sp>
      <p:sp>
        <p:nvSpPr>
          <p:cNvPr id="5" name="Espace réservé du pied de page 4"/>
          <p:cNvSpPr>
            <a:spLocks noGrp="1"/>
          </p:cNvSpPr>
          <p:nvPr>
            <p:ph type="ftr" sz="quarter" idx="3"/>
          </p:nvPr>
        </p:nvSpPr>
        <p:spPr>
          <a:xfrm>
            <a:off x="2271713" y="8475134"/>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Espace réservé du numéro de diapositive 5"/>
          <p:cNvSpPr>
            <a:spLocks noGrp="1"/>
          </p:cNvSpPr>
          <p:nvPr>
            <p:ph type="sldNum" sz="quarter" idx="4"/>
          </p:nvPr>
        </p:nvSpPr>
        <p:spPr>
          <a:xfrm>
            <a:off x="4843463" y="8475134"/>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70334574"/>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4.jp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image" Target="../media/image46.png"/><Relationship Id="rId7" Type="http://schemas.openxmlformats.org/officeDocument/2006/relationships/image" Target="../media/image48.png"/><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45.jpg"/><Relationship Id="rId16" Type="http://schemas.openxmlformats.org/officeDocument/2006/relationships/diagramColors" Target="../diagrams/colors4.xml"/><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diagramColors" Target="../diagrams/colors3.xml"/><Relationship Id="rId5" Type="http://schemas.openxmlformats.org/officeDocument/2006/relationships/image" Target="../media/image47.png"/><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microsoft.com/office/2007/relationships/hdphoto" Target="../media/hdphoto5.wdp"/><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48.pn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7.wdp"/><Relationship Id="rId4" Type="http://schemas.openxmlformats.org/officeDocument/2006/relationships/image" Target="../media/image62.png"/><Relationship Id="rId9" Type="http://schemas.openxmlformats.org/officeDocument/2006/relationships/image" Target="../media/image65.jpg"/></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6.jp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68.png"/><Relationship Id="rId10" Type="http://schemas.openxmlformats.org/officeDocument/2006/relationships/image" Target="../media/image48.png"/><Relationship Id="rId4" Type="http://schemas.openxmlformats.org/officeDocument/2006/relationships/image" Target="../media/image67.jpe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hyperlink" Target="mailto:dept.bpc@snv.univ-bejaia.dz" TargetMode="External"/><Relationship Id="rId13" Type="http://schemas.openxmlformats.org/officeDocument/2006/relationships/image" Target="../media/image75.png"/><Relationship Id="rId18" Type="http://schemas.openxmlformats.org/officeDocument/2006/relationships/image" Target="../media/image79.png"/><Relationship Id="rId3" Type="http://schemas.openxmlformats.org/officeDocument/2006/relationships/image" Target="../media/image73.jpeg"/><Relationship Id="rId21" Type="http://schemas.openxmlformats.org/officeDocument/2006/relationships/image" Target="../media/image81.jpg"/><Relationship Id="rId7" Type="http://schemas.openxmlformats.org/officeDocument/2006/relationships/hyperlink" Target="mailto:dept.tc@snv.univ-bejaia.dz" TargetMode="External"/><Relationship Id="rId12" Type="http://schemas.openxmlformats.org/officeDocument/2006/relationships/hyperlink" Target="mailto:dept.biotech@snv.univ-bejaia.dz" TargetMode="External"/><Relationship Id="rId17" Type="http://schemas.openxmlformats.org/officeDocument/2006/relationships/image" Target="../media/image78.png"/><Relationship Id="rId25" Type="http://schemas.openxmlformats.org/officeDocument/2006/relationships/image" Target="../media/image85.png"/><Relationship Id="rId2" Type="http://schemas.openxmlformats.org/officeDocument/2006/relationships/notesSlide" Target="../notesSlides/notesSlide16.xml"/><Relationship Id="rId16" Type="http://schemas.openxmlformats.org/officeDocument/2006/relationships/image" Target="../media/image77.jpg"/><Relationship Id="rId20"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hyperlink" Target="mailto:sg@snv.univ-bejaia.z" TargetMode="External"/><Relationship Id="rId11" Type="http://schemas.openxmlformats.org/officeDocument/2006/relationships/hyperlink" Target="mailto:dept.sbe@snv.univ-bejaia.dz" TargetMode="External"/><Relationship Id="rId24" Type="http://schemas.openxmlformats.org/officeDocument/2006/relationships/image" Target="../media/image84.jpg"/><Relationship Id="rId5" Type="http://schemas.microsoft.com/office/2007/relationships/hdphoto" Target="../media/hdphoto9.wdp"/><Relationship Id="rId15" Type="http://schemas.openxmlformats.org/officeDocument/2006/relationships/image" Target="../media/image76.jpg"/><Relationship Id="rId23" Type="http://schemas.openxmlformats.org/officeDocument/2006/relationships/image" Target="../media/image83.jpg"/><Relationship Id="rId10" Type="http://schemas.openxmlformats.org/officeDocument/2006/relationships/hyperlink" Target="mailto:dept.sa@snv.univ-bejaia.dz" TargetMode="External"/><Relationship Id="rId19" Type="http://schemas.openxmlformats.org/officeDocument/2006/relationships/image" Target="../media/image48.png"/><Relationship Id="rId4" Type="http://schemas.openxmlformats.org/officeDocument/2006/relationships/image" Target="../media/image74.png"/><Relationship Id="rId9" Type="http://schemas.openxmlformats.org/officeDocument/2006/relationships/hyperlink" Target="mailto:dept.micro@snv.univ-bejaia.dz" TargetMode="External"/><Relationship Id="rId14" Type="http://schemas.microsoft.com/office/2007/relationships/hdphoto" Target="../media/hdphoto10.wdp"/><Relationship Id="rId22"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25000" b="-25000"/>
          </a:stretch>
        </a:blipFill>
        <a:effectLst/>
      </p:bgPr>
    </p:bg>
    <p:spTree>
      <p:nvGrpSpPr>
        <p:cNvPr id="1" name=""/>
        <p:cNvGrpSpPr/>
        <p:nvPr/>
      </p:nvGrpSpPr>
      <p:grpSpPr>
        <a:xfrm>
          <a:off x="0" y="0"/>
          <a:ext cx="0" cy="0"/>
          <a:chOff x="0" y="0"/>
          <a:chExt cx="0" cy="0"/>
        </a:xfrm>
      </p:grpSpPr>
      <p:sp>
        <p:nvSpPr>
          <p:cNvPr id="6" name="Arc 5"/>
          <p:cNvSpPr/>
          <p:nvPr/>
        </p:nvSpPr>
        <p:spPr>
          <a:xfrm rot="15280537">
            <a:off x="592189" y="2604793"/>
            <a:ext cx="6598143" cy="6691509"/>
          </a:xfrm>
          <a:prstGeom prst="arc">
            <a:avLst>
              <a:gd name="adj1" fmla="val 15530321"/>
              <a:gd name="adj2" fmla="val 1739106"/>
            </a:avLst>
          </a:prstGeom>
          <a:ln w="5715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accent2">
                  <a:lumMod val="75000"/>
                </a:schemeClr>
              </a:solidFill>
            </a:endParaRPr>
          </a:p>
        </p:txBody>
      </p:sp>
      <p:sp>
        <p:nvSpPr>
          <p:cNvPr id="4" name="ZoneTexte 3">
            <a:extLst>
              <a:ext uri="{FF2B5EF4-FFF2-40B4-BE49-F238E27FC236}">
                <a16:creationId xmlns:a16="http://schemas.microsoft.com/office/drawing/2014/main" id="{112560F6-24B5-44A0-A295-0A604B084E82}"/>
              </a:ext>
            </a:extLst>
          </p:cNvPr>
          <p:cNvSpPr txBox="1"/>
          <p:nvPr/>
        </p:nvSpPr>
        <p:spPr>
          <a:xfrm>
            <a:off x="805054" y="240178"/>
            <a:ext cx="5000660" cy="430887"/>
          </a:xfrm>
          <a:prstGeom prst="rect">
            <a:avLst/>
          </a:prstGeom>
          <a:noFill/>
        </p:spPr>
        <p:txBody>
          <a:bodyPr wrap="square" rtlCol="0">
            <a:spAutoFit/>
          </a:bodyPr>
          <a:lstStyle/>
          <a:p>
            <a:pPr algn="ctr"/>
            <a:r>
              <a:rPr lang="fr-FR" sz="1100" b="1" dirty="0">
                <a:solidFill>
                  <a:srgbClr val="002060"/>
                </a:solidFill>
              </a:rPr>
              <a:t>République Algérienne Démocratique et Populaire</a:t>
            </a:r>
          </a:p>
          <a:p>
            <a:pPr algn="ctr"/>
            <a:r>
              <a:rPr lang="fr-FR" sz="1100" b="1" dirty="0">
                <a:solidFill>
                  <a:srgbClr val="002060"/>
                </a:solidFill>
              </a:rPr>
              <a:t>Ministère de l’Enseignement  Supérieur et de la Recherche Scientifique</a:t>
            </a:r>
          </a:p>
        </p:txBody>
      </p:sp>
      <p:sp>
        <p:nvSpPr>
          <p:cNvPr id="14" name="Rectangle 13"/>
          <p:cNvSpPr/>
          <p:nvPr/>
        </p:nvSpPr>
        <p:spPr>
          <a:xfrm>
            <a:off x="805054" y="1475712"/>
            <a:ext cx="5000660" cy="405668"/>
          </a:xfrm>
          <a:prstGeom prst="rect">
            <a:avLst/>
          </a:prstGeom>
          <a:solidFill>
            <a:srgbClr val="003300"/>
          </a:solidFill>
          <a:ln w="76200">
            <a:noFill/>
          </a:ln>
        </p:spPr>
        <p:txBody>
          <a:bodyPr wrap="square">
            <a:spAutoFit/>
          </a:bodyPr>
          <a:lstStyle/>
          <a:p>
            <a:pPr algn="ctr"/>
            <a:r>
              <a:rPr lang="fr-FR" sz="2000" b="1" dirty="0">
                <a:solidFill>
                  <a:schemeClr val="bg1"/>
                </a:solidFill>
                <a:latin typeface="+mj-lt"/>
                <a:cs typeface="Arial" pitchFamily="34" charset="0"/>
              </a:rPr>
              <a:t>Faculté des Sciences de la Nature et de la Vie</a:t>
            </a:r>
          </a:p>
        </p:txBody>
      </p:sp>
      <p:sp>
        <p:nvSpPr>
          <p:cNvPr id="25" name="ZoneTexte 24">
            <a:extLst>
              <a:ext uri="{FF2B5EF4-FFF2-40B4-BE49-F238E27FC236}">
                <a16:creationId xmlns:a16="http://schemas.microsoft.com/office/drawing/2014/main" id="{112560F6-24B5-44A0-A295-0A604B084E82}"/>
              </a:ext>
            </a:extLst>
          </p:cNvPr>
          <p:cNvSpPr txBox="1"/>
          <p:nvPr/>
        </p:nvSpPr>
        <p:spPr>
          <a:xfrm>
            <a:off x="1845335" y="8607883"/>
            <a:ext cx="3297768" cy="738664"/>
          </a:xfrm>
          <a:prstGeom prst="rect">
            <a:avLst/>
          </a:prstGeom>
          <a:noFill/>
        </p:spPr>
        <p:txBody>
          <a:bodyPr wrap="square" rtlCol="0">
            <a:spAutoFit/>
          </a:bodyPr>
          <a:lstStyle/>
          <a:p>
            <a:pPr algn="ctr" rtl="1"/>
            <a:r>
              <a:rPr lang="fr-FR" sz="1000" b="1" dirty="0">
                <a:solidFill>
                  <a:srgbClr val="002060"/>
                </a:solidFill>
              </a:rPr>
              <a:t>Route de Targa Ouzemour, Béjaia 06000   Tel :034 81 37 10</a:t>
            </a:r>
          </a:p>
          <a:p>
            <a:pPr algn="ctr" rtl="1"/>
            <a:r>
              <a:rPr lang="fr-FR" sz="1000" b="1" dirty="0">
                <a:solidFill>
                  <a:srgbClr val="002060"/>
                </a:solidFill>
              </a:rPr>
              <a:t>www.univ-bejaia/Fac_Sciences_Nature_Vie/</a:t>
            </a:r>
          </a:p>
          <a:p>
            <a:pPr algn="ctr" rtl="1"/>
            <a:r>
              <a:rPr lang="fr-FR" sz="1000" b="1" dirty="0">
                <a:solidFill>
                  <a:srgbClr val="002060"/>
                </a:solidFill>
              </a:rPr>
              <a:t>Faculté des Sciences de La Nature et de La Vie/Univ.Béjaia</a:t>
            </a:r>
          </a:p>
          <a:p>
            <a:pPr algn="ctr" rtl="1"/>
            <a:endParaRPr lang="fr-FR" sz="1200" b="1" dirty="0">
              <a:solidFill>
                <a:srgbClr val="002060"/>
              </a:solidFill>
            </a:endParaRPr>
          </a:p>
        </p:txBody>
      </p:sp>
      <p:sp>
        <p:nvSpPr>
          <p:cNvPr id="11" name="Espace réservé du numéro de diapositive 3"/>
          <p:cNvSpPr>
            <a:spLocks noGrp="1"/>
          </p:cNvSpPr>
          <p:nvPr>
            <p:ph type="sldNum" sz="quarter" idx="12"/>
          </p:nvPr>
        </p:nvSpPr>
        <p:spPr>
          <a:xfrm>
            <a:off x="4942883" y="7181879"/>
            <a:ext cx="1725662" cy="756325"/>
          </a:xfrm>
        </p:spPr>
        <p:txBody>
          <a:bodyPr/>
          <a:lstStyle/>
          <a:p>
            <a:r>
              <a:rPr lang="en-US" sz="2400" b="1" dirty="0">
                <a:solidFill>
                  <a:srgbClr val="002060"/>
                </a:solidFill>
              </a:rPr>
              <a:t>2024/2025</a:t>
            </a:r>
          </a:p>
        </p:txBody>
      </p:sp>
      <p:pic>
        <p:nvPicPr>
          <p:cNvPr id="5" name="Image 4">
            <a:extLst>
              <a:ext uri="{FF2B5EF4-FFF2-40B4-BE49-F238E27FC236}">
                <a16:creationId xmlns:a16="http://schemas.microsoft.com/office/drawing/2014/main" id="{4866F946-2523-4E58-9566-FEAB025B853E}"/>
              </a:ext>
            </a:extLst>
          </p:cNvPr>
          <p:cNvPicPr>
            <a:picLocks noChangeAspect="1"/>
          </p:cNvPicPr>
          <p:nvPr/>
        </p:nvPicPr>
        <p:blipFill>
          <a:blip r:embed="rId4"/>
          <a:stretch>
            <a:fillRect/>
          </a:stretch>
        </p:blipFill>
        <p:spPr>
          <a:xfrm>
            <a:off x="2197600" y="645846"/>
            <a:ext cx="1952625" cy="829866"/>
          </a:xfrm>
          <a:prstGeom prst="rect">
            <a:avLst/>
          </a:prstGeom>
        </p:spPr>
      </p:pic>
      <p:sp>
        <p:nvSpPr>
          <p:cNvPr id="2" name="Rectangle 1">
            <a:extLst>
              <a:ext uri="{FF2B5EF4-FFF2-40B4-BE49-F238E27FC236}">
                <a16:creationId xmlns:a16="http://schemas.microsoft.com/office/drawing/2014/main" id="{8E280253-5409-4BDD-B06A-DAFB87BC7EE0}"/>
              </a:ext>
            </a:extLst>
          </p:cNvPr>
          <p:cNvSpPr/>
          <p:nvPr/>
        </p:nvSpPr>
        <p:spPr>
          <a:xfrm>
            <a:off x="3795724" y="3480413"/>
            <a:ext cx="2950744" cy="1446550"/>
          </a:xfrm>
          <a:prstGeom prst="rect">
            <a:avLst/>
          </a:prstGeom>
        </p:spPr>
        <p:txBody>
          <a:bodyPr wrap="none">
            <a:spAutoFit/>
          </a:bodyPr>
          <a:lstStyle/>
          <a:p>
            <a:pPr lvl="0" algn="ctr"/>
            <a:r>
              <a:rPr lang="fr-FR" sz="4400" b="1" dirty="0">
                <a:solidFill>
                  <a:srgbClr val="002060"/>
                </a:solidFill>
                <a:cs typeface="Arial" pitchFamily="34" charset="0"/>
              </a:rPr>
              <a:t>GUIDE </a:t>
            </a:r>
            <a:r>
              <a:rPr lang="fr-FR" sz="4400" b="1" dirty="0">
                <a:solidFill>
                  <a:srgbClr val="002060"/>
                </a:solidFill>
              </a:rPr>
              <a:t>DE </a:t>
            </a:r>
          </a:p>
          <a:p>
            <a:pPr lvl="0" algn="ctr"/>
            <a:r>
              <a:rPr lang="fr-FR" sz="4400" b="1" dirty="0">
                <a:solidFill>
                  <a:srgbClr val="002060"/>
                </a:solidFill>
              </a:rPr>
              <a:t>L’ETUDIANT</a:t>
            </a:r>
          </a:p>
        </p:txBody>
      </p:sp>
      <p:sp>
        <p:nvSpPr>
          <p:cNvPr id="3" name="Ellipse 2">
            <a:extLst>
              <a:ext uri="{FF2B5EF4-FFF2-40B4-BE49-F238E27FC236}">
                <a16:creationId xmlns:a16="http://schemas.microsoft.com/office/drawing/2014/main" id="{B544D69D-406B-493D-9604-9F904EF6047E}"/>
              </a:ext>
            </a:extLst>
          </p:cNvPr>
          <p:cNvSpPr/>
          <p:nvPr/>
        </p:nvSpPr>
        <p:spPr>
          <a:xfrm>
            <a:off x="1887761" y="5384800"/>
            <a:ext cx="3141439" cy="264005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50A1408A-8CF9-440E-8DA2-4391D7753974}"/>
              </a:ext>
            </a:extLst>
          </p:cNvPr>
          <p:cNvSpPr/>
          <p:nvPr/>
        </p:nvSpPr>
        <p:spPr>
          <a:xfrm>
            <a:off x="523932" y="7337832"/>
            <a:ext cx="1288284" cy="1360585"/>
          </a:xfrm>
          <a:prstGeom prst="ellipse">
            <a:avLst/>
          </a:prstGeom>
          <a:blipFill>
            <a:blip r:embed="rId6">
              <a:alphaModFix amt="78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7864154E-7F08-41A0-B4A0-651A764D0591}"/>
              </a:ext>
            </a:extLst>
          </p:cNvPr>
          <p:cNvSpPr/>
          <p:nvPr/>
        </p:nvSpPr>
        <p:spPr>
          <a:xfrm>
            <a:off x="2227086" y="2206632"/>
            <a:ext cx="1269500" cy="142804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C7FFB308-8234-47A4-BF32-7EBC494D5923}"/>
              </a:ext>
            </a:extLst>
          </p:cNvPr>
          <p:cNvSpPr/>
          <p:nvPr/>
        </p:nvSpPr>
        <p:spPr>
          <a:xfrm>
            <a:off x="4394001" y="2176850"/>
            <a:ext cx="1270397" cy="1441060"/>
          </a:xfrm>
          <a:prstGeom prst="ellipse">
            <a:avLst/>
          </a:prstGeom>
          <a:blipFill>
            <a:blip r:embed="rId8">
              <a:alphaModFix amt="78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llipse 23">
            <a:extLst>
              <a:ext uri="{FF2B5EF4-FFF2-40B4-BE49-F238E27FC236}">
                <a16:creationId xmlns:a16="http://schemas.microsoft.com/office/drawing/2014/main" id="{BA0B1E88-F9AF-4B88-9F04-FFFA15E156E7}"/>
              </a:ext>
            </a:extLst>
          </p:cNvPr>
          <p:cNvSpPr/>
          <p:nvPr/>
        </p:nvSpPr>
        <p:spPr>
          <a:xfrm>
            <a:off x="599476" y="3392299"/>
            <a:ext cx="1288285" cy="1472005"/>
          </a:xfrm>
          <a:prstGeom prst="ellipse">
            <a:avLst/>
          </a:prstGeom>
          <a:blipFill>
            <a:blip r:embed="rId9">
              <a:alphaModFix amt="78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a:extLst>
              <a:ext uri="{FF2B5EF4-FFF2-40B4-BE49-F238E27FC236}">
                <a16:creationId xmlns:a16="http://schemas.microsoft.com/office/drawing/2014/main" id="{7864154E-7F08-41A0-B4A0-651A764D0591}"/>
              </a:ext>
            </a:extLst>
          </p:cNvPr>
          <p:cNvSpPr/>
          <p:nvPr/>
        </p:nvSpPr>
        <p:spPr>
          <a:xfrm>
            <a:off x="56506" y="5268230"/>
            <a:ext cx="1371600" cy="1462861"/>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32908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2000" b="-2000"/>
          </a:stretch>
        </a:blipFill>
        <a:effectLst/>
      </p:bgPr>
    </p:bg>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B910B8A9-3379-4943-A435-3DE728D297E3}"/>
              </a:ext>
            </a:extLst>
          </p:cNvPr>
          <p:cNvSpPr>
            <a:spLocks noChangeArrowheads="1"/>
          </p:cNvSpPr>
          <p:nvPr/>
        </p:nvSpPr>
        <p:spPr bwMode="auto">
          <a:xfrm>
            <a:off x="400989" y="1966995"/>
            <a:ext cx="3619198" cy="307777"/>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1. DEPARTEMENT DU TRONC COMMUN</a:t>
            </a:r>
            <a:endParaRPr kumimoji="0" lang="fr-FR" altLang="fr-FR"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B5DA1E1-D1F2-4796-A00E-C1B177742D8E}"/>
              </a:ext>
            </a:extLst>
          </p:cNvPr>
          <p:cNvSpPr/>
          <p:nvPr/>
        </p:nvSpPr>
        <p:spPr>
          <a:xfrm>
            <a:off x="400989" y="2274772"/>
            <a:ext cx="4323411" cy="2797689"/>
          </a:xfrm>
          <a:prstGeom prst="rect">
            <a:avLst/>
          </a:prstGeom>
        </p:spPr>
        <p:txBody>
          <a:bodyPr wrap="square">
            <a:spAutoFit/>
          </a:bodyPr>
          <a:lstStyle/>
          <a:p>
            <a:pPr algn="just">
              <a:lnSpc>
                <a:spcPct val="150000"/>
              </a:lnSpc>
              <a:spcAft>
                <a:spcPts val="0"/>
              </a:spcAft>
            </a:pPr>
            <a:r>
              <a:rPr lang="fr-FR" sz="1200" dirty="0">
                <a:latin typeface="Arial" pitchFamily="34" charset="0"/>
                <a:ea typeface="Calibri" panose="020F0502020204030204" pitchFamily="34" charset="0"/>
                <a:cs typeface="Arial" pitchFamily="34" charset="0"/>
              </a:rPr>
              <a:t>      Le </a:t>
            </a:r>
            <a:r>
              <a:rPr lang="fr-FR" sz="1200" dirty="0">
                <a:ea typeface="Calibri" panose="020F0502020204030204" pitchFamily="34" charset="0"/>
                <a:cs typeface="Arial" pitchFamily="34" charset="0"/>
              </a:rPr>
              <a:t>département de Tronc Commun (TCSN) est le premier contact de l’étudiant avec la Faculté des Sciences de la Nature et de la Vie. Il a pour objectif l’accompagnement des étudiants dans leur formation par un encadrement professionnel. Les enseignants guident l’étudiant dans son acquisition des connaissances générales à même de lui permettre de mieux intégrer des spécialités inscrites au programme des licences L2 et L3 et de masters (M1 &amp; M2) du même parcours de formation ou d’un autre par l’intermédiaire des passerelles.</a:t>
            </a:r>
          </a:p>
          <a:p>
            <a:pPr>
              <a:lnSpc>
                <a:spcPct val="115000"/>
              </a:lnSpc>
              <a:spcAft>
                <a:spcPts val="1000"/>
              </a:spcAft>
            </a:pPr>
            <a:r>
              <a:rPr lang="fr-FR" sz="1200" dirty="0">
                <a:latin typeface="Arial" pitchFamily="34" charset="0"/>
                <a:ea typeface="Calibri" panose="020F0502020204030204" pitchFamily="34" charset="0"/>
                <a:cs typeface="Arial" pitchFamily="34" charset="0"/>
              </a:rPr>
              <a:t> </a:t>
            </a:r>
          </a:p>
        </p:txBody>
      </p:sp>
      <p:sp>
        <p:nvSpPr>
          <p:cNvPr id="18" name="Rectangle 17">
            <a:extLst>
              <a:ext uri="{FF2B5EF4-FFF2-40B4-BE49-F238E27FC236}">
                <a16:creationId xmlns:a16="http://schemas.microsoft.com/office/drawing/2014/main" id="{9EDA2CF5-7DFD-4EE5-B623-6B4030DF74C2}"/>
              </a:ext>
            </a:extLst>
          </p:cNvPr>
          <p:cNvSpPr/>
          <p:nvPr/>
        </p:nvSpPr>
        <p:spPr>
          <a:xfrm>
            <a:off x="567456" y="200677"/>
            <a:ext cx="5569152" cy="307777"/>
          </a:xfrm>
          <a:prstGeom prst="rect">
            <a:avLst/>
          </a:prstGeom>
          <a:solidFill>
            <a:schemeClr val="accent6">
              <a:lumMod val="75000"/>
            </a:schemeClr>
          </a:solidFill>
        </p:spPr>
        <p:txBody>
          <a:bodyPr wrap="square">
            <a:spAutoFit/>
          </a:bodyPr>
          <a:lstStyle/>
          <a:p>
            <a:pPr algn="ctr"/>
            <a:r>
              <a:rPr lang="fr-FR" sz="1400" b="1" dirty="0">
                <a:solidFill>
                  <a:schemeClr val="bg1"/>
                </a:solidFill>
                <a:latin typeface="Arial" pitchFamily="34" charset="0"/>
                <a:cs typeface="Arial" pitchFamily="34" charset="0"/>
              </a:rPr>
              <a:t>FORMATIONS  EN GRADUATION</a:t>
            </a:r>
            <a:endParaRPr lang="fr-FR" sz="1400" dirty="0">
              <a:solidFill>
                <a:schemeClr val="bg1"/>
              </a:solidFill>
              <a:latin typeface="Arial" pitchFamily="34" charset="0"/>
              <a:cs typeface="Arial" pitchFamily="34" charset="0"/>
            </a:endParaRPr>
          </a:p>
        </p:txBody>
      </p:sp>
      <p:graphicFrame>
        <p:nvGraphicFramePr>
          <p:cNvPr id="36" name="Tableau 35"/>
          <p:cNvGraphicFramePr>
            <a:graphicFrameLocks noGrp="1"/>
          </p:cNvGraphicFramePr>
          <p:nvPr>
            <p:extLst>
              <p:ext uri="{D42A27DB-BD31-4B8C-83A1-F6EECF244321}">
                <p14:modId xmlns:p14="http://schemas.microsoft.com/office/powerpoint/2010/main" val="1188936929"/>
              </p:ext>
            </p:extLst>
          </p:nvPr>
        </p:nvGraphicFramePr>
        <p:xfrm>
          <a:off x="4908363" y="2350095"/>
          <a:ext cx="1621300" cy="2401867"/>
        </p:xfrm>
        <a:graphic>
          <a:graphicData uri="http://schemas.openxmlformats.org/drawingml/2006/table">
            <a:tbl>
              <a:tblPr firstRow="1" bandRow="1">
                <a:tableStyleId>{1E171933-4619-4E11-9A3F-F7608DF75F80}</a:tableStyleId>
              </a:tblPr>
              <a:tblGrid>
                <a:gridCol w="1621300">
                  <a:extLst>
                    <a:ext uri="{9D8B030D-6E8A-4147-A177-3AD203B41FA5}">
                      <a16:colId xmlns:a16="http://schemas.microsoft.com/office/drawing/2014/main" val="20000"/>
                    </a:ext>
                  </a:extLst>
                </a:gridCol>
              </a:tblGrid>
              <a:tr h="412907">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Arial" pitchFamily="34" charset="0"/>
                          <a:cs typeface="Arial" pitchFamily="34" charset="0"/>
                        </a:rPr>
                        <a:t>LABORATOIRES PEDAGOGIQUES</a:t>
                      </a:r>
                      <a:endParaRPr lang="fr-FR" sz="1200" b="1" dirty="0">
                        <a:solidFill>
                          <a:schemeClr val="bg1"/>
                        </a:solidFill>
                        <a:latin typeface="Arial" pitchFamily="34" charset="0"/>
                        <a:cs typeface="Arial" pitchFamily="34" charset="0"/>
                      </a:endParaRPr>
                    </a:p>
                  </a:txBody>
                  <a:tcPr>
                    <a:solidFill>
                      <a:schemeClr val="accent6">
                        <a:lumMod val="75000"/>
                      </a:schemeClr>
                    </a:solidFill>
                  </a:tcPr>
                </a:tc>
                <a:extLst>
                  <a:ext uri="{0D108BD9-81ED-4DB2-BD59-A6C34878D82A}">
                    <a16:rowId xmlns:a16="http://schemas.microsoft.com/office/drawing/2014/main" val="10000"/>
                  </a:ext>
                </a:extLst>
              </a:tr>
              <a:tr h="210459">
                <a:tc>
                  <a:txBody>
                    <a:bodyPr/>
                    <a:lstStyle/>
                    <a:p>
                      <a:pPr algn="ctr" rtl="0" fontAlgn="ctr"/>
                      <a:r>
                        <a:rPr lang="fr-FR" sz="1200" b="0" i="0" u="none" strike="noStrike" dirty="0">
                          <a:solidFill>
                            <a:srgbClr val="000000"/>
                          </a:solidFill>
                          <a:effectLst/>
                          <a:latin typeface="Arial" panose="020B0604020202020204" pitchFamily="34" charset="0"/>
                        </a:rPr>
                        <a:t>Biochimie</a:t>
                      </a:r>
                    </a:p>
                  </a:txBody>
                  <a:tcPr marL="9525" marR="9525" marT="9525" marB="0" anchor="ctr"/>
                </a:tc>
                <a:extLst>
                  <a:ext uri="{0D108BD9-81ED-4DB2-BD59-A6C34878D82A}">
                    <a16:rowId xmlns:a16="http://schemas.microsoft.com/office/drawing/2014/main" val="10001"/>
                  </a:ext>
                </a:extLst>
              </a:tr>
              <a:tr h="247744">
                <a:tc>
                  <a:txBody>
                    <a:bodyPr/>
                    <a:lstStyle/>
                    <a:p>
                      <a:pPr algn="ctr" rtl="0" fontAlgn="ctr"/>
                      <a:r>
                        <a:rPr lang="fr-FR" sz="1200" b="0" i="0" u="none" strike="noStrike" dirty="0">
                          <a:solidFill>
                            <a:srgbClr val="000000"/>
                          </a:solidFill>
                          <a:effectLst/>
                          <a:latin typeface="Arial" panose="020B0604020202020204" pitchFamily="34" charset="0"/>
                        </a:rPr>
                        <a:t>Biologie générale</a:t>
                      </a:r>
                    </a:p>
                  </a:txBody>
                  <a:tcPr marL="9525" marR="9525" marT="9525" marB="0" anchor="ctr"/>
                </a:tc>
                <a:extLst>
                  <a:ext uri="{0D108BD9-81ED-4DB2-BD59-A6C34878D82A}">
                    <a16:rowId xmlns:a16="http://schemas.microsoft.com/office/drawing/2014/main" val="10002"/>
                  </a:ext>
                </a:extLst>
              </a:tr>
              <a:tr h="247744">
                <a:tc>
                  <a:txBody>
                    <a:bodyPr/>
                    <a:lstStyle/>
                    <a:p>
                      <a:pPr algn="ctr" rtl="0" fontAlgn="ctr"/>
                      <a:r>
                        <a:rPr lang="fr-FR" sz="1200" b="0" i="0" u="none" strike="noStrike" dirty="0">
                          <a:solidFill>
                            <a:srgbClr val="000000"/>
                          </a:solidFill>
                          <a:effectLst/>
                          <a:latin typeface="Arial" panose="020B0604020202020204" pitchFamily="34" charset="0"/>
                        </a:rPr>
                        <a:t>Biophysique</a:t>
                      </a:r>
                    </a:p>
                  </a:txBody>
                  <a:tcPr marL="9525" marR="9525" marT="9525" marB="0" anchor="ctr"/>
                </a:tc>
                <a:extLst>
                  <a:ext uri="{0D108BD9-81ED-4DB2-BD59-A6C34878D82A}">
                    <a16:rowId xmlns:a16="http://schemas.microsoft.com/office/drawing/2014/main" val="10003"/>
                  </a:ext>
                </a:extLst>
              </a:tr>
              <a:tr h="247744">
                <a:tc>
                  <a:txBody>
                    <a:bodyPr/>
                    <a:lstStyle/>
                    <a:p>
                      <a:pPr algn="ctr" rtl="0" fontAlgn="ctr"/>
                      <a:r>
                        <a:rPr lang="fr-FR" sz="1200" b="0" i="0" u="none" strike="noStrike" dirty="0">
                          <a:solidFill>
                            <a:srgbClr val="000000"/>
                          </a:solidFill>
                          <a:effectLst/>
                          <a:latin typeface="Arial" panose="020B0604020202020204" pitchFamily="34" charset="0"/>
                        </a:rPr>
                        <a:t>Botanique</a:t>
                      </a:r>
                    </a:p>
                  </a:txBody>
                  <a:tcPr marL="9525" marR="9525" marT="9525" marB="0" anchor="ctr"/>
                </a:tc>
                <a:extLst>
                  <a:ext uri="{0D108BD9-81ED-4DB2-BD59-A6C34878D82A}">
                    <a16:rowId xmlns:a16="http://schemas.microsoft.com/office/drawing/2014/main" val="10004"/>
                  </a:ext>
                </a:extLst>
              </a:tr>
              <a:tr h="247744">
                <a:tc>
                  <a:txBody>
                    <a:bodyPr/>
                    <a:lstStyle/>
                    <a:p>
                      <a:pPr algn="ctr" rtl="0" fontAlgn="ctr"/>
                      <a:r>
                        <a:rPr lang="fr-FR" sz="1200" b="0" i="0" u="none" strike="noStrike" dirty="0">
                          <a:solidFill>
                            <a:srgbClr val="000000"/>
                          </a:solidFill>
                          <a:effectLst/>
                          <a:latin typeface="Arial" panose="020B0604020202020204" pitchFamily="34" charset="0"/>
                        </a:rPr>
                        <a:t>Chimie</a:t>
                      </a:r>
                    </a:p>
                  </a:txBody>
                  <a:tcPr marL="9525" marR="9525" marT="9525" marB="0" anchor="ctr"/>
                </a:tc>
                <a:extLst>
                  <a:ext uri="{0D108BD9-81ED-4DB2-BD59-A6C34878D82A}">
                    <a16:rowId xmlns:a16="http://schemas.microsoft.com/office/drawing/2014/main" val="10005"/>
                  </a:ext>
                </a:extLst>
              </a:tr>
              <a:tr h="247744">
                <a:tc>
                  <a:txBody>
                    <a:bodyPr/>
                    <a:lstStyle/>
                    <a:p>
                      <a:pPr algn="ctr" rtl="0" fontAlgn="ctr"/>
                      <a:r>
                        <a:rPr lang="fr-FR" sz="1200" b="0" i="0" u="none" strike="noStrike">
                          <a:solidFill>
                            <a:srgbClr val="000000"/>
                          </a:solidFill>
                          <a:effectLst/>
                          <a:latin typeface="Arial" panose="020B0604020202020204" pitchFamily="34" charset="0"/>
                        </a:rPr>
                        <a:t>Géologie</a:t>
                      </a:r>
                    </a:p>
                  </a:txBody>
                  <a:tcPr marL="9525" marR="9525" marT="9525" marB="0" anchor="ctr"/>
                </a:tc>
                <a:extLst>
                  <a:ext uri="{0D108BD9-81ED-4DB2-BD59-A6C34878D82A}">
                    <a16:rowId xmlns:a16="http://schemas.microsoft.com/office/drawing/2014/main" val="10006"/>
                  </a:ext>
                </a:extLst>
              </a:tr>
              <a:tr h="247744">
                <a:tc>
                  <a:txBody>
                    <a:bodyPr/>
                    <a:lstStyle/>
                    <a:p>
                      <a:pPr algn="ctr" rtl="0" fontAlgn="ctr"/>
                      <a:r>
                        <a:rPr lang="fr-FR" sz="1200" b="0" i="0" u="none" strike="noStrike">
                          <a:solidFill>
                            <a:srgbClr val="000000"/>
                          </a:solidFill>
                          <a:effectLst/>
                          <a:latin typeface="Arial" panose="020B0604020202020204" pitchFamily="34" charset="0"/>
                        </a:rPr>
                        <a:t>Microbiologie</a:t>
                      </a:r>
                    </a:p>
                  </a:txBody>
                  <a:tcPr marL="9525" marR="9525" marT="9525" marB="0" anchor="ctr"/>
                </a:tc>
                <a:extLst>
                  <a:ext uri="{0D108BD9-81ED-4DB2-BD59-A6C34878D82A}">
                    <a16:rowId xmlns:a16="http://schemas.microsoft.com/office/drawing/2014/main" val="10007"/>
                  </a:ext>
                </a:extLst>
              </a:tr>
              <a:tr h="247744">
                <a:tc>
                  <a:txBody>
                    <a:bodyPr/>
                    <a:lstStyle/>
                    <a:p>
                      <a:pPr algn="ctr" rtl="0" fontAlgn="ctr"/>
                      <a:r>
                        <a:rPr lang="fr-FR" sz="1200" b="0" i="0" u="none" strike="noStrike" dirty="0">
                          <a:solidFill>
                            <a:srgbClr val="000000"/>
                          </a:solidFill>
                          <a:effectLst/>
                          <a:latin typeface="Arial" panose="020B0604020202020204" pitchFamily="34" charset="0"/>
                        </a:rPr>
                        <a:t>Zoologie</a:t>
                      </a:r>
                    </a:p>
                  </a:txBody>
                  <a:tcPr marL="9525" marR="9525" marT="9525" marB="0" anchor="ctr"/>
                </a:tc>
                <a:extLst>
                  <a:ext uri="{0D108BD9-81ED-4DB2-BD59-A6C34878D82A}">
                    <a16:rowId xmlns:a16="http://schemas.microsoft.com/office/drawing/2014/main" val="10008"/>
                  </a:ext>
                </a:extLst>
              </a:tr>
            </a:tbl>
          </a:graphicData>
        </a:graphic>
      </p:graphicFrame>
      <p:sp>
        <p:nvSpPr>
          <p:cNvPr id="20" name="Rectangle 19">
            <a:extLst>
              <a:ext uri="{FF2B5EF4-FFF2-40B4-BE49-F238E27FC236}">
                <a16:creationId xmlns:a16="http://schemas.microsoft.com/office/drawing/2014/main" id="{FA949F6D-5028-4867-9C3A-41052474D68C}"/>
              </a:ext>
            </a:extLst>
          </p:cNvPr>
          <p:cNvSpPr/>
          <p:nvPr/>
        </p:nvSpPr>
        <p:spPr>
          <a:xfrm>
            <a:off x="223189" y="6896440"/>
            <a:ext cx="2456284" cy="307777"/>
          </a:xfrm>
          <a:prstGeom prst="rect">
            <a:avLst/>
          </a:prstGeom>
          <a:solidFill>
            <a:srgbClr val="FFFF00"/>
          </a:solidFill>
        </p:spPr>
        <p:txBody>
          <a:bodyPr wrap="square">
            <a:spAutoFit/>
          </a:bodyPr>
          <a:lstStyle/>
          <a:p>
            <a:pPr lvl="0"/>
            <a:r>
              <a:rPr lang="fr-FR" sz="1400" b="1" dirty="0">
                <a:latin typeface="Arial" panose="020B0604020202020204" pitchFamily="34" charset="0"/>
                <a:cs typeface="Arial" panose="020B0604020202020204" pitchFamily="34" charset="0"/>
              </a:rPr>
              <a:t>OFFRES DE FORMATIONS</a:t>
            </a:r>
            <a:endParaRPr lang="fr-FR" sz="1400" dirty="0">
              <a:latin typeface="Arial" panose="020B0604020202020204" pitchFamily="34" charset="0"/>
              <a:cs typeface="Arial" panose="020B0604020202020204" pitchFamily="34" charset="0"/>
            </a:endParaRPr>
          </a:p>
        </p:txBody>
      </p:sp>
      <p:graphicFrame>
        <p:nvGraphicFramePr>
          <p:cNvPr id="3" name="Tableau 2">
            <a:extLst>
              <a:ext uri="{FF2B5EF4-FFF2-40B4-BE49-F238E27FC236}">
                <a16:creationId xmlns:a16="http://schemas.microsoft.com/office/drawing/2014/main" id="{A39783BD-7C58-4D5F-B0D4-2CB76A164DE2}"/>
              </a:ext>
            </a:extLst>
          </p:cNvPr>
          <p:cNvGraphicFramePr>
            <a:graphicFrameLocks noGrp="1"/>
          </p:cNvGraphicFramePr>
          <p:nvPr>
            <p:extLst>
              <p:ext uri="{D42A27DB-BD31-4B8C-83A1-F6EECF244321}">
                <p14:modId xmlns:p14="http://schemas.microsoft.com/office/powerpoint/2010/main" val="482404399"/>
              </p:ext>
            </p:extLst>
          </p:nvPr>
        </p:nvGraphicFramePr>
        <p:xfrm>
          <a:off x="226186" y="7322565"/>
          <a:ext cx="6085223" cy="1438141"/>
        </p:xfrm>
        <a:graphic>
          <a:graphicData uri="http://schemas.openxmlformats.org/drawingml/2006/table">
            <a:tbl>
              <a:tblPr firstRow="1" bandRow="1">
                <a:tableStyleId>{17292A2E-F333-43FB-9621-5CBBE7FDCDCB}</a:tableStyleId>
              </a:tblPr>
              <a:tblGrid>
                <a:gridCol w="1518096">
                  <a:extLst>
                    <a:ext uri="{9D8B030D-6E8A-4147-A177-3AD203B41FA5}">
                      <a16:colId xmlns:a16="http://schemas.microsoft.com/office/drawing/2014/main" val="217139223"/>
                    </a:ext>
                  </a:extLst>
                </a:gridCol>
                <a:gridCol w="4567127">
                  <a:extLst>
                    <a:ext uri="{9D8B030D-6E8A-4147-A177-3AD203B41FA5}">
                      <a16:colId xmlns:a16="http://schemas.microsoft.com/office/drawing/2014/main" val="2611312116"/>
                    </a:ext>
                  </a:extLst>
                </a:gridCol>
              </a:tblGrid>
              <a:tr h="254219">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Niveau</a:t>
                      </a:r>
                      <a:endParaRPr lang="fr-FR" sz="1200" b="0" dirty="0">
                        <a:solidFill>
                          <a:schemeClr val="tx1"/>
                        </a:solidFill>
                        <a:latin typeface="+mn-lt"/>
                        <a:cs typeface="Arial" pitchFamily="34" charset="0"/>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dirty="0">
                          <a:solidFill>
                            <a:schemeClr val="tx1"/>
                          </a:solidFill>
                          <a:latin typeface="+mn-lt"/>
                          <a:cs typeface="Arial" pitchFamily="34" charset="0"/>
                        </a:rPr>
                        <a:t>Domaine /filières</a:t>
                      </a:r>
                    </a:p>
                  </a:txBody>
                  <a:tcPr anchor="ctr"/>
                </a:tc>
                <a:extLst>
                  <a:ext uri="{0D108BD9-81ED-4DB2-BD59-A6C34878D82A}">
                    <a16:rowId xmlns:a16="http://schemas.microsoft.com/office/drawing/2014/main" val="1404903767"/>
                  </a:ext>
                </a:extLst>
              </a:tr>
              <a:tr h="254219">
                <a:tc rowSpan="3">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rPr>
                        <a:t>Licences (L1)</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 </a:t>
                      </a:r>
                      <a:endParaRPr lang="fr-FR" sz="1200" b="0" dirty="0">
                        <a:solidFill>
                          <a:schemeClr val="tx1"/>
                        </a:solidFill>
                        <a:latin typeface="+mn-lt"/>
                        <a:cs typeface="Arial" pitchFamily="34" charset="0"/>
                      </a:endParaRP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Sciences de la Nature et de la Vie</a:t>
                      </a:r>
                      <a:endParaRPr lang="fr-FR" sz="1200" b="0" dirty="0">
                        <a:solidFill>
                          <a:schemeClr val="tx1"/>
                        </a:solidFill>
                        <a:latin typeface="+mn-lt"/>
                        <a:ea typeface="Times New Roman" panose="02020603050405020304" pitchFamily="18" charset="0"/>
                        <a:cs typeface="Arial" pitchFamily="34" charset="0"/>
                      </a:endParaRPr>
                    </a:p>
                  </a:txBody>
                  <a:tcPr/>
                </a:tc>
                <a:extLst>
                  <a:ext uri="{0D108BD9-81ED-4DB2-BD59-A6C34878D82A}">
                    <a16:rowId xmlns:a16="http://schemas.microsoft.com/office/drawing/2014/main" val="3917118933"/>
                  </a:ext>
                </a:extLst>
              </a:tr>
              <a:tr h="296324">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Arial" pitchFamily="34" charset="0"/>
                        <a:cs typeface="Arial"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t>Sciences Alimentaire/ Emballage et Qualité</a:t>
                      </a:r>
                      <a:endParaRPr lang="fr-FR" sz="1200" b="0" dirty="0">
                        <a:solidFill>
                          <a:schemeClr val="tx1"/>
                        </a:solidFill>
                        <a:latin typeface="+mn-lt"/>
                        <a:cs typeface="Arial" pitchFamily="34" charset="0"/>
                      </a:endParaRPr>
                    </a:p>
                  </a:txBody>
                  <a:tcPr/>
                </a:tc>
                <a:extLst>
                  <a:ext uri="{0D108BD9-81ED-4DB2-BD59-A6C34878D82A}">
                    <a16:rowId xmlns:a16="http://schemas.microsoft.com/office/drawing/2014/main" val="779974862"/>
                  </a:ext>
                </a:extLst>
              </a:tr>
              <a:tr h="593177">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Arial" pitchFamily="34" charset="0"/>
                        <a:cs typeface="Arial"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a:r>
                        <a:rPr lang="fr-FR" sz="1200" dirty="0"/>
                        <a:t>Sciences Alimentaire/ Contrôle de Qualité et Analyse des</a:t>
                      </a:r>
                      <a:r>
                        <a:rPr lang="fr-FR" sz="1200" baseline="0" dirty="0"/>
                        <a:t> </a:t>
                      </a:r>
                      <a:r>
                        <a:rPr lang="fr-FR" sz="1200" dirty="0"/>
                        <a:t> Aliments</a:t>
                      </a:r>
                    </a:p>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t>(CQAA MCIL)</a:t>
                      </a:r>
                      <a:endParaRPr lang="fr-FR" sz="1200" b="0" dirty="0">
                        <a:solidFill>
                          <a:schemeClr val="tx1"/>
                        </a:solidFill>
                        <a:latin typeface="+mn-lt"/>
                        <a:cs typeface="Arial" pitchFamily="34" charset="0"/>
                      </a:endParaRPr>
                    </a:p>
                  </a:txBody>
                  <a:tcPr/>
                </a:tc>
                <a:extLst>
                  <a:ext uri="{0D108BD9-81ED-4DB2-BD59-A6C34878D82A}">
                    <a16:rowId xmlns:a16="http://schemas.microsoft.com/office/drawing/2014/main" val="1151523928"/>
                  </a:ext>
                </a:extLst>
              </a:tr>
            </a:tbl>
          </a:graphicData>
        </a:graphic>
      </p:graphicFrame>
      <p:sp>
        <p:nvSpPr>
          <p:cNvPr id="4" name="Rectangle 3"/>
          <p:cNvSpPr/>
          <p:nvPr/>
        </p:nvSpPr>
        <p:spPr>
          <a:xfrm>
            <a:off x="400989" y="522714"/>
            <a:ext cx="5735619" cy="1200329"/>
          </a:xfrm>
          <a:prstGeom prst="rect">
            <a:avLst/>
          </a:prstGeom>
        </p:spPr>
        <p:txBody>
          <a:bodyPr wrap="square">
            <a:spAutoFit/>
          </a:bodyPr>
          <a:lstStyle/>
          <a:p>
            <a:pPr algn="just">
              <a:lnSpc>
                <a:spcPct val="150000"/>
              </a:lnSpc>
            </a:pPr>
            <a:r>
              <a:rPr lang="fr-FR" sz="1200" dirty="0">
                <a:cs typeface="Arial" panose="020B0604020202020204" pitchFamily="34" charset="0"/>
              </a:rPr>
              <a:t>       Les formations proposées par la faculté s’inscrivent dans une politique d’ouverture sur l’environnement socio-économique. La Faculté des Sciences de la Nature et de la Vie offre des programmes couvrant l’ensemble des disciplines dans le domaine des Sciences de la Nature et de la Vie, réparties sur ses six départements :</a:t>
            </a:r>
          </a:p>
        </p:txBody>
      </p:sp>
      <p:sp>
        <p:nvSpPr>
          <p:cNvPr id="13" name="Hexagone 12"/>
          <p:cNvSpPr/>
          <p:nvPr/>
        </p:nvSpPr>
        <p:spPr>
          <a:xfrm>
            <a:off x="4273628" y="5619245"/>
            <a:ext cx="1514199" cy="1210523"/>
          </a:xfrm>
          <a:prstGeom prst="hexagon">
            <a:avLst/>
          </a:prstGeom>
          <a:blipFill>
            <a:blip r:embed="rId4"/>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5" name="Hexagone 14"/>
          <p:cNvSpPr/>
          <p:nvPr/>
        </p:nvSpPr>
        <p:spPr>
          <a:xfrm>
            <a:off x="3046565" y="5004413"/>
            <a:ext cx="1514199" cy="1210523"/>
          </a:xfrm>
          <a:prstGeom prst="hexagon">
            <a:avLst/>
          </a:prstGeom>
          <a:blipFill>
            <a:blip r:embed="rId5"/>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6" name="Hexagone 15"/>
          <p:cNvSpPr/>
          <p:nvPr/>
        </p:nvSpPr>
        <p:spPr>
          <a:xfrm>
            <a:off x="1813189" y="5609900"/>
            <a:ext cx="1514199" cy="1210523"/>
          </a:xfrm>
          <a:prstGeom prst="hexagon">
            <a:avLst/>
          </a:prstGeom>
          <a:blipFill>
            <a:blip r:embed="rId6"/>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17" name="Hexagone 16"/>
          <p:cNvSpPr/>
          <p:nvPr/>
        </p:nvSpPr>
        <p:spPr>
          <a:xfrm>
            <a:off x="587519" y="4999876"/>
            <a:ext cx="1514199" cy="1210523"/>
          </a:xfrm>
          <a:prstGeom prst="hexagon">
            <a:avLst/>
          </a:prstGeom>
          <a:blipFill>
            <a:blip r:embed="rId7"/>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sp>
        <p:nvSpPr>
          <p:cNvPr id="22" name="Étoile à 24 branches 21"/>
          <p:cNvSpPr/>
          <p:nvPr/>
        </p:nvSpPr>
        <p:spPr>
          <a:xfrm>
            <a:off x="3038954" y="88361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10</a:t>
            </a:r>
          </a:p>
        </p:txBody>
      </p:sp>
      <p:sp>
        <p:nvSpPr>
          <p:cNvPr id="25" name="Rectangle 24"/>
          <p:cNvSpPr/>
          <p:nvPr/>
        </p:nvSpPr>
        <p:spPr>
          <a:xfrm>
            <a:off x="6511131"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Tree>
    <p:extLst>
      <p:ext uri="{BB962C8B-B14F-4D97-AF65-F5344CB8AC3E}">
        <p14:creationId xmlns:p14="http://schemas.microsoft.com/office/powerpoint/2010/main" val="1401257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50000" r="-50000"/>
          </a:stretch>
        </a:blip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3911600" y="4262327"/>
            <a:ext cx="2337936" cy="233793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aphicFrame>
        <p:nvGraphicFramePr>
          <p:cNvPr id="28" name="Tableau 27"/>
          <p:cNvGraphicFramePr>
            <a:graphicFrameLocks noGrp="1"/>
          </p:cNvGraphicFramePr>
          <p:nvPr>
            <p:extLst>
              <p:ext uri="{D42A27DB-BD31-4B8C-83A1-F6EECF244321}">
                <p14:modId xmlns:p14="http://schemas.microsoft.com/office/powerpoint/2010/main" val="202179221"/>
              </p:ext>
            </p:extLst>
          </p:nvPr>
        </p:nvGraphicFramePr>
        <p:xfrm>
          <a:off x="4171870" y="6712367"/>
          <a:ext cx="1621300" cy="2113280"/>
        </p:xfrm>
        <a:graphic>
          <a:graphicData uri="http://schemas.openxmlformats.org/drawingml/2006/table">
            <a:tbl>
              <a:tblPr firstRow="1" bandRow="1">
                <a:tableStyleId>{1E171933-4619-4E11-9A3F-F7608DF75F80}</a:tableStyleId>
              </a:tblPr>
              <a:tblGrid>
                <a:gridCol w="1621300">
                  <a:extLst>
                    <a:ext uri="{9D8B030D-6E8A-4147-A177-3AD203B41FA5}">
                      <a16:colId xmlns:a16="http://schemas.microsoft.com/office/drawing/2014/main" val="20000"/>
                    </a:ext>
                  </a:extLst>
                </a:gridCol>
              </a:tblGrid>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Arial" pitchFamily="34" charset="0"/>
                          <a:cs typeface="Arial" pitchFamily="34" charset="0"/>
                        </a:rPr>
                        <a:t>LABORATOIRES PEDAGOGIQUES</a:t>
                      </a:r>
                      <a:endParaRPr lang="fr-FR" sz="1200" b="1" dirty="0">
                        <a:solidFill>
                          <a:schemeClr val="bg1"/>
                        </a:solidFill>
                        <a:latin typeface="Arial" pitchFamily="34" charset="0"/>
                        <a:cs typeface="Arial" pitchFamily="34" charset="0"/>
                      </a:endParaRPr>
                    </a:p>
                  </a:txBody>
                  <a:tcPr>
                    <a:solidFill>
                      <a:srgbClr val="FF9900"/>
                    </a:solidFill>
                  </a:tcPr>
                </a:tc>
                <a:extLst>
                  <a:ext uri="{0D108BD9-81ED-4DB2-BD59-A6C34878D82A}">
                    <a16:rowId xmlns:a16="http://schemas.microsoft.com/office/drawing/2014/main" val="10000"/>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pitchFamily="34" charset="0"/>
                          <a:ea typeface="+mn-ea"/>
                          <a:cs typeface="Arial" pitchFamily="34" charset="0"/>
                        </a:rPr>
                        <a:t>Génie Biologique</a:t>
                      </a:r>
                    </a:p>
                  </a:txBody>
                  <a:tcPr/>
                </a:tc>
                <a:extLst>
                  <a:ext uri="{0D108BD9-81ED-4DB2-BD59-A6C34878D82A}">
                    <a16:rowId xmlns:a16="http://schemas.microsoft.com/office/drawing/2014/main" val="10001"/>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pitchFamily="34" charset="0"/>
                          <a:ea typeface="+mn-ea"/>
                          <a:cs typeface="Arial" pitchFamily="34" charset="0"/>
                        </a:rPr>
                        <a:t>Microbiologie Générale</a:t>
                      </a:r>
                    </a:p>
                  </a:txBody>
                  <a:tcPr/>
                </a:tc>
                <a:extLst>
                  <a:ext uri="{0D108BD9-81ED-4DB2-BD59-A6C34878D82A}">
                    <a16:rowId xmlns:a16="http://schemas.microsoft.com/office/drawing/2014/main" val="10002"/>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pitchFamily="34" charset="0"/>
                          <a:ea typeface="+mn-ea"/>
                          <a:cs typeface="Arial" pitchFamily="34" charset="0"/>
                        </a:rPr>
                        <a:t>Microbiologie Moléculaire</a:t>
                      </a:r>
                    </a:p>
                  </a:txBody>
                  <a:tcPr/>
                </a:tc>
                <a:extLst>
                  <a:ext uri="{0D108BD9-81ED-4DB2-BD59-A6C34878D82A}">
                    <a16:rowId xmlns:a16="http://schemas.microsoft.com/office/drawing/2014/main" val="10003"/>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pitchFamily="34" charset="0"/>
                          <a:ea typeface="+mn-ea"/>
                          <a:cs typeface="Arial" pitchFamily="34" charset="0"/>
                        </a:rPr>
                        <a:t>Mycologie</a:t>
                      </a:r>
                    </a:p>
                  </a:txBody>
                  <a:tcPr/>
                </a:tc>
                <a:extLst>
                  <a:ext uri="{0D108BD9-81ED-4DB2-BD59-A6C34878D82A}">
                    <a16:rowId xmlns:a16="http://schemas.microsoft.com/office/drawing/2014/main" val="10004"/>
                  </a:ext>
                </a:extLst>
              </a:tr>
            </a:tbl>
          </a:graphicData>
        </a:graphic>
      </p:graphicFrame>
      <p:sp>
        <p:nvSpPr>
          <p:cNvPr id="18" name="Rectangle 4"/>
          <p:cNvSpPr>
            <a:spLocks noChangeArrowheads="1"/>
          </p:cNvSpPr>
          <p:nvPr/>
        </p:nvSpPr>
        <p:spPr bwMode="auto">
          <a:xfrm>
            <a:off x="490046" y="497058"/>
            <a:ext cx="6151131"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lang="fr-FR" sz="1200" dirty="0">
                <a:latin typeface="Arial" panose="020B0604020202020204" pitchFamily="34" charset="0"/>
                <a:cs typeface="Arial" panose="020B0604020202020204" pitchFamily="34" charset="0"/>
              </a:rPr>
              <a:t>      La microbiologie est une vaste discipline englobant de nombreuses spécialités, avec des orientations aussi bien fondamentales qu'appliquées. Elle se consacre à l'étude des microorganismes, incluant les bactéries, les champignons, les protozoaires et les virus.</a:t>
            </a:r>
          </a:p>
        </p:txBody>
      </p:sp>
      <p:sp>
        <p:nvSpPr>
          <p:cNvPr id="25" name="Rectangle 24">
            <a:extLst>
              <a:ext uri="{FF2B5EF4-FFF2-40B4-BE49-F238E27FC236}">
                <a16:creationId xmlns:a16="http://schemas.microsoft.com/office/drawing/2014/main" id="{FA949F6D-5028-4867-9C3A-41052474D68C}"/>
              </a:ext>
            </a:extLst>
          </p:cNvPr>
          <p:cNvSpPr/>
          <p:nvPr/>
        </p:nvSpPr>
        <p:spPr>
          <a:xfrm>
            <a:off x="568874" y="4539163"/>
            <a:ext cx="3239990" cy="307777"/>
          </a:xfrm>
          <a:prstGeom prst="rect">
            <a:avLst/>
          </a:prstGeom>
          <a:solidFill>
            <a:srgbClr val="FF9900"/>
          </a:solidFill>
        </p:spPr>
        <p:txBody>
          <a:bodyPr wrap="none">
            <a:spAutoFit/>
          </a:bodyPr>
          <a:lstStyle/>
          <a:p>
            <a:r>
              <a:rPr lang="fr-FR" sz="1400" b="1" dirty="0">
                <a:solidFill>
                  <a:schemeClr val="bg1"/>
                </a:solidFill>
                <a:latin typeface="Arial" pitchFamily="34" charset="0"/>
                <a:cs typeface="Arial" pitchFamily="34" charset="0"/>
              </a:rPr>
              <a:t>DEBOUCHES PROFESSIONELLES </a:t>
            </a:r>
            <a:r>
              <a:rPr lang="fr-FR" sz="1400" dirty="0">
                <a:solidFill>
                  <a:schemeClr val="bg1"/>
                </a:solidFill>
                <a:latin typeface="Arial" pitchFamily="34" charset="0"/>
                <a:cs typeface="Arial" pitchFamily="34" charset="0"/>
              </a:rPr>
              <a:t> </a:t>
            </a:r>
          </a:p>
        </p:txBody>
      </p:sp>
      <p:sp>
        <p:nvSpPr>
          <p:cNvPr id="22" name="Rectangle 21">
            <a:extLst>
              <a:ext uri="{FF2B5EF4-FFF2-40B4-BE49-F238E27FC236}">
                <a16:creationId xmlns:a16="http://schemas.microsoft.com/office/drawing/2014/main" id="{FA949F6D-5028-4867-9C3A-41052474D68C}"/>
              </a:ext>
            </a:extLst>
          </p:cNvPr>
          <p:cNvSpPr/>
          <p:nvPr/>
        </p:nvSpPr>
        <p:spPr>
          <a:xfrm>
            <a:off x="552116" y="1473151"/>
            <a:ext cx="2435046" cy="307777"/>
          </a:xfrm>
          <a:prstGeom prst="rect">
            <a:avLst/>
          </a:prstGeom>
          <a:solidFill>
            <a:srgbClr val="FF9900"/>
          </a:solidFill>
        </p:spPr>
        <p:txBody>
          <a:bodyPr wrap="square">
            <a:spAutoFit/>
          </a:bodyPr>
          <a:lstStyle/>
          <a:p>
            <a:pPr lvl="0"/>
            <a:r>
              <a:rPr lang="fr-FR" sz="1400" b="1" dirty="0">
                <a:solidFill>
                  <a:schemeClr val="bg1"/>
                </a:solidFill>
                <a:latin typeface="Arial" panose="020B0604020202020204" pitchFamily="34" charset="0"/>
                <a:cs typeface="Arial" panose="020B0604020202020204" pitchFamily="34" charset="0"/>
              </a:rPr>
              <a:t>OFFRES DE FORMATIONS</a:t>
            </a:r>
            <a:endParaRPr lang="fr-FR" sz="1400" dirty="0">
              <a:solidFill>
                <a:schemeClr val="bg1"/>
              </a:solidFill>
              <a:latin typeface="Arial" panose="020B0604020202020204" pitchFamily="34" charset="0"/>
              <a:cs typeface="Arial" panose="020B0604020202020204" pitchFamily="34" charset="0"/>
            </a:endParaRPr>
          </a:p>
        </p:txBody>
      </p:sp>
      <p:sp>
        <p:nvSpPr>
          <p:cNvPr id="32" name="Rectangle 5">
            <a:extLst>
              <a:ext uri="{FF2B5EF4-FFF2-40B4-BE49-F238E27FC236}">
                <a16:creationId xmlns:a16="http://schemas.microsoft.com/office/drawing/2014/main" id="{B910B8A9-3379-4943-A435-3DE728D297E3}"/>
              </a:ext>
            </a:extLst>
          </p:cNvPr>
          <p:cNvSpPr>
            <a:spLocks noChangeArrowheads="1"/>
          </p:cNvSpPr>
          <p:nvPr/>
        </p:nvSpPr>
        <p:spPr bwMode="auto">
          <a:xfrm>
            <a:off x="552116" y="205975"/>
            <a:ext cx="5477027" cy="340093"/>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spAutoFit/>
          </a:bodyPr>
          <a:lstStyle/>
          <a:p>
            <a:pPr algn="ctr">
              <a:lnSpc>
                <a:spcPct val="115000"/>
              </a:lnSpc>
              <a:spcAft>
                <a:spcPts val="1000"/>
              </a:spcAft>
            </a:pPr>
            <a:r>
              <a:rPr lang="fr-FR"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2- DEPARTEMENT DE MICROBIOLOGIE</a:t>
            </a:r>
            <a:endParaRPr lang="fr-FR"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66138" y="4806983"/>
            <a:ext cx="3705732" cy="4154984"/>
          </a:xfrm>
          <a:prstGeom prst="rect">
            <a:avLst/>
          </a:prstGeom>
        </p:spPr>
        <p:txBody>
          <a:bodyPr wrap="square">
            <a:spAutoFit/>
          </a:bodyPr>
          <a:lstStyle/>
          <a:p>
            <a:r>
              <a:rPr lang="fr-FR" sz="1100" b="1" dirty="0">
                <a:solidFill>
                  <a:schemeClr val="accent2">
                    <a:lumMod val="50000"/>
                  </a:schemeClr>
                </a:solidFill>
                <a:latin typeface="Arial" panose="020B0604020202020204" pitchFamily="34" charset="0"/>
                <a:cs typeface="Arial" panose="020B0604020202020204" pitchFamily="34" charset="0"/>
              </a:rPr>
              <a:t>Secteur Pharmaceutique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Contrôle des médicaments</a:t>
            </a:r>
          </a:p>
          <a:p>
            <a:r>
              <a:rPr lang="fr-FR" sz="1100" b="1" dirty="0">
                <a:solidFill>
                  <a:schemeClr val="accent2">
                    <a:lumMod val="50000"/>
                  </a:schemeClr>
                </a:solidFill>
                <a:latin typeface="Arial" panose="020B0604020202020204" pitchFamily="34" charset="0"/>
                <a:cs typeface="Arial" panose="020B0604020202020204" pitchFamily="34" charset="0"/>
              </a:rPr>
              <a:t>Industrie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Industrie pharmaceutique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Industrie alimentaire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Industrie cosmétique</a:t>
            </a:r>
          </a:p>
          <a:p>
            <a:r>
              <a:rPr lang="fr-FR" sz="1100" b="1" dirty="0">
                <a:solidFill>
                  <a:schemeClr val="accent2">
                    <a:lumMod val="50000"/>
                  </a:schemeClr>
                </a:solidFill>
                <a:latin typeface="Arial" panose="020B0604020202020204" pitchFamily="34" charset="0"/>
                <a:cs typeface="Arial" panose="020B0604020202020204" pitchFamily="34" charset="0"/>
              </a:rPr>
              <a:t>Enseignement</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Éducation dans les institutions académiques</a:t>
            </a:r>
          </a:p>
          <a:p>
            <a:r>
              <a:rPr lang="fr-FR" sz="1100" b="1" dirty="0">
                <a:solidFill>
                  <a:schemeClr val="accent2">
                    <a:lumMod val="50000"/>
                  </a:schemeClr>
                </a:solidFill>
                <a:latin typeface="Arial" panose="020B0604020202020204" pitchFamily="34" charset="0"/>
                <a:cs typeface="Arial" panose="020B0604020202020204" pitchFamily="34" charset="0"/>
              </a:rPr>
              <a:t>Centres de recherche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Recherche en microbiologie</a:t>
            </a:r>
          </a:p>
          <a:p>
            <a:r>
              <a:rPr lang="fr-FR" sz="1100" b="1" dirty="0">
                <a:solidFill>
                  <a:schemeClr val="accent2">
                    <a:lumMod val="50000"/>
                  </a:schemeClr>
                </a:solidFill>
                <a:latin typeface="Arial" panose="020B0604020202020204" pitchFamily="34" charset="0"/>
                <a:cs typeface="Arial" panose="020B0604020202020204" pitchFamily="34" charset="0"/>
              </a:rPr>
              <a:t>Santé publique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Surveillance et contrôle des maladies infectieuses</a:t>
            </a:r>
          </a:p>
          <a:p>
            <a:r>
              <a:rPr lang="fr-FR" sz="1100" b="1" dirty="0">
                <a:solidFill>
                  <a:schemeClr val="accent2">
                    <a:lumMod val="50000"/>
                  </a:schemeClr>
                </a:solidFill>
                <a:latin typeface="Arial" panose="020B0604020202020204" pitchFamily="34" charset="0"/>
                <a:cs typeface="Arial" panose="020B0604020202020204" pitchFamily="34" charset="0"/>
              </a:rPr>
              <a:t>Agriculture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Phytopathologie</a:t>
            </a:r>
          </a:p>
          <a:p>
            <a:r>
              <a:rPr lang="fr-FR" sz="1100" b="1" dirty="0">
                <a:solidFill>
                  <a:schemeClr val="accent2">
                    <a:lumMod val="50000"/>
                  </a:schemeClr>
                </a:solidFill>
                <a:latin typeface="Arial" panose="020B0604020202020204" pitchFamily="34" charset="0"/>
                <a:cs typeface="Arial" panose="020B0604020202020204" pitchFamily="34" charset="0"/>
              </a:rPr>
              <a:t>Agro-alimentaire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Sécurité alimentaire</a:t>
            </a:r>
          </a:p>
          <a:p>
            <a:r>
              <a:rPr lang="fr-FR" sz="1100" b="1" dirty="0">
                <a:solidFill>
                  <a:schemeClr val="accent2">
                    <a:lumMod val="50000"/>
                  </a:schemeClr>
                </a:solidFill>
                <a:latin typeface="Arial" panose="020B0604020202020204" pitchFamily="34" charset="0"/>
                <a:cs typeface="Arial" panose="020B0604020202020204" pitchFamily="34" charset="0"/>
              </a:rPr>
              <a:t>Services</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Hygiène et sécurité</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Lutte contre les fraudes</a:t>
            </a:r>
          </a:p>
          <a:p>
            <a:r>
              <a:rPr lang="fr-FR" sz="1100" b="1" dirty="0">
                <a:solidFill>
                  <a:schemeClr val="accent2">
                    <a:lumMod val="50000"/>
                  </a:schemeClr>
                </a:solidFill>
                <a:latin typeface="Arial" panose="020B0604020202020204" pitchFamily="34" charset="0"/>
                <a:cs typeface="Arial" panose="020B0604020202020204" pitchFamily="34" charset="0"/>
              </a:rPr>
              <a:t>Laboratoires</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Analyses médicales (publics et privés)</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Bactériologie médicale</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Contrôle de la qualité</a:t>
            </a:r>
          </a:p>
          <a:p>
            <a:pPr>
              <a:buFont typeface="Arial" panose="020B0604020202020204" pitchFamily="34" charset="0"/>
              <a:buChar char="•"/>
            </a:pPr>
            <a:r>
              <a:rPr lang="fr-FR" sz="1100" dirty="0">
                <a:latin typeface="Arial" panose="020B0604020202020204" pitchFamily="34" charset="0"/>
                <a:cs typeface="Arial" panose="020B0604020202020204" pitchFamily="34" charset="0"/>
              </a:rPr>
              <a:t>Laboratoires d’hygiène</a:t>
            </a:r>
          </a:p>
        </p:txBody>
      </p:sp>
      <p:sp>
        <p:nvSpPr>
          <p:cNvPr id="15" name="Étoile à 24 branches 14"/>
          <p:cNvSpPr/>
          <p:nvPr/>
        </p:nvSpPr>
        <p:spPr>
          <a:xfrm>
            <a:off x="3038954" y="88361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11</a:t>
            </a:r>
          </a:p>
        </p:txBody>
      </p:sp>
      <p:sp>
        <p:nvSpPr>
          <p:cNvPr id="16" name="Rectangle 15"/>
          <p:cNvSpPr/>
          <p:nvPr/>
        </p:nvSpPr>
        <p:spPr>
          <a:xfrm>
            <a:off x="-1488"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graphicFrame>
        <p:nvGraphicFramePr>
          <p:cNvPr id="12" name="Tableau 11">
            <a:extLst>
              <a:ext uri="{FF2B5EF4-FFF2-40B4-BE49-F238E27FC236}">
                <a16:creationId xmlns:a16="http://schemas.microsoft.com/office/drawing/2014/main" id="{2B787518-C15B-41FE-9FFE-5A2E7EE9BE0D}"/>
              </a:ext>
            </a:extLst>
          </p:cNvPr>
          <p:cNvGraphicFramePr>
            <a:graphicFrameLocks noGrp="1"/>
          </p:cNvGraphicFramePr>
          <p:nvPr>
            <p:extLst>
              <p:ext uri="{D42A27DB-BD31-4B8C-83A1-F6EECF244321}">
                <p14:modId xmlns:p14="http://schemas.microsoft.com/office/powerpoint/2010/main" val="2737213744"/>
              </p:ext>
            </p:extLst>
          </p:nvPr>
        </p:nvGraphicFramePr>
        <p:xfrm>
          <a:off x="420097" y="1825086"/>
          <a:ext cx="5863868" cy="2577198"/>
        </p:xfrm>
        <a:graphic>
          <a:graphicData uri="http://schemas.openxmlformats.org/drawingml/2006/table">
            <a:tbl>
              <a:tblPr firstRow="1" bandRow="1">
                <a:tableStyleId>{ED083AE6-46FA-4A59-8FB0-9F97EB10719F}</a:tableStyleId>
              </a:tblPr>
              <a:tblGrid>
                <a:gridCol w="990600">
                  <a:extLst>
                    <a:ext uri="{9D8B030D-6E8A-4147-A177-3AD203B41FA5}">
                      <a16:colId xmlns:a16="http://schemas.microsoft.com/office/drawing/2014/main" val="20000"/>
                    </a:ext>
                  </a:extLst>
                </a:gridCol>
                <a:gridCol w="1724025">
                  <a:extLst>
                    <a:ext uri="{9D8B030D-6E8A-4147-A177-3AD203B41FA5}">
                      <a16:colId xmlns:a16="http://schemas.microsoft.com/office/drawing/2014/main" val="20001"/>
                    </a:ext>
                  </a:extLst>
                </a:gridCol>
                <a:gridCol w="3149243">
                  <a:extLst>
                    <a:ext uri="{9D8B030D-6E8A-4147-A177-3AD203B41FA5}">
                      <a16:colId xmlns:a16="http://schemas.microsoft.com/office/drawing/2014/main" val="20002"/>
                    </a:ext>
                  </a:extLst>
                </a:gridCol>
              </a:tblGrid>
              <a:tr h="257669">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Niveau </a:t>
                      </a:r>
                      <a:endParaRPr lang="fr-FR" sz="1200" b="1" dirty="0">
                        <a:solidFill>
                          <a:schemeClr val="bg1"/>
                        </a:solidFill>
                        <a:latin typeface="Arial" pitchFamily="34" charset="0"/>
                        <a:cs typeface="Arial" pitchFamily="34" charset="0"/>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Filière</a:t>
                      </a:r>
                      <a:endParaRPr lang="fr-FR" sz="1200" b="1" dirty="0">
                        <a:solidFill>
                          <a:schemeClr val="bg1"/>
                        </a:solidFill>
                        <a:latin typeface="Arial" pitchFamily="34" charset="0"/>
                        <a:cs typeface="Arial" pitchFamily="34" charset="0"/>
                      </a:endParaRP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Spécialités </a:t>
                      </a:r>
                      <a:endParaRPr lang="fr-FR" sz="1200" b="1"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0"/>
                  </a:ext>
                </a:extLst>
              </a:tr>
              <a:tr h="134758">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Licences </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L2</a:t>
                      </a:r>
                      <a:endParaRPr lang="fr-FR" sz="1200" b="1" kern="1200" dirty="0">
                        <a:solidFill>
                          <a:schemeClr val="tx1"/>
                        </a:solidFill>
                        <a:latin typeface="+mn-lt"/>
                        <a:cs typeface="Arial" pitchFamily="34" charset="0"/>
                      </a:endParaRPr>
                    </a:p>
                  </a:txBody>
                  <a:tcPr anchor="ctr"/>
                </a:tc>
                <a:tc rowSpan="2">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dirty="0">
                        <a:solidFill>
                          <a:schemeClr val="tx1"/>
                        </a:solidFill>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Sciences Biologiques</a:t>
                      </a:r>
                    </a:p>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b="0" dirty="0">
                        <a:solidFill>
                          <a:schemeClr val="tx1"/>
                        </a:solidFill>
                        <a:latin typeface="+mn-lt"/>
                        <a:cs typeface="Arial" pitchFamily="34" charset="0"/>
                      </a:endParaRPr>
                    </a:p>
                  </a:txBody>
                  <a:tcPr anchor="ctr"/>
                </a:tc>
                <a:tc rowSpan="2">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 </a:t>
                      </a:r>
                    </a:p>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Microbiologie</a:t>
                      </a:r>
                      <a:endParaRPr lang="fr-FR" sz="1200" kern="1200" dirty="0">
                        <a:solidFill>
                          <a:schemeClr val="tx1"/>
                        </a:solidFill>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1"/>
                  </a:ext>
                </a:extLst>
              </a:tr>
              <a:tr h="460561">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Licences </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L3</a:t>
                      </a:r>
                      <a:endParaRPr lang="fr-FR" sz="1200" b="1" kern="1200" dirty="0">
                        <a:solidFill>
                          <a:schemeClr val="tx1"/>
                        </a:solidFill>
                        <a:latin typeface="+mn-lt"/>
                        <a:cs typeface="Arial" pitchFamily="34" charset="0"/>
                      </a:endParaRPr>
                    </a:p>
                  </a:txBody>
                  <a:tcPr anchor="ctr"/>
                </a:tc>
                <a:tc v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b="0" i="0" dirty="0">
                        <a:solidFill>
                          <a:schemeClr val="tx1"/>
                        </a:solidFill>
                        <a:latin typeface="+mn-lt"/>
                        <a:cs typeface="Arial" pitchFamily="34" charset="0"/>
                      </a:endParaRPr>
                    </a:p>
                  </a:txBody>
                  <a:tcPr anchor="ctr"/>
                </a:tc>
                <a:tc v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3361052196"/>
                  </a:ext>
                </a:extLst>
              </a:tr>
              <a:tr h="286346">
                <a:tc rowSpan="4">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dirty="0">
                          <a:solidFill>
                            <a:schemeClr val="tx1"/>
                          </a:solidFill>
                        </a:rPr>
                        <a:t>Master</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dirty="0">
                          <a:solidFill>
                            <a:schemeClr val="tx1"/>
                          </a:solidFill>
                        </a:rPr>
                        <a:t>(M1 et M2)</a:t>
                      </a:r>
                    </a:p>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mn-lt"/>
                        <a:cs typeface="Arial" pitchFamily="34" charset="0"/>
                      </a:endParaRPr>
                    </a:p>
                  </a:txBody>
                  <a:tcPr anchor="ctr"/>
                </a:tc>
                <a:tc rowSpan="3">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Sciences Biologiques</a:t>
                      </a:r>
                    </a:p>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b="0" dirty="0">
                        <a:solidFill>
                          <a:schemeClr val="tx1"/>
                        </a:solidFill>
                        <a:latin typeface="+mn-lt"/>
                        <a:cs typeface="Arial" pitchFamily="34" charset="0"/>
                      </a:endParaRP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Microbiologie Appliquée </a:t>
                      </a:r>
                    </a:p>
                  </a:txBody>
                  <a:tcPr anchor="ctr"/>
                </a:tc>
                <a:extLst>
                  <a:ext uri="{0D108BD9-81ED-4DB2-BD59-A6C34878D82A}">
                    <a16:rowId xmlns:a16="http://schemas.microsoft.com/office/drawing/2014/main" val="3545985115"/>
                  </a:ext>
                </a:extLst>
              </a:tr>
              <a:tr h="257669">
                <a:tc vMerge="1">
                  <a:txBody>
                    <a:bodyPr/>
                    <a:lstStyle/>
                    <a:p>
                      <a:endParaRPr lang="fr-FR"/>
                    </a:p>
                  </a:txBody>
                  <a:tcPr/>
                </a:tc>
                <a:tc vMerge="1">
                  <a:txBody>
                    <a:bodyPr/>
                    <a:lstStyle/>
                    <a:p>
                      <a:endParaRPr lang="fr-F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u="none" kern="1200" dirty="0">
                          <a:solidFill>
                            <a:schemeClr val="tx1"/>
                          </a:solidFill>
                          <a:effectLst/>
                        </a:rPr>
                        <a:t>Microbiologie Appliquée au Diagnostic</a:t>
                      </a:r>
                      <a:endParaRPr lang="en-US" sz="1200" u="none" kern="1200" dirty="0">
                        <a:solidFill>
                          <a:schemeClr val="tx1"/>
                        </a:solidFill>
                        <a:effectLst/>
                      </a:endParaRPr>
                    </a:p>
                  </a:txBody>
                  <a:tcPr anchor="ctr"/>
                </a:tc>
                <a:extLst>
                  <a:ext uri="{0D108BD9-81ED-4DB2-BD59-A6C34878D82A}">
                    <a16:rowId xmlns:a16="http://schemas.microsoft.com/office/drawing/2014/main" val="1772923557"/>
                  </a:ext>
                </a:extLst>
              </a:tr>
              <a:tr h="367251">
                <a:tc vMerge="1">
                  <a:txBody>
                    <a:bodyPr/>
                    <a:lstStyle/>
                    <a:p>
                      <a:endParaRPr lang="fr-FR"/>
                    </a:p>
                  </a:txBody>
                  <a:tcPr/>
                </a:tc>
                <a:tc vMerge="1">
                  <a:txBody>
                    <a:bodyPr/>
                    <a:lstStyle/>
                    <a:p>
                      <a:endParaRPr lang="fr-F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Microbiologie Fondamentale</a:t>
                      </a:r>
                      <a:endParaRPr lang="fr-FR" sz="120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602394473"/>
                  </a:ext>
                </a:extLst>
              </a:tr>
              <a:tr h="267286">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kern="1200" dirty="0">
                        <a:latin typeface="+mn-lt"/>
                        <a:cs typeface="Arial"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Ecologie et Environnement</a:t>
                      </a: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Ecologie Microbienne</a:t>
                      </a:r>
                      <a:endParaRPr lang="fr-FR" sz="1200" kern="1200" dirty="0">
                        <a:solidFill>
                          <a:schemeClr val="tx1"/>
                        </a:solidFill>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dirty="0">
                        <a:solidFill>
                          <a:schemeClr val="tx1"/>
                        </a:solidFill>
                      </a:endParaRPr>
                    </a:p>
                  </a:txBody>
                  <a:tcPr/>
                </a:tc>
                <a:extLst>
                  <a:ext uri="{0D108BD9-81ED-4DB2-BD59-A6C34878D82A}">
                    <a16:rowId xmlns:a16="http://schemas.microsoft.com/office/drawing/2014/main" val="1136010254"/>
                  </a:ext>
                </a:extLst>
              </a:tr>
            </a:tbl>
          </a:graphicData>
        </a:graphic>
      </p:graphicFrame>
    </p:spTree>
    <p:extLst>
      <p:ext uri="{BB962C8B-B14F-4D97-AF65-F5344CB8AC3E}">
        <p14:creationId xmlns:p14="http://schemas.microsoft.com/office/powerpoint/2010/main" val="3614361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50000" r="-50000"/>
          </a:stretch>
        </a:blip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24E7B62-52AD-4BB1-8540-FE1C6F43FE37}"/>
              </a:ext>
            </a:extLst>
          </p:cNvPr>
          <p:cNvPicPr>
            <a:picLocks noChangeAspect="1"/>
          </p:cNvPicPr>
          <p:nvPr/>
        </p:nvPicPr>
        <p:blipFill>
          <a:blip r:embed="rId3"/>
          <a:stretch>
            <a:fillRect/>
          </a:stretch>
        </p:blipFill>
        <p:spPr>
          <a:xfrm>
            <a:off x="4176910" y="5156593"/>
            <a:ext cx="2740500" cy="2206417"/>
          </a:xfrm>
          <a:prstGeom prst="ellipse">
            <a:avLst/>
          </a:prstGeom>
          <a:ln>
            <a:noFill/>
          </a:ln>
          <a:effectLst>
            <a:softEdge rad="112500"/>
          </a:effectLst>
        </p:spPr>
      </p:pic>
      <p:graphicFrame>
        <p:nvGraphicFramePr>
          <p:cNvPr id="12" name="Tableau 11"/>
          <p:cNvGraphicFramePr>
            <a:graphicFrameLocks noGrp="1"/>
          </p:cNvGraphicFramePr>
          <p:nvPr>
            <p:extLst>
              <p:ext uri="{D42A27DB-BD31-4B8C-83A1-F6EECF244321}">
                <p14:modId xmlns:p14="http://schemas.microsoft.com/office/powerpoint/2010/main" val="3261239068"/>
              </p:ext>
            </p:extLst>
          </p:nvPr>
        </p:nvGraphicFramePr>
        <p:xfrm>
          <a:off x="4503526" y="742163"/>
          <a:ext cx="2174005" cy="2266357"/>
        </p:xfrm>
        <a:graphic>
          <a:graphicData uri="http://schemas.openxmlformats.org/drawingml/2006/table">
            <a:tbl>
              <a:tblPr firstRow="1" bandRow="1">
                <a:tableStyleId>{FABFCF23-3B69-468F-B69F-88F6DE6A72F2}</a:tableStyleId>
              </a:tblPr>
              <a:tblGrid>
                <a:gridCol w="2174005">
                  <a:extLst>
                    <a:ext uri="{9D8B030D-6E8A-4147-A177-3AD203B41FA5}">
                      <a16:colId xmlns:a16="http://schemas.microsoft.com/office/drawing/2014/main" val="20000"/>
                    </a:ext>
                  </a:extLst>
                </a:gridCol>
              </a:tblGrid>
              <a:tr h="433799">
                <a:tc>
                  <a:txBody>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lang="fr-FR" sz="1200" dirty="0"/>
                        <a:t>LABORATOIRES PEDAGOGIQUES</a:t>
                      </a:r>
                      <a:endParaRPr lang="fr-FR" sz="1200" b="1"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0"/>
                  </a:ext>
                </a:extLst>
              </a:tr>
              <a:tr h="260280">
                <a:tc>
                  <a:txBody>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lang="fr-FR" sz="1200" dirty="0">
                          <a:effectLst/>
                        </a:rPr>
                        <a:t>Biochimie Appliquée</a:t>
                      </a:r>
                    </a:p>
                  </a:txBody>
                  <a:tcPr/>
                </a:tc>
                <a:extLst>
                  <a:ext uri="{0D108BD9-81ED-4DB2-BD59-A6C34878D82A}">
                    <a16:rowId xmlns:a16="http://schemas.microsoft.com/office/drawing/2014/main" val="10001"/>
                  </a:ext>
                </a:extLst>
              </a:tr>
              <a:tr h="260280">
                <a:tc>
                  <a:txBody>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lang="fr-FR" sz="1200" baseline="0" dirty="0">
                          <a:effectLst/>
                        </a:rPr>
                        <a:t>Biochimie Fondamentale</a:t>
                      </a:r>
                      <a:endParaRPr lang="fr-FR" sz="1200" kern="1200" dirty="0">
                        <a:solidFill>
                          <a:schemeClr val="dk1"/>
                        </a:solidFill>
                        <a:latin typeface="Arial" pitchFamily="34" charset="0"/>
                        <a:ea typeface="+mn-ea"/>
                        <a:cs typeface="Arial" pitchFamily="34" charset="0"/>
                      </a:endParaRPr>
                    </a:p>
                  </a:txBody>
                  <a:tcPr/>
                </a:tc>
                <a:extLst>
                  <a:ext uri="{0D108BD9-81ED-4DB2-BD59-A6C34878D82A}">
                    <a16:rowId xmlns:a16="http://schemas.microsoft.com/office/drawing/2014/main" val="10002"/>
                  </a:ext>
                </a:extLst>
              </a:tr>
              <a:tr h="433799">
                <a:tc>
                  <a:txBody>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lang="fr-FR" sz="1200" dirty="0">
                          <a:effectLst/>
                        </a:rPr>
                        <a:t>Génétique Fondamentale</a:t>
                      </a:r>
                      <a:r>
                        <a:rPr lang="fr-FR" sz="1200" baseline="0" dirty="0">
                          <a:effectLst/>
                        </a:rPr>
                        <a:t> et  Appliquée</a:t>
                      </a:r>
                      <a:endParaRPr lang="fr-FR" sz="1200" kern="1200" dirty="0">
                        <a:solidFill>
                          <a:schemeClr val="dk1"/>
                        </a:solidFill>
                        <a:latin typeface="Arial" pitchFamily="34" charset="0"/>
                        <a:ea typeface="+mn-ea"/>
                        <a:cs typeface="Arial" pitchFamily="34" charset="0"/>
                      </a:endParaRPr>
                    </a:p>
                  </a:txBody>
                  <a:tcPr/>
                </a:tc>
                <a:extLst>
                  <a:ext uri="{0D108BD9-81ED-4DB2-BD59-A6C34878D82A}">
                    <a16:rowId xmlns:a16="http://schemas.microsoft.com/office/drawing/2014/main" val="10003"/>
                  </a:ext>
                </a:extLst>
              </a:tr>
              <a:tr h="371579">
                <a:tc>
                  <a:txBody>
                    <a:bodyPr/>
                    <a:lstStyle/>
                    <a:p>
                      <a:pPr marL="0" marR="0" lvl="0" indent="0" algn="ctr" defTabSz="342900" rtl="0" eaLnBrk="1" fontAlgn="auto" latinLnBrk="0" hangingPunct="1">
                        <a:lnSpc>
                          <a:spcPct val="150000"/>
                        </a:lnSpc>
                        <a:spcBef>
                          <a:spcPts val="0"/>
                        </a:spcBef>
                        <a:spcAft>
                          <a:spcPts val="0"/>
                        </a:spcAft>
                        <a:buClrTx/>
                        <a:buSzTx/>
                        <a:buFontTx/>
                        <a:buNone/>
                        <a:tabLst/>
                        <a:defRPr/>
                      </a:pPr>
                      <a:r>
                        <a:rPr lang="fr-FR" sz="1200" dirty="0">
                          <a:effectLst/>
                        </a:rPr>
                        <a:t>Pharmaco-toxicologie</a:t>
                      </a:r>
                      <a:endParaRPr lang="fr-FR" sz="1200" kern="1200" dirty="0">
                        <a:solidFill>
                          <a:schemeClr val="dk1"/>
                        </a:solidFill>
                        <a:latin typeface="Arial" pitchFamily="34" charset="0"/>
                        <a:ea typeface="+mn-ea"/>
                        <a:cs typeface="Arial" pitchFamily="34" charset="0"/>
                      </a:endParaRPr>
                    </a:p>
                  </a:txBody>
                  <a:tcPr/>
                </a:tc>
                <a:extLst>
                  <a:ext uri="{0D108BD9-81ED-4DB2-BD59-A6C34878D82A}">
                    <a16:rowId xmlns:a16="http://schemas.microsoft.com/office/drawing/2014/main" val="10004"/>
                  </a:ext>
                </a:extLst>
              </a:tr>
            </a:tbl>
          </a:graphicData>
        </a:graphic>
      </p:graphicFrame>
      <p:sp>
        <p:nvSpPr>
          <p:cNvPr id="14" name="Rectangle 5">
            <a:extLst>
              <a:ext uri="{FF2B5EF4-FFF2-40B4-BE49-F238E27FC236}">
                <a16:creationId xmlns:a16="http://schemas.microsoft.com/office/drawing/2014/main" id="{B910B8A9-3379-4943-A435-3DE728D297E3}"/>
              </a:ext>
            </a:extLst>
          </p:cNvPr>
          <p:cNvSpPr>
            <a:spLocks noChangeArrowheads="1"/>
          </p:cNvSpPr>
          <p:nvPr/>
        </p:nvSpPr>
        <p:spPr bwMode="auto">
          <a:xfrm>
            <a:off x="630158" y="152817"/>
            <a:ext cx="5477027" cy="307777"/>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spAutoFit/>
          </a:bodyPr>
          <a:lstStyle/>
          <a:p>
            <a:r>
              <a:rPr lang="fr-FR" sz="1400" b="1" dirty="0">
                <a:solidFill>
                  <a:schemeClr val="bg1"/>
                </a:solidFill>
                <a:latin typeface="Arial" pitchFamily="34" charset="0"/>
                <a:cs typeface="Arial" pitchFamily="34" charset="0"/>
              </a:rPr>
              <a:t>3- DEPARTEMENT DE BIOLOGIE PHYSICO-CHIMIQUE</a:t>
            </a:r>
          </a:p>
        </p:txBody>
      </p:sp>
      <p:sp>
        <p:nvSpPr>
          <p:cNvPr id="23" name="Rectangle 22">
            <a:extLst>
              <a:ext uri="{FF2B5EF4-FFF2-40B4-BE49-F238E27FC236}">
                <a16:creationId xmlns:a16="http://schemas.microsoft.com/office/drawing/2014/main" id="{FA949F6D-5028-4867-9C3A-41052474D68C}"/>
              </a:ext>
            </a:extLst>
          </p:cNvPr>
          <p:cNvSpPr/>
          <p:nvPr/>
        </p:nvSpPr>
        <p:spPr>
          <a:xfrm>
            <a:off x="630158" y="6245121"/>
            <a:ext cx="3140603" cy="307777"/>
          </a:xfrm>
          <a:prstGeom prst="rect">
            <a:avLst/>
          </a:prstGeom>
          <a:solidFill>
            <a:srgbClr val="FFC000"/>
          </a:solidFill>
        </p:spPr>
        <p:txBody>
          <a:bodyPr wrap="none">
            <a:spAutoFit/>
          </a:bodyPr>
          <a:lstStyle/>
          <a:p>
            <a:r>
              <a:rPr lang="fr-FR" sz="1400" b="1" dirty="0">
                <a:solidFill>
                  <a:schemeClr val="bg1"/>
                </a:solidFill>
                <a:latin typeface="Arial" pitchFamily="34" charset="0"/>
                <a:cs typeface="Arial" pitchFamily="34" charset="0"/>
              </a:rPr>
              <a:t>DEBOUCHES PROFESSIONELLES</a:t>
            </a:r>
            <a:endParaRPr lang="fr-FR" sz="1400" dirty="0">
              <a:solidFill>
                <a:schemeClr val="bg1"/>
              </a:solidFill>
              <a:latin typeface="Arial" pitchFamily="34" charset="0"/>
              <a:cs typeface="Arial" pitchFamily="34" charset="0"/>
            </a:endParaRPr>
          </a:p>
        </p:txBody>
      </p:sp>
      <p:sp>
        <p:nvSpPr>
          <p:cNvPr id="21" name="Rectangle 20">
            <a:extLst>
              <a:ext uri="{FF2B5EF4-FFF2-40B4-BE49-F238E27FC236}">
                <a16:creationId xmlns:a16="http://schemas.microsoft.com/office/drawing/2014/main" id="{FA949F6D-5028-4867-9C3A-41052474D68C}"/>
              </a:ext>
            </a:extLst>
          </p:cNvPr>
          <p:cNvSpPr/>
          <p:nvPr/>
        </p:nvSpPr>
        <p:spPr>
          <a:xfrm>
            <a:off x="619124" y="3097689"/>
            <a:ext cx="2457451" cy="307777"/>
          </a:xfrm>
          <a:prstGeom prst="rect">
            <a:avLst/>
          </a:prstGeom>
          <a:solidFill>
            <a:srgbClr val="FFC000"/>
          </a:solidFill>
        </p:spPr>
        <p:txBody>
          <a:bodyPr wrap="square">
            <a:spAutoFit/>
          </a:bodyPr>
          <a:lstStyle/>
          <a:p>
            <a:pPr lvl="0"/>
            <a:r>
              <a:rPr lang="fr-FR" sz="1400" b="1" dirty="0">
                <a:solidFill>
                  <a:schemeClr val="bg1"/>
                </a:solidFill>
                <a:latin typeface="Arial" panose="020B0604020202020204" pitchFamily="34" charset="0"/>
                <a:cs typeface="Arial" panose="020B0604020202020204" pitchFamily="34" charset="0"/>
              </a:rPr>
              <a:t>OFFRES DE FORMATIONS</a:t>
            </a:r>
            <a:endParaRPr lang="fr-FR" sz="1400" dirty="0">
              <a:solidFill>
                <a:schemeClr val="bg1"/>
              </a:solidFill>
              <a:latin typeface="Arial" panose="020B0604020202020204" pitchFamily="34" charset="0"/>
              <a:cs typeface="Arial" panose="020B0604020202020204" pitchFamily="34" charset="0"/>
            </a:endParaRPr>
          </a:p>
        </p:txBody>
      </p:sp>
      <p:graphicFrame>
        <p:nvGraphicFramePr>
          <p:cNvPr id="18" name="Tableau 17">
            <a:extLst>
              <a:ext uri="{FF2B5EF4-FFF2-40B4-BE49-F238E27FC236}">
                <a16:creationId xmlns:a16="http://schemas.microsoft.com/office/drawing/2014/main" id="{38219F76-89D0-458B-A793-5C6B5A2047A0}"/>
              </a:ext>
            </a:extLst>
          </p:cNvPr>
          <p:cNvGraphicFramePr>
            <a:graphicFrameLocks noGrp="1"/>
          </p:cNvGraphicFramePr>
          <p:nvPr>
            <p:extLst>
              <p:ext uri="{D42A27DB-BD31-4B8C-83A1-F6EECF244321}">
                <p14:modId xmlns:p14="http://schemas.microsoft.com/office/powerpoint/2010/main" val="223598587"/>
              </p:ext>
            </p:extLst>
          </p:nvPr>
        </p:nvGraphicFramePr>
        <p:xfrm>
          <a:off x="619125" y="3449663"/>
          <a:ext cx="5863868" cy="2246133"/>
        </p:xfrm>
        <a:graphic>
          <a:graphicData uri="http://schemas.openxmlformats.org/drawingml/2006/table">
            <a:tbl>
              <a:tblPr firstRow="1" bandRow="1">
                <a:tableStyleId>{BC89EF96-8CEA-46FF-86C4-4CE0E7609802}</a:tableStyleId>
              </a:tblPr>
              <a:tblGrid>
                <a:gridCol w="990600">
                  <a:extLst>
                    <a:ext uri="{9D8B030D-6E8A-4147-A177-3AD203B41FA5}">
                      <a16:colId xmlns:a16="http://schemas.microsoft.com/office/drawing/2014/main" val="20000"/>
                    </a:ext>
                  </a:extLst>
                </a:gridCol>
                <a:gridCol w="1724025">
                  <a:extLst>
                    <a:ext uri="{9D8B030D-6E8A-4147-A177-3AD203B41FA5}">
                      <a16:colId xmlns:a16="http://schemas.microsoft.com/office/drawing/2014/main" val="20001"/>
                    </a:ext>
                  </a:extLst>
                </a:gridCol>
                <a:gridCol w="3149243">
                  <a:extLst>
                    <a:ext uri="{9D8B030D-6E8A-4147-A177-3AD203B41FA5}">
                      <a16:colId xmlns:a16="http://schemas.microsoft.com/office/drawing/2014/main" val="20002"/>
                    </a:ext>
                  </a:extLst>
                </a:gridCol>
              </a:tblGrid>
              <a:tr h="257669">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Niveau </a:t>
                      </a:r>
                      <a:endParaRPr lang="fr-FR" sz="1200" b="1" dirty="0">
                        <a:solidFill>
                          <a:schemeClr val="bg1"/>
                        </a:solidFill>
                        <a:latin typeface="Arial" pitchFamily="34" charset="0"/>
                        <a:cs typeface="Arial" pitchFamily="34" charset="0"/>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Filière</a:t>
                      </a:r>
                      <a:endParaRPr lang="fr-FR" sz="1200" b="1" dirty="0">
                        <a:solidFill>
                          <a:schemeClr val="bg1"/>
                        </a:solidFill>
                        <a:latin typeface="Arial" pitchFamily="34" charset="0"/>
                        <a:cs typeface="Arial" pitchFamily="34" charset="0"/>
                      </a:endParaRP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Spécialités </a:t>
                      </a:r>
                      <a:endParaRPr lang="fr-FR" sz="1200" b="1"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0"/>
                  </a:ext>
                </a:extLst>
              </a:tr>
              <a:tr h="289217">
                <a:tc row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rPr>
                        <a:t>Licences (L2)</a:t>
                      </a:r>
                    </a:p>
                  </a:txBody>
                  <a:tcPr anchor="ctr"/>
                </a:tc>
                <a:tc rowSpan="4">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Sciences Biologiques</a:t>
                      </a:r>
                    </a:p>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b="0" dirty="0">
                        <a:solidFill>
                          <a:schemeClr val="tx1"/>
                        </a:solidFill>
                        <a:latin typeface="+mn-lt"/>
                        <a:cs typeface="Arial" pitchFamily="34" charset="0"/>
                      </a:endParaRP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Biochimie</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0001"/>
                  </a:ext>
                </a:extLst>
              </a:tr>
              <a:tr h="167983">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mn-lt"/>
                        <a:cs typeface="Arial" pitchFamily="34" charset="0"/>
                      </a:endParaRPr>
                    </a:p>
                  </a:txBody>
                  <a:tcPr anchor="ctr"/>
                </a:tc>
                <a:tc vMerge="1">
                  <a:txBody>
                    <a:bodyPr/>
                    <a:lstStyle/>
                    <a:p>
                      <a:endParaRPr lang="fr-FR"/>
                    </a:p>
                  </a:txBody>
                  <a:tcPr/>
                </a:tc>
                <a:tc rowSpan="2">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effectLst/>
                        </a:rPr>
                        <a:t>Génétique</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367478534"/>
                  </a:ext>
                </a:extLst>
              </a:tr>
              <a:tr h="111417">
                <a:tc row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rPr>
                        <a:t>Licences (L3)</a:t>
                      </a:r>
                    </a:p>
                  </a:txBody>
                  <a:tcPr anchor="ctr"/>
                </a:tc>
                <a:tc vMerge="1">
                  <a:txBody>
                    <a:bodyPr/>
                    <a:lstStyle/>
                    <a:p>
                      <a:endParaRPr lang="fr-FR"/>
                    </a:p>
                  </a:txBody>
                  <a:tcPr/>
                </a:tc>
                <a:tc v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effectLst/>
                        </a:rPr>
                        <a:t>Génétique</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868584552"/>
                  </a:ext>
                </a:extLst>
              </a:tr>
              <a:tr h="0">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Licences </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L3</a:t>
                      </a:r>
                      <a:endParaRPr lang="fr-FR" sz="1200" b="1" kern="1200" dirty="0">
                        <a:solidFill>
                          <a:schemeClr val="tx1"/>
                        </a:solidFill>
                        <a:latin typeface="+mn-lt"/>
                        <a:cs typeface="Arial" pitchFamily="34" charset="0"/>
                      </a:endParaRPr>
                    </a:p>
                  </a:txBody>
                  <a:tcPr anchor="ctr"/>
                </a:tc>
                <a:tc v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b="0" i="0" dirty="0">
                        <a:solidFill>
                          <a:schemeClr val="tx1"/>
                        </a:solidFill>
                        <a:latin typeface="+mn-lt"/>
                        <a:cs typeface="Arial" pitchFamily="34" charset="0"/>
                      </a:endParaRP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effectLst/>
                        </a:rPr>
                        <a:t>Toxicologie</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3361052196"/>
                  </a:ext>
                </a:extLst>
              </a:tr>
              <a:tr h="257669">
                <a:tc rowSpan="4">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Master</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(M1 et M2)</a:t>
                      </a:r>
                    </a:p>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latin typeface="+mn-lt"/>
                        <a:cs typeface="Arial" pitchFamily="34" charset="0"/>
                      </a:endParaRPr>
                    </a:p>
                  </a:txBody>
                  <a:tcPr anchor="ctr"/>
                </a:tc>
                <a:tc rowSpan="4">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Sciences Biologiques</a:t>
                      </a:r>
                    </a:p>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b="0" dirty="0">
                        <a:solidFill>
                          <a:schemeClr val="tx1"/>
                        </a:solidFill>
                        <a:latin typeface="+mn-lt"/>
                        <a:cs typeface="Arial" pitchFamily="34" charset="0"/>
                      </a:endParaRP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Biochimie Appliquée</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3545985115"/>
                  </a:ext>
                </a:extLst>
              </a:tr>
              <a:tr h="257669">
                <a:tc vMerge="1">
                  <a:txBody>
                    <a:bodyPr/>
                    <a:lstStyle/>
                    <a:p>
                      <a:endParaRPr lang="fr-FR"/>
                    </a:p>
                  </a:txBody>
                  <a:tcPr/>
                </a:tc>
                <a:tc vMerge="1">
                  <a:txBody>
                    <a:bodyPr/>
                    <a:lstStyle/>
                    <a:p>
                      <a:endParaRPr lang="fr-F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Biochimie Fondamentale</a:t>
                      </a:r>
                      <a:endParaRPr lang="fr-FR" sz="1200" b="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772923557"/>
                  </a:ext>
                </a:extLst>
              </a:tr>
              <a:tr h="305916">
                <a:tc vMerge="1">
                  <a:txBody>
                    <a:bodyPr/>
                    <a:lstStyle/>
                    <a:p>
                      <a:endParaRPr lang="fr-FR"/>
                    </a:p>
                  </a:txBody>
                  <a:tcPr/>
                </a:tc>
                <a:tc vMerge="1">
                  <a:txBody>
                    <a:bodyPr/>
                    <a:lstStyle/>
                    <a:p>
                      <a:endParaRPr lang="fr-F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Génétique Fondamentale et Appliquée </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602394473"/>
                  </a:ext>
                </a:extLst>
              </a:tr>
              <a:tr h="267286">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kern="1200" dirty="0">
                        <a:latin typeface="+mn-lt"/>
                        <a:cs typeface="Arial" pitchFamily="34" charset="0"/>
                      </a:endParaRPr>
                    </a:p>
                  </a:txBody>
                  <a:tcPr anchor="ctr"/>
                </a:tc>
                <a:tc v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dirty="0"/>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Pharmaco-Toxicologie</a:t>
                      </a:r>
                    </a:p>
                  </a:txBody>
                  <a:tcPr/>
                </a:tc>
                <a:extLst>
                  <a:ext uri="{0D108BD9-81ED-4DB2-BD59-A6C34878D82A}">
                    <a16:rowId xmlns:a16="http://schemas.microsoft.com/office/drawing/2014/main" val="1136010254"/>
                  </a:ext>
                </a:extLst>
              </a:tr>
            </a:tbl>
          </a:graphicData>
        </a:graphic>
      </p:graphicFrame>
      <p:sp>
        <p:nvSpPr>
          <p:cNvPr id="2" name="Rectangle 1">
            <a:extLst>
              <a:ext uri="{FF2B5EF4-FFF2-40B4-BE49-F238E27FC236}">
                <a16:creationId xmlns:a16="http://schemas.microsoft.com/office/drawing/2014/main" id="{E8C3E967-4E2C-4C01-A422-9AA4927A34B2}"/>
              </a:ext>
            </a:extLst>
          </p:cNvPr>
          <p:cNvSpPr/>
          <p:nvPr/>
        </p:nvSpPr>
        <p:spPr>
          <a:xfrm>
            <a:off x="751530" y="6344393"/>
            <a:ext cx="5535167" cy="2595582"/>
          </a:xfrm>
          <a:prstGeom prst="rect">
            <a:avLst/>
          </a:prstGeom>
        </p:spPr>
        <p:txBody>
          <a:bodyPr wrap="square">
            <a:spAutoFit/>
          </a:bodyPr>
          <a:lstStyle/>
          <a:p>
            <a:pPr>
              <a:spcAft>
                <a:spcPts val="800"/>
              </a:spcAft>
              <a:tabLst>
                <a:tab pos="1695450" algn="l"/>
              </a:tabLst>
            </a:pPr>
            <a:r>
              <a:rPr lang="fr-FR" sz="1200" dirty="0">
                <a:latin typeface="Arial" panose="020B0604020202020204" pitchFamily="34" charset="0"/>
                <a:ea typeface="Times New Roman" panose="02020603050405020304" pitchFamily="18" charset="0"/>
                <a:cs typeface="Arial" panose="020B0604020202020204" pitchFamily="34" charset="0"/>
              </a:rPr>
              <a:t>             </a:t>
            </a:r>
            <a:r>
              <a:rPr lang="fr-FR" sz="1200" b="1" dirty="0">
                <a:latin typeface="Arial" panose="020B0604020202020204" pitchFamily="34" charset="0"/>
                <a:ea typeface="Times New Roman" panose="02020603050405020304" pitchFamily="18" charset="0"/>
                <a:cs typeface="Arial" panose="020B0604020202020204" pitchFamily="34" charset="0"/>
              </a:rPr>
              <a:t>  </a:t>
            </a:r>
            <a:endParaRPr lang="fr-FR" sz="1200" dirty="0">
              <a:latin typeface="Arial" panose="020B0604020202020204" pitchFamily="34" charset="0"/>
              <a:ea typeface="Calibri" panose="020F0502020204030204" pitchFamily="34" charset="0"/>
              <a:cs typeface="Arial" panose="020B0604020202020204" pitchFamily="34" charset="0"/>
            </a:endParaRPr>
          </a:p>
          <a:p>
            <a:pPr marL="177800" lvl="0" indent="-177800">
              <a:lnSpc>
                <a:spcPct val="150000"/>
              </a:lnSpc>
              <a:spcAft>
                <a:spcPts val="0"/>
              </a:spcAft>
              <a:buClr>
                <a:srgbClr val="008000"/>
              </a:buClr>
              <a:buFont typeface="Wingdings" panose="05000000000000000000" pitchFamily="2" charset="2"/>
              <a:buChar char="q"/>
              <a:tabLst>
                <a:tab pos="457200" algn="l"/>
              </a:tabLst>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Enseignement : </a:t>
            </a:r>
          </a:p>
          <a:p>
            <a:pPr lvl="0">
              <a:lnSpc>
                <a:spcPct val="150000"/>
              </a:lnSpc>
              <a:spcAft>
                <a:spcPts val="0"/>
              </a:spcAft>
              <a:buClr>
                <a:srgbClr val="FF0000"/>
              </a:buClr>
              <a:tabLst>
                <a:tab pos="457200" algn="l"/>
              </a:tabLst>
            </a:pPr>
            <a:r>
              <a:rPr lang="fr-FR" sz="1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1200" b="1" dirty="0">
                <a:solidFill>
                  <a:srgbClr val="008000"/>
                </a:solidFill>
                <a:latin typeface="Arial" panose="020B0604020202020204" pitchFamily="34" charset="0"/>
                <a:ea typeface="Calibri" panose="020F0502020204030204" pitchFamily="34" charset="0"/>
                <a:cs typeface="Arial" panose="020B0604020202020204" pitchFamily="34" charset="0"/>
              </a:rPr>
              <a:t>Licence et Master </a:t>
            </a: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dans le secteur d’éducation</a:t>
            </a:r>
            <a:endParaRPr lang="fr-FR" sz="12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buClr>
                <a:srgbClr val="FF0000"/>
              </a:buClr>
            </a:pPr>
            <a:r>
              <a:rPr lang="fr-FR" sz="1200" dirty="0">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8000"/>
                </a:solidFill>
                <a:latin typeface="Arial" panose="020B0604020202020204" pitchFamily="34" charset="0"/>
                <a:ea typeface="Times New Roman" panose="02020603050405020304" pitchFamily="18" charset="0"/>
                <a:cs typeface="Arial" panose="020B0604020202020204" pitchFamily="34" charset="0"/>
              </a:rPr>
              <a:t>Doctorat</a:t>
            </a:r>
            <a:r>
              <a:rPr lang="fr-FR" sz="1200" dirty="0">
                <a:solidFill>
                  <a:srgbClr val="008000"/>
                </a:solidFill>
                <a:latin typeface="Arial" panose="020B0604020202020204" pitchFamily="34" charset="0"/>
                <a:ea typeface="Times New Roman" panose="02020603050405020304" pitchFamily="18" charset="0"/>
                <a:cs typeface="Arial" panose="020B0604020202020204" pitchFamily="34" charset="0"/>
              </a:rPr>
              <a:t> </a:t>
            </a:r>
            <a:r>
              <a:rPr lang="fr-FR" sz="1200" dirty="0">
                <a:latin typeface="Arial" panose="020B0604020202020204" pitchFamily="34" charset="0"/>
                <a:ea typeface="Times New Roman" panose="02020603050405020304" pitchFamily="18" charset="0"/>
                <a:cs typeface="Arial" panose="020B0604020202020204" pitchFamily="34" charset="0"/>
              </a:rPr>
              <a:t>: Enseignement universitaire, Doctoral, centre de recherche;</a:t>
            </a:r>
            <a:endParaRPr lang="fr-FR" sz="1200" dirty="0">
              <a:latin typeface="Arial" panose="020B0604020202020204" pitchFamily="34" charset="0"/>
              <a:ea typeface="Calibri" panose="020F0502020204030204" pitchFamily="34" charset="0"/>
              <a:cs typeface="Arial" panose="020B0604020202020204" pitchFamily="34" charset="0"/>
            </a:endParaRPr>
          </a:p>
          <a:p>
            <a:pPr marL="177800" lvl="0" indent="-177800">
              <a:lnSpc>
                <a:spcPct val="150000"/>
              </a:lnSpc>
              <a:spcAft>
                <a:spcPts val="0"/>
              </a:spcAft>
              <a:buClr>
                <a:srgbClr val="008000"/>
              </a:buClr>
              <a:buFont typeface="Wingdings" panose="05000000000000000000" pitchFamily="2" charset="2"/>
              <a:buChar char="q"/>
              <a:tabLst>
                <a:tab pos="457200" algn="l"/>
              </a:tabLst>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Industrie Pharmaceutique, Agroalimentaire;</a:t>
            </a:r>
            <a:endParaRPr lang="fr-FR" sz="1200" dirty="0">
              <a:latin typeface="Arial" panose="020B0604020202020204" pitchFamily="34" charset="0"/>
              <a:ea typeface="Calibri" panose="020F0502020204030204" pitchFamily="34" charset="0"/>
              <a:cs typeface="Arial" panose="020B0604020202020204" pitchFamily="34" charset="0"/>
            </a:endParaRPr>
          </a:p>
          <a:p>
            <a:pPr marL="177800" lvl="0" indent="-177800">
              <a:lnSpc>
                <a:spcPct val="150000"/>
              </a:lnSpc>
              <a:spcAft>
                <a:spcPts val="0"/>
              </a:spcAft>
              <a:buClr>
                <a:srgbClr val="008000"/>
              </a:buClr>
              <a:buFont typeface="Wingdings" panose="05000000000000000000" pitchFamily="2" charset="2"/>
              <a:buChar char="q"/>
              <a:tabLst>
                <a:tab pos="457200" algn="l"/>
              </a:tabLst>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Industries Biomédicales et cosmétiques;</a:t>
            </a:r>
            <a:endParaRPr lang="fr-FR" sz="1200" dirty="0">
              <a:latin typeface="Arial" panose="020B0604020202020204" pitchFamily="34" charset="0"/>
              <a:ea typeface="Calibri" panose="020F0502020204030204" pitchFamily="34" charset="0"/>
              <a:cs typeface="Arial" panose="020B0604020202020204" pitchFamily="34" charset="0"/>
            </a:endParaRPr>
          </a:p>
          <a:p>
            <a:pPr marL="177800" lvl="0" indent="-177800">
              <a:lnSpc>
                <a:spcPct val="150000"/>
              </a:lnSpc>
              <a:spcAft>
                <a:spcPts val="0"/>
              </a:spcAft>
              <a:buClr>
                <a:srgbClr val="008000"/>
              </a:buClr>
              <a:buFont typeface="Wingdings" panose="05000000000000000000" pitchFamily="2" charset="2"/>
              <a:buChar char="q"/>
              <a:tabLst>
                <a:tab pos="457200" algn="l"/>
              </a:tabLst>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La recherche scientifique dans les domaines de l’Interface;</a:t>
            </a:r>
            <a:endParaRPr lang="fr-FR" sz="1200" dirty="0">
              <a:latin typeface="Arial" panose="020B0604020202020204" pitchFamily="34" charset="0"/>
              <a:ea typeface="Calibri" panose="020F0502020204030204" pitchFamily="34" charset="0"/>
              <a:cs typeface="Arial" panose="020B0604020202020204" pitchFamily="34" charset="0"/>
            </a:endParaRPr>
          </a:p>
          <a:p>
            <a:pPr marL="177800" lvl="0" indent="-177800">
              <a:lnSpc>
                <a:spcPct val="150000"/>
              </a:lnSpc>
              <a:spcAft>
                <a:spcPts val="0"/>
              </a:spcAft>
              <a:buClr>
                <a:srgbClr val="008000"/>
              </a:buClr>
              <a:buFont typeface="Wingdings" panose="05000000000000000000" pitchFamily="2" charset="2"/>
              <a:buChar char="q"/>
              <a:tabLst>
                <a:tab pos="457200" algn="l"/>
              </a:tabLst>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Tous les secteurs de la santé (hôpitaux, les polycliniques, les laboratoires d’analyse, les officines de pharmacie…).</a:t>
            </a:r>
            <a:endParaRPr lang="fr-FR" sz="1200" dirty="0">
              <a:latin typeface="Arial" panose="020B0604020202020204" pitchFamily="34" charset="0"/>
              <a:ea typeface="Calibri" panose="020F0502020204030204" pitchFamily="34" charset="0"/>
              <a:cs typeface="Arial" panose="020B0604020202020204" pitchFamily="34" charset="0"/>
            </a:endParaRPr>
          </a:p>
        </p:txBody>
      </p:sp>
      <p:sp>
        <p:nvSpPr>
          <p:cNvPr id="25" name="Étoile à 24 branches 24"/>
          <p:cNvSpPr/>
          <p:nvPr/>
        </p:nvSpPr>
        <p:spPr>
          <a:xfrm>
            <a:off x="3038954" y="88361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12</a:t>
            </a:r>
          </a:p>
        </p:txBody>
      </p:sp>
      <p:sp>
        <p:nvSpPr>
          <p:cNvPr id="26" name="Rectangle 25"/>
          <p:cNvSpPr/>
          <p:nvPr/>
        </p:nvSpPr>
        <p:spPr>
          <a:xfrm>
            <a:off x="-1488"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
        <p:nvSpPr>
          <p:cNvPr id="4" name="Rectangle 3"/>
          <p:cNvSpPr/>
          <p:nvPr/>
        </p:nvSpPr>
        <p:spPr>
          <a:xfrm>
            <a:off x="485959" y="559866"/>
            <a:ext cx="3977626" cy="2585323"/>
          </a:xfrm>
          <a:prstGeom prst="rect">
            <a:avLst/>
          </a:prstGeom>
        </p:spPr>
        <p:txBody>
          <a:bodyPr wrap="square">
            <a:spAutoFit/>
          </a:bodyPr>
          <a:lstStyle/>
          <a:p>
            <a:pPr algn="just">
              <a:lnSpc>
                <a:spcPct val="150000"/>
              </a:lnSpc>
            </a:pPr>
            <a:r>
              <a:rPr lang="fr-FR" sz="1200" dirty="0">
                <a:latin typeface="Arial" panose="020B0604020202020204" pitchFamily="34" charset="0"/>
                <a:cs typeface="Arial" panose="020B0604020202020204" pitchFamily="34" charset="0"/>
              </a:rPr>
              <a:t>      La biochimie est une science qui peut être définie comme l'étude chimique des êtres vivants. Son but est d'analyser les molécules présentes dans divers organismes et de comprendre les réactions chimiques dans lesquelles elles sont impliquées. Pour cela, le biochimiste développe des protocoles expérimentaux en laboratoire. Les résultats de ces expériences permettent de comprendre les mécanismes régissant les phénomènes biologiques.</a:t>
            </a:r>
          </a:p>
        </p:txBody>
      </p:sp>
    </p:spTree>
    <p:extLst>
      <p:ext uri="{BB962C8B-B14F-4D97-AF65-F5344CB8AC3E}">
        <p14:creationId xmlns:p14="http://schemas.microsoft.com/office/powerpoint/2010/main" val="1552880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l="-34000" r="-34000"/>
          </a:stretch>
        </a:blip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4"/>
          <a:stretch>
            <a:fillRect/>
          </a:stretch>
        </p:blipFill>
        <p:spPr>
          <a:xfrm>
            <a:off x="3338996" y="6850144"/>
            <a:ext cx="2402019" cy="2139950"/>
          </a:xfrm>
          <a:prstGeom prst="ellipse">
            <a:avLst/>
          </a:prstGeom>
          <a:ln>
            <a:noFill/>
          </a:ln>
          <a:effectLst>
            <a:softEdge rad="112500"/>
          </a:effectLst>
        </p:spPr>
      </p:pic>
      <p:sp>
        <p:nvSpPr>
          <p:cNvPr id="19" name="Espace réservé du numéro de diapositive 18"/>
          <p:cNvSpPr>
            <a:spLocks noGrp="1"/>
          </p:cNvSpPr>
          <p:nvPr>
            <p:ph type="sldNum" sz="quarter" idx="12"/>
          </p:nvPr>
        </p:nvSpPr>
        <p:spPr/>
        <p:txBody>
          <a:bodyPr/>
          <a:lstStyle/>
          <a:p>
            <a:fld id="{D57F1E4F-1CFF-5643-939E-217C01CDF565}" type="slidenum">
              <a:rPr lang="en-US" smtClean="0"/>
              <a:pPr/>
              <a:t>13</a:t>
            </a:fld>
            <a:endParaRPr lang="en-US" dirty="0"/>
          </a:p>
        </p:txBody>
      </p:sp>
      <p:graphicFrame>
        <p:nvGraphicFramePr>
          <p:cNvPr id="15" name="Tableau 14"/>
          <p:cNvGraphicFramePr>
            <a:graphicFrameLocks noGrp="1"/>
          </p:cNvGraphicFramePr>
          <p:nvPr>
            <p:extLst>
              <p:ext uri="{D42A27DB-BD31-4B8C-83A1-F6EECF244321}">
                <p14:modId xmlns:p14="http://schemas.microsoft.com/office/powerpoint/2010/main" val="4153611032"/>
              </p:ext>
            </p:extLst>
          </p:nvPr>
        </p:nvGraphicFramePr>
        <p:xfrm>
          <a:off x="5096994" y="5716110"/>
          <a:ext cx="1621300" cy="3120078"/>
        </p:xfrm>
        <a:graphic>
          <a:graphicData uri="http://schemas.openxmlformats.org/drawingml/2006/table">
            <a:tbl>
              <a:tblPr firstRow="1" bandRow="1">
                <a:tableStyleId>{1E171933-4619-4E11-9A3F-F7608DF75F80}</a:tableStyleId>
              </a:tblPr>
              <a:tblGrid>
                <a:gridCol w="1621300">
                  <a:extLst>
                    <a:ext uri="{9D8B030D-6E8A-4147-A177-3AD203B41FA5}">
                      <a16:colId xmlns:a16="http://schemas.microsoft.com/office/drawing/2014/main" val="20000"/>
                    </a:ext>
                  </a:extLst>
                </a:gridCol>
              </a:tblGrid>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Arial" pitchFamily="34" charset="0"/>
                          <a:cs typeface="Arial" pitchFamily="34" charset="0"/>
                        </a:rPr>
                        <a:t>LABORATOIRES PEDAGOGIQUES</a:t>
                      </a:r>
                      <a:endParaRPr lang="fr-FR" sz="1200" b="1" dirty="0">
                        <a:solidFill>
                          <a:schemeClr val="bg1"/>
                        </a:solidFill>
                        <a:latin typeface="Arial" pitchFamily="34" charset="0"/>
                        <a:cs typeface="Arial" pitchFamily="34" charset="0"/>
                      </a:endParaRPr>
                    </a:p>
                  </a:txBody>
                  <a:tcPr>
                    <a:solidFill>
                      <a:schemeClr val="accent6">
                        <a:lumMod val="75000"/>
                      </a:schemeClr>
                    </a:solidFill>
                  </a:tcPr>
                </a:tc>
                <a:extLst>
                  <a:ext uri="{0D108BD9-81ED-4DB2-BD59-A6C34878D82A}">
                    <a16:rowId xmlns:a16="http://schemas.microsoft.com/office/drawing/2014/main" val="10000"/>
                  </a:ext>
                </a:extLst>
              </a:tr>
              <a:tr h="428948">
                <a:tc>
                  <a:txBody>
                    <a:bodyPr/>
                    <a:lstStyle/>
                    <a:p>
                      <a:pPr algn="ctr" rtl="0" fontAlgn="ctr"/>
                      <a:r>
                        <a:rPr lang="fr-FR" sz="1200" b="0" i="0" u="none" strike="noStrike" dirty="0">
                          <a:solidFill>
                            <a:srgbClr val="000000"/>
                          </a:solidFill>
                          <a:effectLst/>
                          <a:latin typeface="Arial" panose="020B0604020202020204" pitchFamily="34" charset="0"/>
                        </a:rPr>
                        <a:t>Alimentation et nutrition</a:t>
                      </a:r>
                    </a:p>
                  </a:txBody>
                  <a:tcPr marL="9525" marR="9525" marT="9525" marB="0" anchor="ctr"/>
                </a:tc>
                <a:extLst>
                  <a:ext uri="{0D108BD9-81ED-4DB2-BD59-A6C34878D82A}">
                    <a16:rowId xmlns:a16="http://schemas.microsoft.com/office/drawing/2014/main" val="10001"/>
                  </a:ext>
                </a:extLst>
              </a:tr>
              <a:tr h="370840">
                <a:tc>
                  <a:txBody>
                    <a:bodyPr/>
                    <a:lstStyle/>
                    <a:p>
                      <a:pPr algn="ctr" rtl="0" fontAlgn="ctr"/>
                      <a:r>
                        <a:rPr lang="fr-FR" sz="1200" b="0" i="0" u="none" strike="noStrike">
                          <a:solidFill>
                            <a:srgbClr val="000000"/>
                          </a:solidFill>
                          <a:effectLst/>
                          <a:latin typeface="Arial" panose="020B0604020202020204" pitchFamily="34" charset="0"/>
                        </a:rPr>
                        <a:t>Analyse instrumentale</a:t>
                      </a:r>
                    </a:p>
                  </a:txBody>
                  <a:tcPr marL="9525" marR="9525" marT="9525" marB="0" anchor="ctr"/>
                </a:tc>
                <a:extLst>
                  <a:ext uri="{0D108BD9-81ED-4DB2-BD59-A6C34878D82A}">
                    <a16:rowId xmlns:a16="http://schemas.microsoft.com/office/drawing/2014/main" val="10002"/>
                  </a:ext>
                </a:extLst>
              </a:tr>
              <a:tr h="370840">
                <a:tc>
                  <a:txBody>
                    <a:bodyPr/>
                    <a:lstStyle/>
                    <a:p>
                      <a:pPr algn="ctr" rtl="0" fontAlgn="ctr"/>
                      <a:r>
                        <a:rPr lang="fr-FR" sz="1200" b="0" i="0" u="none" strike="noStrike" dirty="0">
                          <a:solidFill>
                            <a:srgbClr val="000000"/>
                          </a:solidFill>
                          <a:effectLst/>
                          <a:latin typeface="Arial" panose="020B0604020202020204" pitchFamily="34" charset="0"/>
                        </a:rPr>
                        <a:t>Analyse sensorielle</a:t>
                      </a:r>
                    </a:p>
                  </a:txBody>
                  <a:tcPr marL="9525" marR="9525" marT="9525" marB="0" anchor="ctr"/>
                </a:tc>
                <a:extLst>
                  <a:ext uri="{0D108BD9-81ED-4DB2-BD59-A6C34878D82A}">
                    <a16:rowId xmlns:a16="http://schemas.microsoft.com/office/drawing/2014/main" val="10003"/>
                  </a:ext>
                </a:extLst>
              </a:tr>
              <a:tr h="370840">
                <a:tc>
                  <a:txBody>
                    <a:bodyPr/>
                    <a:lstStyle/>
                    <a:p>
                      <a:pPr algn="ctr" rtl="0" fontAlgn="ctr"/>
                      <a:r>
                        <a:rPr lang="fr-FR" sz="1200" b="0" i="0" u="none" strike="noStrike" dirty="0">
                          <a:solidFill>
                            <a:srgbClr val="000000"/>
                          </a:solidFill>
                          <a:effectLst/>
                          <a:latin typeface="Arial" panose="020B0604020202020204" pitchFamily="34" charset="0"/>
                        </a:rPr>
                        <a:t>Biochimie alimentaire</a:t>
                      </a:r>
                    </a:p>
                  </a:txBody>
                  <a:tcPr marL="9525" marR="9525" marT="9525" marB="0" anchor="ctr"/>
                </a:tc>
                <a:extLst>
                  <a:ext uri="{0D108BD9-81ED-4DB2-BD59-A6C34878D82A}">
                    <a16:rowId xmlns:a16="http://schemas.microsoft.com/office/drawing/2014/main" val="10004"/>
                  </a:ext>
                </a:extLst>
              </a:tr>
              <a:tr h="370840">
                <a:tc>
                  <a:txBody>
                    <a:bodyPr/>
                    <a:lstStyle/>
                    <a:p>
                      <a:pPr algn="ctr" rtl="0" fontAlgn="ctr"/>
                      <a:r>
                        <a:rPr lang="fr-FR" sz="1200" b="0" i="0" u="none" strike="noStrike">
                          <a:solidFill>
                            <a:srgbClr val="000000"/>
                          </a:solidFill>
                          <a:effectLst/>
                          <a:latin typeface="Arial" panose="020B0604020202020204" pitchFamily="34" charset="0"/>
                        </a:rPr>
                        <a:t>Microbiologie alimentaire</a:t>
                      </a:r>
                    </a:p>
                  </a:txBody>
                  <a:tcPr marL="9525" marR="9525" marT="9525" marB="0" anchor="ctr"/>
                </a:tc>
                <a:extLst>
                  <a:ext uri="{0D108BD9-81ED-4DB2-BD59-A6C34878D82A}">
                    <a16:rowId xmlns:a16="http://schemas.microsoft.com/office/drawing/2014/main" val="10005"/>
                  </a:ext>
                </a:extLst>
              </a:tr>
              <a:tr h="370840">
                <a:tc>
                  <a:txBody>
                    <a:bodyPr/>
                    <a:lstStyle/>
                    <a:p>
                      <a:pPr algn="ctr" rtl="0" fontAlgn="ctr"/>
                      <a:r>
                        <a:rPr lang="fr-FR" sz="1200" b="0" i="0" u="none" strike="noStrike">
                          <a:solidFill>
                            <a:srgbClr val="000000"/>
                          </a:solidFill>
                          <a:effectLst/>
                          <a:latin typeface="Arial" panose="020B0604020202020204" pitchFamily="34" charset="0"/>
                        </a:rPr>
                        <a:t>Physicochimie des aliments</a:t>
                      </a:r>
                    </a:p>
                  </a:txBody>
                  <a:tcPr marL="9525" marR="9525" marT="9525" marB="0" anchor="ctr"/>
                </a:tc>
                <a:extLst>
                  <a:ext uri="{0D108BD9-81ED-4DB2-BD59-A6C34878D82A}">
                    <a16:rowId xmlns:a16="http://schemas.microsoft.com/office/drawing/2014/main" val="10006"/>
                  </a:ext>
                </a:extLst>
              </a:tr>
              <a:tr h="370840">
                <a:tc>
                  <a:txBody>
                    <a:bodyPr/>
                    <a:lstStyle/>
                    <a:p>
                      <a:pPr algn="ctr" rtl="0" fontAlgn="ctr"/>
                      <a:r>
                        <a:rPr lang="fr-FR" sz="1200" b="0" i="0" u="none" strike="noStrike" dirty="0">
                          <a:solidFill>
                            <a:srgbClr val="000000"/>
                          </a:solidFill>
                          <a:effectLst/>
                          <a:latin typeface="Arial" panose="020B0604020202020204" pitchFamily="34" charset="0"/>
                        </a:rPr>
                        <a:t>Technologie alimentaire</a:t>
                      </a:r>
                    </a:p>
                  </a:txBody>
                  <a:tcPr marL="9525" marR="9525" marT="9525" marB="0" anchor="ctr"/>
                </a:tc>
                <a:extLst>
                  <a:ext uri="{0D108BD9-81ED-4DB2-BD59-A6C34878D82A}">
                    <a16:rowId xmlns:a16="http://schemas.microsoft.com/office/drawing/2014/main" val="10007"/>
                  </a:ext>
                </a:extLst>
              </a:tr>
            </a:tbl>
          </a:graphicData>
        </a:graphic>
      </p:graphicFrame>
      <p:sp>
        <p:nvSpPr>
          <p:cNvPr id="28" name="Rectangle 27">
            <a:extLst>
              <a:ext uri="{FF2B5EF4-FFF2-40B4-BE49-F238E27FC236}">
                <a16:creationId xmlns:a16="http://schemas.microsoft.com/office/drawing/2014/main" id="{FA949F6D-5028-4867-9C3A-41052474D68C}"/>
              </a:ext>
            </a:extLst>
          </p:cNvPr>
          <p:cNvSpPr/>
          <p:nvPr/>
        </p:nvSpPr>
        <p:spPr>
          <a:xfrm>
            <a:off x="503096" y="5635822"/>
            <a:ext cx="3199915" cy="307777"/>
          </a:xfrm>
          <a:prstGeom prst="rect">
            <a:avLst/>
          </a:prstGeom>
          <a:solidFill>
            <a:srgbClr val="FF9900"/>
          </a:solidFill>
        </p:spPr>
        <p:txBody>
          <a:bodyPr wrap="none">
            <a:spAutoFit/>
          </a:bodyPr>
          <a:lstStyle/>
          <a:p>
            <a:r>
              <a:rPr lang="fr-FR" sz="1400" b="1" dirty="0">
                <a:solidFill>
                  <a:schemeClr val="bg1"/>
                </a:solidFill>
                <a:latin typeface="Arial" pitchFamily="34" charset="0"/>
                <a:cs typeface="Arial" pitchFamily="34" charset="0"/>
              </a:rPr>
              <a:t>DEBOUCHES PROFESSIONELLES</a:t>
            </a:r>
            <a:endParaRPr lang="fr-FR" sz="1400" dirty="0">
              <a:solidFill>
                <a:schemeClr val="bg1"/>
              </a:solidFill>
              <a:latin typeface="Arial" pitchFamily="34" charset="0"/>
              <a:cs typeface="Arial" pitchFamily="34" charset="0"/>
            </a:endParaRPr>
          </a:p>
        </p:txBody>
      </p:sp>
      <p:sp>
        <p:nvSpPr>
          <p:cNvPr id="29" name="Rectangle 28">
            <a:extLst>
              <a:ext uri="{FF2B5EF4-FFF2-40B4-BE49-F238E27FC236}">
                <a16:creationId xmlns:a16="http://schemas.microsoft.com/office/drawing/2014/main" id="{FA949F6D-5028-4867-9C3A-41052474D68C}"/>
              </a:ext>
            </a:extLst>
          </p:cNvPr>
          <p:cNvSpPr/>
          <p:nvPr/>
        </p:nvSpPr>
        <p:spPr>
          <a:xfrm>
            <a:off x="503096" y="1917369"/>
            <a:ext cx="2435551" cy="307777"/>
          </a:xfrm>
          <a:prstGeom prst="rect">
            <a:avLst/>
          </a:prstGeom>
          <a:solidFill>
            <a:srgbClr val="FF9900"/>
          </a:solidFill>
        </p:spPr>
        <p:txBody>
          <a:bodyPr wrap="square">
            <a:spAutoFit/>
          </a:bodyPr>
          <a:lstStyle/>
          <a:p>
            <a:pPr lvl="0"/>
            <a:r>
              <a:rPr lang="fr-FR" sz="1400" b="1" dirty="0">
                <a:solidFill>
                  <a:schemeClr val="bg1"/>
                </a:solidFill>
                <a:latin typeface="Arial" panose="020B0604020202020204" pitchFamily="34" charset="0"/>
                <a:cs typeface="Arial" panose="020B0604020202020204" pitchFamily="34" charset="0"/>
              </a:rPr>
              <a:t>OFFRES DE FORMATIONS</a:t>
            </a:r>
            <a:endParaRPr lang="fr-FR" sz="1400" dirty="0">
              <a:solidFill>
                <a:schemeClr val="bg1"/>
              </a:solidFill>
              <a:latin typeface="Arial" panose="020B0604020202020204" pitchFamily="34" charset="0"/>
              <a:cs typeface="Arial" panose="020B0604020202020204" pitchFamily="34" charset="0"/>
            </a:endParaRPr>
          </a:p>
        </p:txBody>
      </p:sp>
      <p:sp>
        <p:nvSpPr>
          <p:cNvPr id="16" name="Rectangle 5">
            <a:extLst>
              <a:ext uri="{FF2B5EF4-FFF2-40B4-BE49-F238E27FC236}">
                <a16:creationId xmlns:a16="http://schemas.microsoft.com/office/drawing/2014/main" id="{B910B8A9-3379-4943-A435-3DE728D297E3}"/>
              </a:ext>
            </a:extLst>
          </p:cNvPr>
          <p:cNvSpPr>
            <a:spLocks noChangeArrowheads="1"/>
          </p:cNvSpPr>
          <p:nvPr/>
        </p:nvSpPr>
        <p:spPr bwMode="auto">
          <a:xfrm>
            <a:off x="714711" y="149056"/>
            <a:ext cx="5477027" cy="340093"/>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spAutoFit/>
          </a:bodyPr>
          <a:lstStyle/>
          <a:p>
            <a:pPr>
              <a:lnSpc>
                <a:spcPct val="115000"/>
              </a:lnSpc>
              <a:spcAft>
                <a:spcPts val="1000"/>
              </a:spcAft>
            </a:pPr>
            <a:r>
              <a:rPr lang="fr-FR" sz="1400" b="1" dirty="0">
                <a:solidFill>
                  <a:schemeClr val="bg1"/>
                </a:solidFill>
                <a:latin typeface="Arial" panose="020B0604020202020204" pitchFamily="34" charset="0"/>
                <a:ea typeface="Calibri" panose="020F0502020204030204" pitchFamily="34" charset="0"/>
                <a:cs typeface="Arial" panose="020B0604020202020204" pitchFamily="34" charset="0"/>
              </a:rPr>
              <a:t>4- DEPARTEMENT DES SCIENCES ALIMENTAIRES</a:t>
            </a:r>
          </a:p>
        </p:txBody>
      </p:sp>
      <p:sp>
        <p:nvSpPr>
          <p:cNvPr id="2" name="Rectangle 1">
            <a:extLst>
              <a:ext uri="{FF2B5EF4-FFF2-40B4-BE49-F238E27FC236}">
                <a16:creationId xmlns:a16="http://schemas.microsoft.com/office/drawing/2014/main" id="{0D3F24F8-1ABD-4753-A5C1-A96AA8AAA068}"/>
              </a:ext>
            </a:extLst>
          </p:cNvPr>
          <p:cNvSpPr/>
          <p:nvPr/>
        </p:nvSpPr>
        <p:spPr>
          <a:xfrm>
            <a:off x="461041" y="5943599"/>
            <a:ext cx="4268249" cy="2585323"/>
          </a:xfrm>
          <a:prstGeom prst="rect">
            <a:avLst/>
          </a:prstGeom>
        </p:spPr>
        <p:txBody>
          <a:bodyPr wrap="square">
            <a:spAutoFit/>
          </a:bodyPr>
          <a:lstStyle/>
          <a:p>
            <a:pPr lvl="0" algn="just">
              <a:lnSpc>
                <a:spcPct val="150000"/>
              </a:lnSpc>
              <a:buClr>
                <a:srgbClr val="FF0000"/>
              </a:buClr>
              <a:tabLst>
                <a:tab pos="457200" algn="l"/>
              </a:tabLst>
            </a:pPr>
            <a:r>
              <a:rPr lang="fr-FR"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Académie et recherche :</a:t>
            </a:r>
            <a:endParaRPr lang="fr-FR" sz="1200" dirty="0">
              <a:latin typeface="Arial" panose="020B0604020202020204" pitchFamily="34" charset="0"/>
              <a:ea typeface="Times New Roman" panose="02020603050405020304" pitchFamily="18" charset="0"/>
              <a:cs typeface="Arial" panose="020B0604020202020204" pitchFamily="34" charset="0"/>
            </a:endParaRPr>
          </a:p>
          <a:p>
            <a:pPr marL="171450" lvl="0" indent="-171450" algn="just">
              <a:lnSpc>
                <a:spcPct val="150000"/>
              </a:lnSpc>
              <a:spcAft>
                <a:spcPts val="0"/>
              </a:spcAft>
              <a:buClr>
                <a:srgbClr val="008000"/>
              </a:buClr>
              <a:buFont typeface="Wingdings" panose="05000000000000000000" pitchFamily="2" charset="2"/>
              <a:buChar char="q"/>
              <a:tabLst>
                <a:tab pos="88900" algn="l"/>
              </a:tabLst>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Chercheur dans les centres de recherche, universités ;</a:t>
            </a:r>
            <a:endParaRPr lang="fr-FR" sz="1200" dirty="0">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50000"/>
              </a:lnSpc>
              <a:spcAft>
                <a:spcPts val="0"/>
              </a:spcAft>
              <a:buClr>
                <a:srgbClr val="008000"/>
              </a:buClr>
              <a:buFont typeface="Wingdings" panose="05000000000000000000" pitchFamily="2" charset="2"/>
              <a:buChar char="q"/>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Enseignement ;</a:t>
            </a:r>
            <a:endParaRPr lang="fr-FR" sz="1200" dirty="0">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50000"/>
              </a:lnSpc>
              <a:spcAft>
                <a:spcPts val="0"/>
              </a:spcAft>
              <a:buClr>
                <a:srgbClr val="008000"/>
              </a:buClr>
              <a:buFont typeface="Wingdings" panose="05000000000000000000" pitchFamily="2" charset="2"/>
              <a:buChar char="q"/>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Responsable recherche et développement en entreprise ;</a:t>
            </a:r>
            <a:endParaRPr lang="fr-FR" sz="1200" dirty="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0"/>
              </a:spcAft>
              <a:buClr>
                <a:srgbClr val="FF0000"/>
              </a:buClr>
              <a:tabLst>
                <a:tab pos="457200" algn="l"/>
              </a:tabLst>
            </a:pPr>
            <a:r>
              <a:rPr lang="fr-FR"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Entreprise : </a:t>
            </a:r>
            <a:endParaRPr lang="fr-FR" sz="1200" dirty="0">
              <a:latin typeface="Arial" panose="020B0604020202020204" pitchFamily="34" charset="0"/>
              <a:ea typeface="Times New Roman" panose="02020603050405020304" pitchFamily="18" charset="0"/>
              <a:cs typeface="Arial" panose="020B0604020202020204" pitchFamily="34" charset="0"/>
            </a:endParaRPr>
          </a:p>
          <a:p>
            <a:pPr marL="171450" lvl="0" indent="-171450" algn="just" defTabSz="266700">
              <a:lnSpc>
                <a:spcPct val="150000"/>
              </a:lnSpc>
              <a:spcAft>
                <a:spcPts val="0"/>
              </a:spcAft>
              <a:buClr>
                <a:srgbClr val="008000"/>
              </a:buClr>
              <a:buFont typeface="Wingdings" panose="05000000000000000000" pitchFamily="2" charset="2"/>
              <a:buChar char="q"/>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cadre d’entreprise;</a:t>
            </a:r>
            <a:endParaRPr lang="fr-FR" sz="1200" dirty="0">
              <a:latin typeface="Arial" panose="020B0604020202020204" pitchFamily="34" charset="0"/>
              <a:ea typeface="Calibri" panose="020F0502020204030204" pitchFamily="34" charset="0"/>
              <a:cs typeface="Arial" panose="020B0604020202020204" pitchFamily="34" charset="0"/>
            </a:endParaRPr>
          </a:p>
          <a:p>
            <a:pPr marL="171450" lvl="0" indent="-171450" algn="just" defTabSz="266700">
              <a:lnSpc>
                <a:spcPct val="150000"/>
              </a:lnSpc>
              <a:spcAft>
                <a:spcPts val="0"/>
              </a:spcAft>
              <a:buClr>
                <a:srgbClr val="008000"/>
              </a:buClr>
              <a:buFont typeface="Wingdings" panose="05000000000000000000" pitchFamily="2" charset="2"/>
              <a:buChar char="q"/>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chargé de process et de  développement;</a:t>
            </a:r>
            <a:endParaRPr lang="fr-FR" sz="1200" dirty="0">
              <a:latin typeface="Arial" panose="020B0604020202020204" pitchFamily="34" charset="0"/>
              <a:ea typeface="Calibri" panose="020F0502020204030204" pitchFamily="34" charset="0"/>
              <a:cs typeface="Arial" panose="020B0604020202020204" pitchFamily="34" charset="0"/>
            </a:endParaRPr>
          </a:p>
          <a:p>
            <a:pPr marL="171450" lvl="0" indent="-171450" algn="just" defTabSz="266700">
              <a:lnSpc>
                <a:spcPct val="150000"/>
              </a:lnSpc>
              <a:spcAft>
                <a:spcPts val="0"/>
              </a:spcAft>
              <a:buClr>
                <a:srgbClr val="008000"/>
              </a:buClr>
              <a:buFont typeface="Wingdings" panose="05000000000000000000" pitchFamily="2" charset="2"/>
              <a:buChar char="q"/>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Créateur d’entreprise agro-alimentaire;</a:t>
            </a:r>
            <a:endParaRPr lang="fr-FR" sz="1200" dirty="0">
              <a:latin typeface="Arial" panose="020B0604020202020204" pitchFamily="34" charset="0"/>
              <a:ea typeface="Calibri" panose="020F0502020204030204" pitchFamily="34" charset="0"/>
              <a:cs typeface="Arial" panose="020B0604020202020204" pitchFamily="34" charset="0"/>
            </a:endParaRPr>
          </a:p>
          <a:p>
            <a:pPr marL="171450" lvl="0" indent="-171450" algn="just" defTabSz="266700">
              <a:lnSpc>
                <a:spcPct val="150000"/>
              </a:lnSpc>
              <a:spcAft>
                <a:spcPts val="0"/>
              </a:spcAft>
              <a:buClr>
                <a:srgbClr val="008000"/>
              </a:buClr>
              <a:buFont typeface="Wingdings" panose="05000000000000000000" pitchFamily="2" charset="2"/>
              <a:buChar char="q"/>
            </a:pPr>
            <a:r>
              <a:rPr lang="fr-FR" sz="1200" dirty="0">
                <a:solidFill>
                  <a:srgbClr val="000000"/>
                </a:solidFill>
                <a:latin typeface="Arial" panose="020B0604020202020204" pitchFamily="34" charset="0"/>
                <a:ea typeface="Calibri" panose="020F0502020204030204" pitchFamily="34" charset="0"/>
                <a:cs typeface="Arial" panose="020B0604020202020204" pitchFamily="34" charset="0"/>
              </a:rPr>
              <a:t> Responsable qualité</a:t>
            </a:r>
            <a:r>
              <a:rPr lang="fr-FR" sz="1200" dirty="0">
                <a:latin typeface="Arial" pitchFamily="34" charset="0"/>
                <a:cs typeface="Arial" pitchFamily="34" charset="0"/>
              </a:rPr>
              <a:t> .</a:t>
            </a:r>
            <a:endParaRPr lang="fr-FR"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26"/>
          <p:cNvSpPr/>
          <p:nvPr/>
        </p:nvSpPr>
        <p:spPr>
          <a:xfrm>
            <a:off x="0"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
        <p:nvSpPr>
          <p:cNvPr id="7" name="Rectangle 6"/>
          <p:cNvSpPr/>
          <p:nvPr/>
        </p:nvSpPr>
        <p:spPr>
          <a:xfrm>
            <a:off x="503096" y="516985"/>
            <a:ext cx="5671801" cy="1477328"/>
          </a:xfrm>
          <a:prstGeom prst="rect">
            <a:avLst/>
          </a:prstGeom>
        </p:spPr>
        <p:txBody>
          <a:bodyPr wrap="square">
            <a:spAutoFit/>
          </a:bodyPr>
          <a:lstStyle/>
          <a:p>
            <a:pPr algn="just">
              <a:lnSpc>
                <a:spcPct val="150000"/>
              </a:lnSpc>
            </a:pPr>
            <a:r>
              <a:rPr lang="fr-FR" sz="1200" dirty="0">
                <a:latin typeface="Arial" panose="020B0604020202020204" pitchFamily="34" charset="0"/>
                <a:cs typeface="Arial" panose="020B0604020202020204" pitchFamily="34" charset="0"/>
              </a:rPr>
              <a:t>    Le département des Sciences Alimentaires propose diverses formations académiques portant sur la production, la transformation, la qualité et la sécurité des aliments. Il offre également une formation professionnelle universitaire spécialisée sur les corps gras et les emballages alimentaires, visant à favoriser une meilleure insertion dans le milieu socioprofessionnel.</a:t>
            </a:r>
          </a:p>
        </p:txBody>
      </p:sp>
      <p:sp>
        <p:nvSpPr>
          <p:cNvPr id="30" name="Étoile à 24 branches 29"/>
          <p:cNvSpPr/>
          <p:nvPr/>
        </p:nvSpPr>
        <p:spPr>
          <a:xfrm>
            <a:off x="3038954" y="88361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13</a:t>
            </a:r>
          </a:p>
        </p:txBody>
      </p:sp>
      <p:graphicFrame>
        <p:nvGraphicFramePr>
          <p:cNvPr id="13" name="Tableau 12">
            <a:extLst>
              <a:ext uri="{FF2B5EF4-FFF2-40B4-BE49-F238E27FC236}">
                <a16:creationId xmlns:a16="http://schemas.microsoft.com/office/drawing/2014/main" id="{98DC6A56-B542-418A-BA6C-7382BDAFAE43}"/>
              </a:ext>
            </a:extLst>
          </p:cNvPr>
          <p:cNvGraphicFramePr>
            <a:graphicFrameLocks noGrp="1"/>
          </p:cNvGraphicFramePr>
          <p:nvPr>
            <p:extLst>
              <p:ext uri="{D42A27DB-BD31-4B8C-83A1-F6EECF244321}">
                <p14:modId xmlns:p14="http://schemas.microsoft.com/office/powerpoint/2010/main" val="1025638317"/>
              </p:ext>
            </p:extLst>
          </p:nvPr>
        </p:nvGraphicFramePr>
        <p:xfrm>
          <a:off x="341174" y="2266098"/>
          <a:ext cx="6377120" cy="3405715"/>
        </p:xfrm>
        <a:graphic>
          <a:graphicData uri="http://schemas.openxmlformats.org/drawingml/2006/table">
            <a:tbl>
              <a:tblPr firstRow="1" bandRow="1">
                <a:tableStyleId>{ED083AE6-46FA-4A59-8FB0-9F97EB10719F}</a:tableStyleId>
              </a:tblPr>
              <a:tblGrid>
                <a:gridCol w="1292952">
                  <a:extLst>
                    <a:ext uri="{9D8B030D-6E8A-4147-A177-3AD203B41FA5}">
                      <a16:colId xmlns:a16="http://schemas.microsoft.com/office/drawing/2014/main" val="20000"/>
                    </a:ext>
                  </a:extLst>
                </a:gridCol>
                <a:gridCol w="1141121">
                  <a:extLst>
                    <a:ext uri="{9D8B030D-6E8A-4147-A177-3AD203B41FA5}">
                      <a16:colId xmlns:a16="http://schemas.microsoft.com/office/drawing/2014/main" val="20001"/>
                    </a:ext>
                  </a:extLst>
                </a:gridCol>
                <a:gridCol w="3943047">
                  <a:extLst>
                    <a:ext uri="{9D8B030D-6E8A-4147-A177-3AD203B41FA5}">
                      <a16:colId xmlns:a16="http://schemas.microsoft.com/office/drawing/2014/main" val="20002"/>
                    </a:ext>
                  </a:extLst>
                </a:gridCol>
              </a:tblGrid>
              <a:tr h="235034">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latin typeface="+mn-lt"/>
                        </a:rPr>
                        <a:t>Niveau </a:t>
                      </a:r>
                      <a:endParaRPr lang="fr-FR" sz="1200" b="1" dirty="0">
                        <a:solidFill>
                          <a:schemeClr val="bg1"/>
                        </a:solidFill>
                        <a:latin typeface="+mn-lt"/>
                        <a:cs typeface="Arial" pitchFamily="34" charset="0"/>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latin typeface="+mn-lt"/>
                        </a:rPr>
                        <a:t>Filière </a:t>
                      </a:r>
                      <a:endParaRPr lang="fr-FR" sz="1200" b="1" dirty="0">
                        <a:solidFill>
                          <a:schemeClr val="bg1"/>
                        </a:solidFill>
                        <a:latin typeface="+mn-lt"/>
                        <a:cs typeface="Arial" pitchFamily="34" charset="0"/>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Spécialités </a:t>
                      </a:r>
                      <a:endParaRPr lang="fr-FR" sz="1200" b="1" dirty="0">
                        <a:solidFill>
                          <a:schemeClr val="bg1"/>
                        </a:solidFill>
                        <a:latin typeface="Arial" pitchFamily="34" charset="0"/>
                        <a:cs typeface="Arial" pitchFamily="34" charset="0"/>
                      </a:endParaRPr>
                    </a:p>
                  </a:txBody>
                  <a:tcPr anchor="ctr"/>
                </a:tc>
                <a:extLst>
                  <a:ext uri="{0D108BD9-81ED-4DB2-BD59-A6C34878D82A}">
                    <a16:rowId xmlns:a16="http://schemas.microsoft.com/office/drawing/2014/main" val="10000"/>
                  </a:ext>
                </a:extLst>
              </a:tr>
              <a:tr h="235034">
                <a:tc rowSpan="3">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cs typeface="Arial" pitchFamily="34" charset="0"/>
                        </a:rPr>
                        <a:t>Licences </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cs typeface="Arial" pitchFamily="34" charset="0"/>
                        </a:rPr>
                        <a:t>L2</a:t>
                      </a:r>
                    </a:p>
                  </a:txBody>
                  <a:tcPr anchor="ctr">
                    <a:noFill/>
                  </a:tcPr>
                </a:tc>
                <a:tc rowSpan="7">
                  <a:txBody>
                    <a:bodyPr/>
                    <a:lstStyle/>
                    <a:p>
                      <a:pPr algn="ctr"/>
                      <a:endParaRPr lang="fr-FR" sz="1200" dirty="0">
                        <a:latin typeface="+mn-lt"/>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cs typeface="Arial" pitchFamily="34" charset="0"/>
                        </a:rPr>
                        <a:t>Sciences Alimentaires</a:t>
                      </a:r>
                      <a:endParaRPr lang="fr-FR" sz="1200" b="0" dirty="0">
                        <a:solidFill>
                          <a:schemeClr val="tx1"/>
                        </a:solidFill>
                        <a:latin typeface="+mn-lt"/>
                        <a:cs typeface="Arial" pitchFamily="34" charset="0"/>
                      </a:endParaRPr>
                    </a:p>
                    <a:p>
                      <a:pPr algn="ctr"/>
                      <a:endParaRPr lang="fr-FR" sz="1200" dirty="0">
                        <a:latin typeface="+mn-lt"/>
                        <a:cs typeface="Arial" pitchFamily="34" charset="0"/>
                      </a:endParaRPr>
                    </a:p>
                  </a:txBody>
                  <a:tcPr anchor="ctr">
                    <a:noFill/>
                  </a:tcPr>
                </a:tc>
                <a:tc>
                  <a:txBody>
                    <a:bodyPr/>
                    <a:lstStyle/>
                    <a:p>
                      <a:pPr algn="l" rtl="0" fontAlgn="ctr"/>
                      <a:r>
                        <a:rPr lang="fr-FR" sz="1200" b="0" i="0" u="none" strike="noStrike" dirty="0">
                          <a:solidFill>
                            <a:srgbClr val="7030A0"/>
                          </a:solidFill>
                          <a:effectLst/>
                          <a:latin typeface="+mn-lt"/>
                        </a:rPr>
                        <a:t>Contrôle de Qualité et Analyse des Aliments (MCIL)</a:t>
                      </a:r>
                    </a:p>
                  </a:txBody>
                  <a:tcPr marL="9525" marR="9525" marT="9525" marB="0" anchor="ctr">
                    <a:noFill/>
                  </a:tcPr>
                </a:tc>
                <a:extLst>
                  <a:ext uri="{0D108BD9-81ED-4DB2-BD59-A6C34878D82A}">
                    <a16:rowId xmlns:a16="http://schemas.microsoft.com/office/drawing/2014/main" val="10001"/>
                  </a:ext>
                </a:extLst>
              </a:tr>
              <a:tr h="235034">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Arial" pitchFamily="34" charset="0"/>
                        <a:cs typeface="Arial"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rtl="0" fontAlgn="ctr"/>
                      <a:r>
                        <a:rPr lang="fr-FR" sz="1200" b="0" i="0" u="none" strike="noStrike" dirty="0">
                          <a:solidFill>
                            <a:srgbClr val="7030A0"/>
                          </a:solidFill>
                          <a:effectLst/>
                          <a:latin typeface="+mn-lt"/>
                        </a:rPr>
                        <a:t>Emballage et Qualité</a:t>
                      </a:r>
                    </a:p>
                  </a:txBody>
                  <a:tcPr marL="9525" marR="9525" marT="9525" marB="0" anchor="ctr">
                    <a:noFill/>
                  </a:tcPr>
                </a:tc>
                <a:extLst>
                  <a:ext uri="{0D108BD9-81ED-4DB2-BD59-A6C34878D82A}">
                    <a16:rowId xmlns:a16="http://schemas.microsoft.com/office/drawing/2014/main" val="10002"/>
                  </a:ext>
                </a:extLst>
              </a:tr>
              <a:tr h="235034">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633"/>
                    </a:solidFill>
                  </a:tcPr>
                </a:tc>
                <a:tc vMerge="1">
                  <a:txBody>
                    <a:bodyPr/>
                    <a:lstStyle/>
                    <a:p>
                      <a:pPr algn="ctr"/>
                      <a:endParaRPr lang="fr-FR" sz="12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633"/>
                    </a:solidFill>
                  </a:tcPr>
                </a:tc>
                <a:tc>
                  <a:txBody>
                    <a:bodyPr/>
                    <a:lstStyle/>
                    <a:p>
                      <a:pPr algn="l" rtl="0" fontAlgn="ctr"/>
                      <a:r>
                        <a:rPr lang="fr-FR" sz="1200" b="0" i="0" u="none" strike="noStrike" dirty="0">
                          <a:solidFill>
                            <a:srgbClr val="7030A0"/>
                          </a:solidFill>
                          <a:effectLst/>
                          <a:latin typeface="+mn-lt"/>
                        </a:rPr>
                        <a:t>Sciences Alimentaires</a:t>
                      </a:r>
                    </a:p>
                  </a:txBody>
                  <a:tcPr marL="9525" marR="9525" marT="9525" marB="0" anchor="ctr">
                    <a:noFill/>
                  </a:tcPr>
                </a:tc>
                <a:extLst>
                  <a:ext uri="{0D108BD9-81ED-4DB2-BD59-A6C34878D82A}">
                    <a16:rowId xmlns:a16="http://schemas.microsoft.com/office/drawing/2014/main" val="10003"/>
                  </a:ext>
                </a:extLst>
              </a:tr>
              <a:tr h="235034">
                <a:tc rowSpan="4">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rgbClr val="0000FF"/>
                          </a:solidFill>
                          <a:latin typeface="+mn-lt"/>
                          <a:cs typeface="Arial" pitchFamily="34" charset="0"/>
                        </a:rPr>
                        <a:t>Licences </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rgbClr val="0000FF"/>
                          </a:solidFill>
                          <a:latin typeface="+mn-lt"/>
                          <a:cs typeface="Arial" pitchFamily="34" charset="0"/>
                        </a:rPr>
                        <a:t>L3</a:t>
                      </a:r>
                    </a:p>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mn-lt"/>
                        <a:cs typeface="Arial" pitchFamily="34" charset="0"/>
                      </a:endParaRPr>
                    </a:p>
                  </a:txBody>
                  <a:tcPr anchor="ctr">
                    <a:noFill/>
                  </a:tcPr>
                </a:tc>
                <a:tc vMerge="1">
                  <a:txBody>
                    <a:bodyPr/>
                    <a:lstStyle/>
                    <a:p>
                      <a:pPr algn="ctr"/>
                      <a:endParaRPr lang="fr-FR" sz="1200" dirty="0">
                        <a:latin typeface="+mn-lt"/>
                        <a:cs typeface="Arial" pitchFamily="34" charset="0"/>
                      </a:endParaRPr>
                    </a:p>
                  </a:txBody>
                  <a:tcPr anchor="ctr"/>
                </a:tc>
                <a:tc>
                  <a:txBody>
                    <a:bodyPr/>
                    <a:lstStyle/>
                    <a:p>
                      <a:pPr algn="l" rtl="0" fontAlgn="ctr"/>
                      <a:r>
                        <a:rPr lang="fr-FR" sz="1200" b="0" i="0" u="none" strike="noStrike" dirty="0">
                          <a:solidFill>
                            <a:srgbClr val="0000FF"/>
                          </a:solidFill>
                          <a:effectLst/>
                          <a:latin typeface="+mn-lt"/>
                        </a:rPr>
                        <a:t>Alimentation, Nutrition et Pathologies </a:t>
                      </a:r>
                    </a:p>
                  </a:txBody>
                  <a:tcPr marL="9525" marR="9525" marT="9525" marB="0" anchor="ctr">
                    <a:noFill/>
                  </a:tcPr>
                </a:tc>
                <a:extLst>
                  <a:ext uri="{0D108BD9-81ED-4DB2-BD59-A6C34878D82A}">
                    <a16:rowId xmlns:a16="http://schemas.microsoft.com/office/drawing/2014/main" val="10004"/>
                  </a:ext>
                </a:extLst>
              </a:tr>
              <a:tr h="235034">
                <a:tc v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fr-FR" sz="1400" dirty="0">
                        <a:solidFill>
                          <a:schemeClr val="tx1"/>
                        </a:solidFill>
                        <a:latin typeface="Arial" pitchFamily="34" charset="0"/>
                        <a:cs typeface="Arial" pitchFamily="34" charset="0"/>
                      </a:endParaRPr>
                    </a:p>
                  </a:txBody>
                  <a:tcPr/>
                </a:tc>
                <a:tc vMerge="1">
                  <a:txBody>
                    <a:bodyPr/>
                    <a:lstStyle/>
                    <a:p>
                      <a:endParaRPr lang="fr-FR" dirty="0"/>
                    </a:p>
                  </a:txBody>
                  <a:tcPr/>
                </a:tc>
                <a:tc>
                  <a:txBody>
                    <a:bodyPr/>
                    <a:lstStyle/>
                    <a:p>
                      <a:pPr algn="l" rtl="0" fontAlgn="ctr"/>
                      <a:r>
                        <a:rPr lang="fr-FR" sz="1200" b="0" i="0" u="none" strike="noStrike" dirty="0">
                          <a:solidFill>
                            <a:srgbClr val="0000FF"/>
                          </a:solidFill>
                          <a:effectLst/>
                          <a:latin typeface="+mn-lt"/>
                        </a:rPr>
                        <a:t>Contrôle de Qualité et Analyse des Aliments</a:t>
                      </a:r>
                    </a:p>
                  </a:txBody>
                  <a:tcPr marL="9525" marR="9525" marT="9525" marB="0" anchor="ctr">
                    <a:noFill/>
                  </a:tcPr>
                </a:tc>
                <a:extLst>
                  <a:ext uri="{0D108BD9-81ED-4DB2-BD59-A6C34878D82A}">
                    <a16:rowId xmlns:a16="http://schemas.microsoft.com/office/drawing/2014/main" val="10005"/>
                  </a:ext>
                </a:extLst>
              </a:tr>
              <a:tr h="102755">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633"/>
                    </a:solidFill>
                  </a:tcPr>
                </a:tc>
                <a:tc vMerge="1">
                  <a:txBody>
                    <a:bodyPr/>
                    <a:lstStyle/>
                    <a:p>
                      <a:pPr algn="ctr"/>
                      <a:endParaRPr lang="fr-FR" sz="12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6633"/>
                    </a:solidFill>
                  </a:tcPr>
                </a:tc>
                <a:tc>
                  <a:txBody>
                    <a:bodyPr/>
                    <a:lstStyle/>
                    <a:p>
                      <a:pPr algn="l" rtl="0" fontAlgn="ctr"/>
                      <a:r>
                        <a:rPr lang="fr-FR" sz="1200" b="0" i="0" u="none" strike="noStrike" dirty="0">
                          <a:solidFill>
                            <a:srgbClr val="0000FF"/>
                          </a:solidFill>
                          <a:effectLst/>
                          <a:latin typeface="+mn-lt"/>
                        </a:rPr>
                        <a:t>Emballage et Qualité </a:t>
                      </a:r>
                      <a:r>
                        <a:rPr lang="fr-FR" sz="1200" b="0" i="0" u="none" strike="noStrike" dirty="0">
                          <a:solidFill>
                            <a:schemeClr val="tx1"/>
                          </a:solidFill>
                          <a:effectLst/>
                          <a:latin typeface="+mn-lt"/>
                        </a:rPr>
                        <a:t>(</a:t>
                      </a:r>
                      <a:r>
                        <a:rPr lang="fr-FR" sz="1200" b="1" i="1" u="none" strike="noStrike" dirty="0">
                          <a:solidFill>
                            <a:schemeClr val="tx1"/>
                          </a:solidFill>
                          <a:effectLst/>
                          <a:latin typeface="+mn-lt"/>
                        </a:rPr>
                        <a:t>professionnelle)</a:t>
                      </a:r>
                    </a:p>
                  </a:txBody>
                  <a:tcPr marL="9525" marR="9525" marT="9525" marB="0" anchor="ctr">
                    <a:noFill/>
                  </a:tcPr>
                </a:tc>
                <a:extLst>
                  <a:ext uri="{0D108BD9-81ED-4DB2-BD59-A6C34878D82A}">
                    <a16:rowId xmlns:a16="http://schemas.microsoft.com/office/drawing/2014/main" val="2940603763"/>
                  </a:ext>
                </a:extLst>
              </a:tr>
              <a:tr h="243630">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0000FF"/>
                          </a:solidFill>
                          <a:effectLst/>
                          <a:latin typeface="+mn-lt"/>
                        </a:rPr>
                        <a:t>Technologie Agroalimentaire et Contrôle de Qualité</a:t>
                      </a:r>
                    </a:p>
                  </a:txBody>
                  <a:tcPr marL="9525" marR="9525" marT="9525" marB="0" anchor="ctr">
                    <a:noFill/>
                  </a:tcPr>
                </a:tc>
                <a:extLst>
                  <a:ext uri="{0D108BD9-81ED-4DB2-BD59-A6C34878D82A}">
                    <a16:rowId xmlns:a16="http://schemas.microsoft.com/office/drawing/2014/main" val="4070475579"/>
                  </a:ext>
                </a:extLst>
              </a:tr>
              <a:tr h="0">
                <a:tc rowSpan="6">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dirty="0">
                          <a:solidFill>
                            <a:srgbClr val="FF0000"/>
                          </a:solidFill>
                          <a:latin typeface="+mn-lt"/>
                        </a:rPr>
                        <a:t>Master</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dirty="0">
                          <a:solidFill>
                            <a:srgbClr val="FF0000"/>
                          </a:solidFill>
                          <a:latin typeface="+mn-lt"/>
                          <a:cs typeface="Arial" pitchFamily="34" charset="0"/>
                        </a:rPr>
                        <a:t>(M1 et M2</a:t>
                      </a:r>
                      <a:r>
                        <a:rPr lang="fr-FR" sz="1200" b="1" dirty="0">
                          <a:solidFill>
                            <a:schemeClr val="tx1"/>
                          </a:solidFill>
                          <a:latin typeface="+mn-lt"/>
                          <a:cs typeface="Arial" pitchFamily="34" charset="0"/>
                        </a:rPr>
                        <a:t>)</a:t>
                      </a:r>
                    </a:p>
                  </a:txBody>
                  <a:tcPr anchor="ctr">
                    <a:noFill/>
                  </a:tcPr>
                </a:tc>
                <a:tc rowSpan="6">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latin typeface="+mn-lt"/>
                          <a:cs typeface="Arial" pitchFamily="34" charset="0"/>
                        </a:rPr>
                        <a:t>Sciences Alimentaires</a:t>
                      </a:r>
                      <a:endParaRPr lang="fr-FR" sz="1200" b="0" dirty="0">
                        <a:solidFill>
                          <a:schemeClr val="tx1"/>
                        </a:solidFill>
                        <a:latin typeface="+mn-lt"/>
                        <a:cs typeface="Arial" pitchFamily="34" charset="0"/>
                      </a:endParaRPr>
                    </a:p>
                    <a:p>
                      <a:pPr algn="ctr"/>
                      <a:endParaRPr lang="fr-FR" sz="1200" dirty="0">
                        <a:latin typeface="+mn-lt"/>
                        <a:cs typeface="Arial" pitchFamily="34" charset="0"/>
                      </a:endParaRPr>
                    </a:p>
                  </a:txBody>
                  <a:tcPr anchor="ctr">
                    <a:noFill/>
                  </a:tcPr>
                </a:tc>
                <a:tc>
                  <a:txBody>
                    <a:bodyPr/>
                    <a:lstStyle/>
                    <a:p>
                      <a:pPr algn="l" rtl="0" fontAlgn="ctr"/>
                      <a:r>
                        <a:rPr lang="fr-FR" sz="1200" b="0" i="0" u="none" strike="noStrike" dirty="0">
                          <a:solidFill>
                            <a:srgbClr val="FF0000"/>
                          </a:solidFill>
                          <a:effectLst/>
                          <a:latin typeface="+mn-lt"/>
                        </a:rPr>
                        <a:t>Conservation des aliments et emballage</a:t>
                      </a:r>
                    </a:p>
                    <a:p>
                      <a:pPr algn="l" rtl="0" fontAlgn="ctr"/>
                      <a:r>
                        <a:rPr lang="fr-FR" sz="1200" b="1" i="0" u="none" strike="noStrike" dirty="0">
                          <a:solidFill>
                            <a:schemeClr val="tx1"/>
                          </a:solidFill>
                          <a:effectLst/>
                          <a:latin typeface="+mn-lt"/>
                        </a:rPr>
                        <a:t>(</a:t>
                      </a:r>
                      <a:r>
                        <a:rPr lang="fr-FR" sz="1200" b="1" i="1" u="none" strike="noStrike" dirty="0">
                          <a:solidFill>
                            <a:schemeClr val="tx1"/>
                          </a:solidFill>
                          <a:effectLst/>
                          <a:latin typeface="+mn-lt"/>
                        </a:rPr>
                        <a:t>professionnelle)</a:t>
                      </a:r>
                    </a:p>
                  </a:txBody>
                  <a:tcPr marL="9525" marR="9525" marT="9525" marB="0" anchor="ctr">
                    <a:noFill/>
                  </a:tcPr>
                </a:tc>
                <a:extLst>
                  <a:ext uri="{0D108BD9-81ED-4DB2-BD59-A6C34878D82A}">
                    <a16:rowId xmlns:a16="http://schemas.microsoft.com/office/drawing/2014/main" val="1209415842"/>
                  </a:ext>
                </a:extLst>
              </a:tr>
              <a:tr h="167640">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FF0000"/>
                          </a:solidFill>
                          <a:effectLst/>
                          <a:latin typeface="+mn-lt"/>
                        </a:rPr>
                        <a:t>Contrôle de Qualité et Analyse des Aliments</a:t>
                      </a:r>
                    </a:p>
                  </a:txBody>
                  <a:tcPr marL="9525" marR="9525" marT="9525" marB="0" anchor="ctr"/>
                </a:tc>
                <a:extLst>
                  <a:ext uri="{0D108BD9-81ED-4DB2-BD59-A6C34878D82A}">
                    <a16:rowId xmlns:a16="http://schemas.microsoft.com/office/drawing/2014/main" val="8278883"/>
                  </a:ext>
                </a:extLst>
              </a:tr>
              <a:tr h="0">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FF0000"/>
                          </a:solidFill>
                          <a:effectLst/>
                          <a:latin typeface="+mn-lt"/>
                        </a:rPr>
                        <a:t>Production et Transformation Laitière</a:t>
                      </a:r>
                    </a:p>
                  </a:txBody>
                  <a:tcPr marL="9525" marR="9525" marT="9525" marB="0" anchor="ctr">
                    <a:noFill/>
                  </a:tcPr>
                </a:tc>
                <a:extLst>
                  <a:ext uri="{0D108BD9-81ED-4DB2-BD59-A6C34878D82A}">
                    <a16:rowId xmlns:a16="http://schemas.microsoft.com/office/drawing/2014/main" val="1844521107"/>
                  </a:ext>
                </a:extLst>
              </a:tr>
              <a:tr h="0">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FF0000"/>
                          </a:solidFill>
                          <a:effectLst/>
                          <a:latin typeface="+mn-lt"/>
                        </a:rPr>
                        <a:t>Qualité des Produits et Sécurité Alimentaire</a:t>
                      </a:r>
                    </a:p>
                  </a:txBody>
                  <a:tcPr marL="9525" marR="9525" marT="9525" marB="0" anchor="ctr"/>
                </a:tc>
                <a:extLst>
                  <a:ext uri="{0D108BD9-81ED-4DB2-BD59-A6C34878D82A}">
                    <a16:rowId xmlns:a16="http://schemas.microsoft.com/office/drawing/2014/main" val="1046108627"/>
                  </a:ext>
                </a:extLst>
              </a:tr>
              <a:tr h="0">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FF0000"/>
                          </a:solidFill>
                          <a:effectLst/>
                          <a:latin typeface="+mn-lt"/>
                        </a:rPr>
                        <a:t>Science des Corps Gras(professionnelle)</a:t>
                      </a:r>
                    </a:p>
                  </a:txBody>
                  <a:tcPr marL="9525" marR="9525" marT="9525" marB="0" anchor="ctr">
                    <a:noFill/>
                  </a:tcPr>
                </a:tc>
                <a:extLst>
                  <a:ext uri="{0D108BD9-81ED-4DB2-BD59-A6C34878D82A}">
                    <a16:rowId xmlns:a16="http://schemas.microsoft.com/office/drawing/2014/main" val="1869301752"/>
                  </a:ext>
                </a:extLst>
              </a:tr>
              <a:tr h="0">
                <a:tc vMerge="1">
                  <a:txBody>
                    <a:bodyPr/>
                    <a:lstStyle/>
                    <a:p>
                      <a:endParaRPr lang="fr-FR"/>
                    </a:p>
                  </a:txBody>
                  <a:tcPr/>
                </a:tc>
                <a:tc vMerge="1">
                  <a:txBody>
                    <a:bodyPr/>
                    <a:lstStyle/>
                    <a:p>
                      <a:endParaRPr lang="fr-FR"/>
                    </a:p>
                  </a:txBody>
                  <a:tcPr/>
                </a:tc>
                <a:tc>
                  <a:txBody>
                    <a:bodyPr/>
                    <a:lstStyle/>
                    <a:p>
                      <a:pPr algn="l" rtl="0" fontAlgn="ctr"/>
                      <a:r>
                        <a:rPr lang="fr-FR" sz="1200" b="0" i="0" u="none" strike="noStrike" dirty="0">
                          <a:solidFill>
                            <a:srgbClr val="FF0000"/>
                          </a:solidFill>
                          <a:effectLst/>
                          <a:latin typeface="+mn-lt"/>
                        </a:rPr>
                        <a:t>Technologie Agro- Alimentaire</a:t>
                      </a:r>
                    </a:p>
                    <a:p>
                      <a:pPr algn="l" rtl="0" fontAlgn="ctr"/>
                      <a:r>
                        <a:rPr lang="fr-FR" sz="1200" b="0" i="0" u="none" strike="noStrike" dirty="0">
                          <a:solidFill>
                            <a:srgbClr val="FF0000"/>
                          </a:solidFill>
                          <a:effectLst/>
                          <a:latin typeface="+mn-lt"/>
                        </a:rPr>
                        <a:t> </a:t>
                      </a:r>
                      <a:r>
                        <a:rPr lang="fr-FR" sz="1200" b="0" i="0" u="none" strike="noStrike" dirty="0">
                          <a:solidFill>
                            <a:schemeClr val="tx1"/>
                          </a:solidFill>
                          <a:effectLst/>
                          <a:latin typeface="+mn-lt"/>
                        </a:rPr>
                        <a:t>(</a:t>
                      </a:r>
                      <a:r>
                        <a:rPr lang="fr-FR" sz="1200" b="1" i="1" u="none" strike="noStrike" dirty="0">
                          <a:solidFill>
                            <a:schemeClr val="tx1"/>
                          </a:solidFill>
                          <a:effectLst/>
                          <a:latin typeface="+mn-lt"/>
                        </a:rPr>
                        <a:t>professionnelle)</a:t>
                      </a:r>
                    </a:p>
                  </a:txBody>
                  <a:tcPr marL="9525" marR="9525" marT="9525" marB="0" anchor="ctr"/>
                </a:tc>
                <a:extLst>
                  <a:ext uri="{0D108BD9-81ED-4DB2-BD59-A6C34878D82A}">
                    <a16:rowId xmlns:a16="http://schemas.microsoft.com/office/drawing/2014/main" val="444599077"/>
                  </a:ext>
                </a:extLst>
              </a:tr>
            </a:tbl>
          </a:graphicData>
        </a:graphic>
      </p:graphicFrame>
    </p:spTree>
    <p:extLst>
      <p:ext uri="{BB962C8B-B14F-4D97-AF65-F5344CB8AC3E}">
        <p14:creationId xmlns:p14="http://schemas.microsoft.com/office/powerpoint/2010/main" val="2253158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9000" b="-9000"/>
          </a:stretch>
        </a:blip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4"/>
          <a:stretch>
            <a:fillRect/>
          </a:stretch>
        </p:blipFill>
        <p:spPr>
          <a:xfrm>
            <a:off x="4798988" y="4953000"/>
            <a:ext cx="1878544" cy="1851898"/>
          </a:xfrm>
          <a:prstGeom prst="rect">
            <a:avLst/>
          </a:prstGeom>
        </p:spPr>
      </p:pic>
      <p:sp>
        <p:nvSpPr>
          <p:cNvPr id="17" name="Espace réservé du numéro de diapositive 16"/>
          <p:cNvSpPr>
            <a:spLocks noGrp="1"/>
          </p:cNvSpPr>
          <p:nvPr>
            <p:ph type="sldNum" sz="quarter" idx="12"/>
          </p:nvPr>
        </p:nvSpPr>
        <p:spPr/>
        <p:txBody>
          <a:bodyPr/>
          <a:lstStyle/>
          <a:p>
            <a:fld id="{D57F1E4F-1CFF-5643-939E-217C01CDF565}" type="slidenum">
              <a:rPr lang="en-US" smtClean="0"/>
              <a:pPr/>
              <a:t>14</a:t>
            </a:fld>
            <a:endParaRPr lang="en-US" dirty="0"/>
          </a:p>
        </p:txBody>
      </p:sp>
      <p:sp>
        <p:nvSpPr>
          <p:cNvPr id="18" name="Rectangle 17">
            <a:extLst>
              <a:ext uri="{FF2B5EF4-FFF2-40B4-BE49-F238E27FC236}">
                <a16:creationId xmlns:a16="http://schemas.microsoft.com/office/drawing/2014/main" id="{FA949F6D-5028-4867-9C3A-41052474D68C}"/>
              </a:ext>
            </a:extLst>
          </p:cNvPr>
          <p:cNvSpPr/>
          <p:nvPr/>
        </p:nvSpPr>
        <p:spPr>
          <a:xfrm>
            <a:off x="288248" y="1790155"/>
            <a:ext cx="2435767" cy="307777"/>
          </a:xfrm>
          <a:prstGeom prst="rect">
            <a:avLst/>
          </a:prstGeom>
          <a:solidFill>
            <a:schemeClr val="accent6">
              <a:lumMod val="75000"/>
            </a:schemeClr>
          </a:solidFill>
        </p:spPr>
        <p:txBody>
          <a:bodyPr wrap="square">
            <a:spAutoFit/>
          </a:bodyPr>
          <a:lstStyle/>
          <a:p>
            <a:pPr lvl="0"/>
            <a:r>
              <a:rPr lang="fr-FR" sz="1400" b="1" dirty="0">
                <a:solidFill>
                  <a:schemeClr val="bg1"/>
                </a:solidFill>
                <a:latin typeface="Arial" panose="020B0604020202020204" pitchFamily="34" charset="0"/>
                <a:cs typeface="Arial" panose="020B0604020202020204" pitchFamily="34" charset="0"/>
              </a:rPr>
              <a:t>OFFRES DE FORMATIONS</a:t>
            </a:r>
            <a:endParaRPr lang="fr-FR" sz="1400" dirty="0">
              <a:solidFill>
                <a:schemeClr val="bg1"/>
              </a:solidFill>
              <a:latin typeface="Arial" panose="020B0604020202020204" pitchFamily="34" charset="0"/>
              <a:cs typeface="Arial" panose="020B0604020202020204" pitchFamily="34" charset="0"/>
            </a:endParaRPr>
          </a:p>
        </p:txBody>
      </p:sp>
      <p:sp>
        <p:nvSpPr>
          <p:cNvPr id="13" name="Rectangle 5">
            <a:extLst>
              <a:ext uri="{FF2B5EF4-FFF2-40B4-BE49-F238E27FC236}">
                <a16:creationId xmlns:a16="http://schemas.microsoft.com/office/drawing/2014/main" id="{B910B8A9-3379-4943-A435-3DE728D297E3}"/>
              </a:ext>
            </a:extLst>
          </p:cNvPr>
          <p:cNvSpPr>
            <a:spLocks noChangeArrowheads="1"/>
          </p:cNvSpPr>
          <p:nvPr/>
        </p:nvSpPr>
        <p:spPr bwMode="auto">
          <a:xfrm>
            <a:off x="84982" y="91689"/>
            <a:ext cx="6534098" cy="307777"/>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spAutoFit/>
          </a:bodyPr>
          <a:lstStyle/>
          <a:p>
            <a:r>
              <a:rPr lang="fr-FR" sz="1400" b="1" dirty="0">
                <a:solidFill>
                  <a:schemeClr val="bg1"/>
                </a:solidFill>
                <a:latin typeface="Arial" panose="020B0604020202020204" pitchFamily="34" charset="0"/>
                <a:cs typeface="Arial" panose="020B0604020202020204" pitchFamily="34" charset="0"/>
              </a:rPr>
              <a:t>5- DEPARTEMENT DES SCIENCES BIOLOGIQUES DE L’ENVIRONNEMENT</a:t>
            </a:r>
          </a:p>
        </p:txBody>
      </p:sp>
      <p:sp>
        <p:nvSpPr>
          <p:cNvPr id="23" name="Rectangle 22"/>
          <p:cNvSpPr/>
          <p:nvPr/>
        </p:nvSpPr>
        <p:spPr>
          <a:xfrm>
            <a:off x="166702" y="6975376"/>
            <a:ext cx="6219811" cy="1754326"/>
          </a:xfrm>
          <a:prstGeom prst="rect">
            <a:avLst/>
          </a:prstGeom>
        </p:spPr>
        <p:txBody>
          <a:bodyPr wrap="square">
            <a:spAutoFit/>
          </a:bodyPr>
          <a:lstStyle/>
          <a:p>
            <a:pPr marL="171450" lvl="0" indent="-171450" algn="just">
              <a:buClr>
                <a:srgbClr val="008000"/>
              </a:buClr>
              <a:buFont typeface="Wingdings" panose="05000000000000000000" pitchFamily="2" charset="2"/>
              <a:buChar char="q"/>
            </a:pPr>
            <a:r>
              <a:rPr lang="fr-FR" sz="1200" dirty="0">
                <a:latin typeface="Arial" pitchFamily="34" charset="0"/>
                <a:cs typeface="Arial" pitchFamily="34" charset="0"/>
              </a:rPr>
              <a:t> Dans les filières de recherche : Universités, Instituts et  Centres de Recherche Nationaux, Laboratoires de recherche dans le domaine de la biologie , écologie et des sciences de l’environnement </a:t>
            </a:r>
          </a:p>
          <a:p>
            <a:pPr marL="171450" lvl="0" indent="-171450" algn="just">
              <a:buClr>
                <a:srgbClr val="008000"/>
              </a:buClr>
              <a:buFont typeface="Wingdings" panose="05000000000000000000" pitchFamily="2" charset="2"/>
              <a:buChar char="q"/>
            </a:pPr>
            <a:r>
              <a:rPr lang="fr-FR" sz="1200" dirty="0">
                <a:latin typeface="Arial" pitchFamily="34" charset="0"/>
                <a:cs typeface="Arial" pitchFamily="34" charset="0"/>
              </a:rPr>
              <a:t> Dans les filières de l’agriculture, de la sécurité alimentaire et de l’environnement, dans les laboratoires des instituts de formation et de vulgarisation et dans les centres de recherche touchant à la valorisation des ressources naturelles.</a:t>
            </a:r>
          </a:p>
          <a:p>
            <a:pPr marL="171450" lvl="0" indent="-171450" algn="just">
              <a:buClr>
                <a:srgbClr val="008000"/>
              </a:buClr>
              <a:buFont typeface="Wingdings" panose="05000000000000000000" pitchFamily="2" charset="2"/>
              <a:buChar char="q"/>
            </a:pPr>
            <a:r>
              <a:rPr lang="fr-FR" sz="1200" dirty="0">
                <a:latin typeface="Arial" pitchFamily="34" charset="0"/>
                <a:cs typeface="Arial" pitchFamily="34" charset="0"/>
              </a:rPr>
              <a:t> Stations d’améliorations des plantes</a:t>
            </a:r>
          </a:p>
          <a:p>
            <a:pPr marL="171450" lvl="0" indent="-171450" algn="just">
              <a:buClr>
                <a:srgbClr val="008000"/>
              </a:buClr>
              <a:buFont typeface="Wingdings" panose="05000000000000000000" pitchFamily="2" charset="2"/>
              <a:buChar char="q"/>
            </a:pPr>
            <a:r>
              <a:rPr lang="fr-FR" sz="1200" dirty="0">
                <a:latin typeface="Arial" pitchFamily="34" charset="0"/>
                <a:cs typeface="Arial" pitchFamily="34" charset="0"/>
              </a:rPr>
              <a:t> Entreprises de productions des semences;….etc</a:t>
            </a:r>
          </a:p>
          <a:p>
            <a:pPr marL="171450" lvl="0" indent="-171450" algn="just">
              <a:buClr>
                <a:srgbClr val="008000"/>
              </a:buClr>
              <a:buFont typeface="Wingdings" panose="05000000000000000000" pitchFamily="2" charset="2"/>
              <a:buChar char="q"/>
            </a:pPr>
            <a:r>
              <a:rPr lang="fr-FR" sz="1200" dirty="0">
                <a:latin typeface="Arial" pitchFamily="34" charset="0"/>
                <a:cs typeface="Arial" pitchFamily="34" charset="0"/>
              </a:rPr>
              <a:t> Enseignement .</a:t>
            </a:r>
          </a:p>
        </p:txBody>
      </p:sp>
      <p:sp>
        <p:nvSpPr>
          <p:cNvPr id="25" name="Rectangle 24">
            <a:extLst>
              <a:ext uri="{FF2B5EF4-FFF2-40B4-BE49-F238E27FC236}">
                <a16:creationId xmlns:a16="http://schemas.microsoft.com/office/drawing/2014/main" id="{FA949F6D-5028-4867-9C3A-41052474D68C}"/>
              </a:ext>
            </a:extLst>
          </p:cNvPr>
          <p:cNvSpPr/>
          <p:nvPr/>
        </p:nvSpPr>
        <p:spPr>
          <a:xfrm>
            <a:off x="288248" y="6618977"/>
            <a:ext cx="3199915" cy="307777"/>
          </a:xfrm>
          <a:prstGeom prst="rect">
            <a:avLst/>
          </a:prstGeom>
          <a:solidFill>
            <a:schemeClr val="accent6">
              <a:lumMod val="75000"/>
            </a:schemeClr>
          </a:solidFill>
        </p:spPr>
        <p:txBody>
          <a:bodyPr wrap="none">
            <a:spAutoFit/>
          </a:bodyPr>
          <a:lstStyle/>
          <a:p>
            <a:r>
              <a:rPr lang="fr-FR" sz="1400" b="1" dirty="0">
                <a:solidFill>
                  <a:schemeClr val="bg1"/>
                </a:solidFill>
                <a:latin typeface="Arial" pitchFamily="34" charset="0"/>
                <a:cs typeface="Arial" pitchFamily="34" charset="0"/>
              </a:rPr>
              <a:t>DEBOUCHES PROFESSIONELLES</a:t>
            </a:r>
            <a:endParaRPr lang="fr-FR" sz="1400" dirty="0">
              <a:solidFill>
                <a:schemeClr val="bg1"/>
              </a:solidFill>
              <a:latin typeface="Arial" pitchFamily="34" charset="0"/>
              <a:cs typeface="Arial" pitchFamily="34" charset="0"/>
            </a:endParaRPr>
          </a:p>
        </p:txBody>
      </p:sp>
      <p:graphicFrame>
        <p:nvGraphicFramePr>
          <p:cNvPr id="16" name="Tableau 15">
            <a:extLst>
              <a:ext uri="{FF2B5EF4-FFF2-40B4-BE49-F238E27FC236}">
                <a16:creationId xmlns:a16="http://schemas.microsoft.com/office/drawing/2014/main" id="{5EDAC6E0-5913-4AAD-84FA-14BA917BABE4}"/>
              </a:ext>
            </a:extLst>
          </p:cNvPr>
          <p:cNvGraphicFramePr>
            <a:graphicFrameLocks noGrp="1"/>
          </p:cNvGraphicFramePr>
          <p:nvPr>
            <p:extLst>
              <p:ext uri="{D42A27DB-BD31-4B8C-83A1-F6EECF244321}">
                <p14:modId xmlns:p14="http://schemas.microsoft.com/office/powerpoint/2010/main" val="3109687391"/>
              </p:ext>
            </p:extLst>
          </p:nvPr>
        </p:nvGraphicFramePr>
        <p:xfrm>
          <a:off x="307975" y="2164576"/>
          <a:ext cx="4276725" cy="4201668"/>
        </p:xfrm>
        <a:graphic>
          <a:graphicData uri="http://schemas.openxmlformats.org/drawingml/2006/table">
            <a:tbl>
              <a:tblPr firstRow="1" bandRow="1">
                <a:tableStyleId>{BDBED569-4797-4DF1-A0F4-6AAB3CD982D8}</a:tableStyleId>
              </a:tblPr>
              <a:tblGrid>
                <a:gridCol w="1025525">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2108200">
                  <a:extLst>
                    <a:ext uri="{9D8B030D-6E8A-4147-A177-3AD203B41FA5}">
                      <a16:colId xmlns:a16="http://schemas.microsoft.com/office/drawing/2014/main" val="20002"/>
                    </a:ext>
                  </a:extLst>
                </a:gridCol>
              </a:tblGrid>
              <a:tr h="235034">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Niveau</a:t>
                      </a:r>
                      <a:endParaRPr lang="fr-FR" sz="1200" b="1" dirty="0">
                        <a:solidFill>
                          <a:schemeClr val="bg1"/>
                        </a:solidFill>
                        <a:latin typeface="Century Gothic" panose="020B0502020202020204" pitchFamily="34" charset="0"/>
                        <a:cs typeface="Arial" pitchFamily="34" charset="0"/>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Filières</a:t>
                      </a:r>
                      <a:endParaRPr lang="fr-FR" sz="1200" b="1" dirty="0">
                        <a:solidFill>
                          <a:schemeClr val="bg1"/>
                        </a:solidFill>
                        <a:latin typeface="Century Gothic" panose="020B0502020202020204" pitchFamily="34" charset="0"/>
                        <a:cs typeface="Arial" pitchFamily="34" charset="0"/>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Spécialités </a:t>
                      </a:r>
                      <a:endParaRPr lang="fr-FR" sz="1200" b="1" dirty="0">
                        <a:solidFill>
                          <a:schemeClr val="bg1"/>
                        </a:solidFill>
                        <a:latin typeface="Arial" pitchFamily="34" charset="0"/>
                        <a:cs typeface="Arial" pitchFamily="34" charset="0"/>
                      </a:endParaRPr>
                    </a:p>
                  </a:txBody>
                  <a:tcPr anchor="ctr"/>
                </a:tc>
                <a:extLst>
                  <a:ext uri="{0D108BD9-81ED-4DB2-BD59-A6C34878D82A}">
                    <a16:rowId xmlns:a16="http://schemas.microsoft.com/office/drawing/2014/main" val="10000"/>
                  </a:ext>
                </a:extLst>
              </a:tr>
              <a:tr h="1092708">
                <a:tc rowSpan="3">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rPr>
                        <a:t>Licences:</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rPr>
                        <a:t> (L2 et L3)</a:t>
                      </a:r>
                    </a:p>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kern="1200" dirty="0"/>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Ecologie et Environnement</a:t>
                      </a:r>
                      <a:endParaRPr lang="fr-FR" sz="1200" dirty="0">
                        <a:solidFill>
                          <a:schemeClr val="tx1"/>
                        </a:solidFill>
                        <a:latin typeface="Century Gothic" panose="020B0502020202020204" pitchFamily="34" charset="0"/>
                        <a:cs typeface="Arial"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200" dirty="0"/>
                        <a:t>Ecologie et Environnement </a:t>
                      </a:r>
                      <a:endParaRPr lang="fr-FR" sz="1200" dirty="0">
                        <a:solidFill>
                          <a:schemeClr val="tx1"/>
                        </a:solidFill>
                        <a:latin typeface="Century Gothic" panose="020B0502020202020204" pitchFamily="34" charset="0"/>
                        <a:cs typeface="Arial" pitchFamily="34" charset="0"/>
                      </a:endParaRPr>
                    </a:p>
                  </a:txBody>
                  <a:tcPr marL="9525" marR="9525" marT="9525" marB="0" anchor="ctr"/>
                </a:tc>
                <a:extLst>
                  <a:ext uri="{0D108BD9-81ED-4DB2-BD59-A6C34878D82A}">
                    <a16:rowId xmlns:a16="http://schemas.microsoft.com/office/drawing/2014/main" val="10001"/>
                  </a:ext>
                </a:extLst>
              </a:tr>
              <a:tr h="228600">
                <a:tc vMerge="1">
                  <a:txBody>
                    <a:bodyPr/>
                    <a:lstStyle/>
                    <a:p>
                      <a:endParaRPr lang="fr-F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u="none" kern="1200" dirty="0">
                          <a:effectLst/>
                        </a:rPr>
                        <a:t>Hydrobiologie Marine et Continentale</a:t>
                      </a:r>
                      <a:endParaRPr lang="fr-FR" sz="1200" b="0" u="none" kern="1200" dirty="0">
                        <a:solidFill>
                          <a:schemeClr val="tx1"/>
                        </a:solidFill>
                        <a:effectLst/>
                        <a:latin typeface="Century Gothic" panose="020B0502020202020204" pitchFamily="34" charset="0"/>
                      </a:endParaRPr>
                    </a:p>
                  </a:txBody>
                  <a:tcPr anchor="ctr"/>
                </a:tc>
                <a:tc>
                  <a:txBody>
                    <a:bodyPr/>
                    <a:lstStyle/>
                    <a:p>
                      <a:r>
                        <a:rPr lang="en-US" sz="1200" u="none" kern="1200" dirty="0"/>
                        <a:t>Aquaculture et Pisciculture</a:t>
                      </a:r>
                      <a:endParaRPr lang="fr-FR" sz="1200" b="0" dirty="0">
                        <a:solidFill>
                          <a:schemeClr val="tx1"/>
                        </a:solidFill>
                        <a:latin typeface="Century Gothic" panose="020B0502020202020204" pitchFamily="34" charset="0"/>
                      </a:endParaRPr>
                    </a:p>
                  </a:txBody>
                  <a:tcPr marL="9525" marR="9525" marT="9525" marB="0" anchor="ctr"/>
                </a:tc>
                <a:extLst>
                  <a:ext uri="{0D108BD9-81ED-4DB2-BD59-A6C34878D82A}">
                    <a16:rowId xmlns:a16="http://schemas.microsoft.com/office/drawing/2014/main" val="1877857507"/>
                  </a:ext>
                </a:extLst>
              </a:tr>
              <a:tr h="457200">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kern="1200" dirty="0">
                        <a:latin typeface="Century Gothic" panose="020B0502020202020204" pitchFamily="34" charset="0"/>
                        <a:cs typeface="Arial" pitchFamily="34" charset="0"/>
                      </a:endParaRP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Sciences Biologiques</a:t>
                      </a:r>
                      <a:endParaRPr lang="fr-FR" sz="1200" dirty="0">
                        <a:solidFill>
                          <a:schemeClr val="tx1"/>
                        </a:solidFill>
                        <a:latin typeface="Century Gothic" panose="020B0502020202020204" pitchFamily="34" charset="0"/>
                        <a:cs typeface="Arial" pitchFamily="34" charset="0"/>
                      </a:endParaRPr>
                    </a:p>
                  </a:txBody>
                  <a:tcPr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200" dirty="0"/>
                        <a:t>Biologie et Physiologie Animale</a:t>
                      </a:r>
                    </a:p>
                    <a:p>
                      <a:pPr marL="0" marR="0" lvl="0" indent="0" algn="l" defTabSz="914400" rtl="0" eaLnBrk="1" fontAlgn="ctr" latinLnBrk="0" hangingPunct="1">
                        <a:lnSpc>
                          <a:spcPct val="100000"/>
                        </a:lnSpc>
                        <a:spcBef>
                          <a:spcPts val="0"/>
                        </a:spcBef>
                        <a:spcAft>
                          <a:spcPts val="0"/>
                        </a:spcAft>
                        <a:buClrTx/>
                        <a:buSzTx/>
                        <a:buFontTx/>
                        <a:buNone/>
                        <a:tabLst/>
                        <a:defRPr/>
                      </a:pPr>
                      <a:r>
                        <a:rPr lang="fr-FR" sz="1200" dirty="0"/>
                        <a:t>Biologie et Physiologie Végétale</a:t>
                      </a:r>
                      <a:endParaRPr lang="fr-FR" sz="1200" dirty="0">
                        <a:solidFill>
                          <a:schemeClr val="tx1"/>
                        </a:solidFill>
                        <a:latin typeface="Century Gothic" panose="020B0502020202020204" pitchFamily="34" charset="0"/>
                        <a:cs typeface="Arial" pitchFamily="34" charset="0"/>
                      </a:endParaRPr>
                    </a:p>
                  </a:txBody>
                  <a:tcPr marL="9525" marR="9525" marT="9525" marB="0" anchor="ctr"/>
                </a:tc>
                <a:extLst>
                  <a:ext uri="{0D108BD9-81ED-4DB2-BD59-A6C34878D82A}">
                    <a16:rowId xmlns:a16="http://schemas.microsoft.com/office/drawing/2014/main" val="2808317953"/>
                  </a:ext>
                </a:extLst>
              </a:tr>
              <a:tr h="228600">
                <a:tc rowSpan="5">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Master</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(M1 et M2)</a:t>
                      </a:r>
                    </a:p>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latin typeface="Century Gothic" panose="020B0502020202020204" pitchFamily="34" charset="0"/>
                        <a:cs typeface="Arial" pitchFamily="34" charset="0"/>
                      </a:endParaRPr>
                    </a:p>
                  </a:txBody>
                  <a:tcPr anchor="ctr"/>
                </a:tc>
                <a:tc row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Sciences Biologiques</a:t>
                      </a:r>
                      <a:endParaRPr lang="fr-FR" sz="1200" dirty="0">
                        <a:solidFill>
                          <a:schemeClr val="tx1"/>
                        </a:solidFill>
                        <a:latin typeface="Arial" pitchFamily="34" charset="0"/>
                        <a:cs typeface="Arial" pitchFamily="34" charset="0"/>
                      </a:endParaRP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t>Biologie Animale</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613173897"/>
                  </a:ext>
                </a:extLst>
              </a:tr>
              <a:tr h="228600">
                <a:tc vMerge="1">
                  <a:txBody>
                    <a:bodyPr/>
                    <a:lstStyle/>
                    <a:p>
                      <a:endParaRPr lang="fr-FR"/>
                    </a:p>
                  </a:txBody>
                  <a:tcPr/>
                </a:tc>
                <a:tc vMerge="1">
                  <a:txBody>
                    <a:bodyPr/>
                    <a:lstStyle/>
                    <a:p>
                      <a:endParaRPr lang="fr-F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t>Biologie de la Conservation  </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245018135"/>
                  </a:ext>
                </a:extLst>
              </a:tr>
              <a:tr h="152400">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b="1" kern="1200" dirty="0">
                        <a:latin typeface="Century Gothic" panose="020B0502020202020204" pitchFamily="34" charset="0"/>
                        <a:cs typeface="Arial" pitchFamily="34" charset="0"/>
                      </a:endParaRPr>
                    </a:p>
                  </a:txBody>
                  <a:tcPr anchor="ctr"/>
                </a:tc>
                <a:tc rowSpan="3">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Ecologie et Environnement</a:t>
                      </a:r>
                      <a:endParaRPr lang="fr-FR" sz="1200" dirty="0">
                        <a:solidFill>
                          <a:schemeClr val="tx1"/>
                        </a:solidFill>
                      </a:endParaRP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t>Toxicologie Industrielle et Environnementale </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3002334936"/>
                  </a:ext>
                </a:extLst>
              </a:tr>
              <a:tr h="152400">
                <a:tc vMerge="1">
                  <a:txBody>
                    <a:bodyPr/>
                    <a:lstStyle/>
                    <a:p>
                      <a:endParaRPr lang="fr-FR"/>
                    </a:p>
                  </a:txBody>
                  <a:tcPr/>
                </a:tc>
                <a:tc vMerge="1">
                  <a:txBody>
                    <a:bodyPr/>
                    <a:lstStyle/>
                    <a:p>
                      <a:endParaRPr lang="fr-F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t>Biodiversité et Sécurité Alimentaire</a:t>
                      </a:r>
                      <a:endParaRPr lang="fr-FR" sz="120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3765834701"/>
                  </a:ext>
                </a:extLst>
              </a:tr>
              <a:tr h="248515">
                <a:tc vMerge="1">
                  <a:txBody>
                    <a:bodyPr/>
                    <a:lstStyle/>
                    <a:p>
                      <a:endParaRPr lang="fr-FR"/>
                    </a:p>
                  </a:txBody>
                  <a:tcPr/>
                </a:tc>
                <a:tc vMerge="1">
                  <a:txBody>
                    <a:bodyPr/>
                    <a:lstStyle/>
                    <a:p>
                      <a:endParaRPr lang="fr-F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t>Ecologie</a:t>
                      </a:r>
                      <a:endParaRPr lang="fr-FR" sz="1200" dirty="0">
                        <a:solidFill>
                          <a:schemeClr val="tx1"/>
                        </a:solidFill>
                      </a:endParaRPr>
                    </a:p>
                  </a:txBody>
                  <a:tcPr/>
                </a:tc>
                <a:extLst>
                  <a:ext uri="{0D108BD9-81ED-4DB2-BD59-A6C34878D82A}">
                    <a16:rowId xmlns:a16="http://schemas.microsoft.com/office/drawing/2014/main" val="2717438257"/>
                  </a:ext>
                </a:extLst>
              </a:tr>
            </a:tbl>
          </a:graphicData>
        </a:graphic>
      </p:graphicFrame>
      <p:graphicFrame>
        <p:nvGraphicFramePr>
          <p:cNvPr id="28" name="Tableau 27"/>
          <p:cNvGraphicFramePr>
            <a:graphicFrameLocks noGrp="1"/>
          </p:cNvGraphicFramePr>
          <p:nvPr>
            <p:extLst>
              <p:ext uri="{D42A27DB-BD31-4B8C-83A1-F6EECF244321}">
                <p14:modId xmlns:p14="http://schemas.microsoft.com/office/powerpoint/2010/main" val="4132193185"/>
              </p:ext>
            </p:extLst>
          </p:nvPr>
        </p:nvGraphicFramePr>
        <p:xfrm>
          <a:off x="4766167" y="2157065"/>
          <a:ext cx="1911364" cy="2679415"/>
        </p:xfrm>
        <a:graphic>
          <a:graphicData uri="http://schemas.openxmlformats.org/drawingml/2006/table">
            <a:tbl>
              <a:tblPr firstRow="1" bandRow="1">
                <a:tableStyleId>{1E171933-4619-4E11-9A3F-F7608DF75F80}</a:tableStyleId>
              </a:tblPr>
              <a:tblGrid>
                <a:gridCol w="1911364">
                  <a:extLst>
                    <a:ext uri="{9D8B030D-6E8A-4147-A177-3AD203B41FA5}">
                      <a16:colId xmlns:a16="http://schemas.microsoft.com/office/drawing/2014/main" val="20000"/>
                    </a:ext>
                  </a:extLst>
                </a:gridCol>
              </a:tblGrid>
              <a:tr h="284931">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dirty="0">
                          <a:latin typeface="Arial" pitchFamily="34" charset="0"/>
                          <a:cs typeface="Arial" pitchFamily="34" charset="0"/>
                        </a:rPr>
                        <a:t>LABORATOIRES PEDAGOGIQUES</a:t>
                      </a:r>
                      <a:endParaRPr lang="fr-FR" sz="1200" b="1" dirty="0">
                        <a:solidFill>
                          <a:schemeClr val="tx1"/>
                        </a:solidFill>
                        <a:latin typeface="Arial" pitchFamily="34" charset="0"/>
                        <a:cs typeface="Arial" pitchFamily="34" charset="0"/>
                      </a:endParaRPr>
                    </a:p>
                  </a:txBody>
                  <a:tcPr>
                    <a:solidFill>
                      <a:schemeClr val="accent6">
                        <a:lumMod val="75000"/>
                      </a:schemeClr>
                    </a:solidFill>
                  </a:tcPr>
                </a:tc>
                <a:extLst>
                  <a:ext uri="{0D108BD9-81ED-4DB2-BD59-A6C34878D82A}">
                    <a16:rowId xmlns:a16="http://schemas.microsoft.com/office/drawing/2014/main" val="10000"/>
                  </a:ext>
                </a:extLst>
              </a:tr>
              <a:tr h="262604">
                <a:tc>
                  <a:txBody>
                    <a:bodyPr/>
                    <a:lstStyle/>
                    <a:p>
                      <a:pPr algn="ctr" rtl="0" fontAlgn="ctr"/>
                      <a:r>
                        <a:rPr lang="fr-FR" sz="1200" u="none" strike="noStrike" dirty="0">
                          <a:effectLst/>
                        </a:rPr>
                        <a:t>Biologie et Physiologie Animale</a:t>
                      </a:r>
                      <a:endParaRPr lang="fr-FR"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r h="262604">
                <a:tc>
                  <a:txBody>
                    <a:bodyPr/>
                    <a:lstStyle/>
                    <a:p>
                      <a:pPr algn="ctr" rtl="0" fontAlgn="ctr"/>
                      <a:r>
                        <a:rPr lang="fr-FR" sz="1200" u="none" strike="noStrike" dirty="0">
                          <a:effectLst/>
                        </a:rPr>
                        <a:t>Biologie et Physiologie végétale</a:t>
                      </a:r>
                      <a:endParaRPr lang="fr-FR"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262604">
                <a:tc>
                  <a:txBody>
                    <a:bodyPr/>
                    <a:lstStyle/>
                    <a:p>
                      <a:pPr marL="0" marR="0" indent="0" algn="ctr" defTabSz="342900" rtl="0" eaLnBrk="1" fontAlgn="ctr" latinLnBrk="0" hangingPunct="1">
                        <a:lnSpc>
                          <a:spcPct val="100000"/>
                        </a:lnSpc>
                        <a:spcBef>
                          <a:spcPts val="0"/>
                        </a:spcBef>
                        <a:spcAft>
                          <a:spcPts val="0"/>
                        </a:spcAft>
                        <a:buClrTx/>
                        <a:buSzTx/>
                        <a:buFontTx/>
                        <a:buNone/>
                        <a:tabLst/>
                        <a:defRPr/>
                      </a:pPr>
                      <a:r>
                        <a:rPr lang="fr-FR" sz="1200" u="none" strike="noStrike" dirty="0">
                          <a:effectLst/>
                        </a:rPr>
                        <a:t>Cryptogamie</a:t>
                      </a:r>
                      <a:endParaRPr lang="fr-FR"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3"/>
                  </a:ext>
                </a:extLst>
              </a:tr>
              <a:tr h="262604">
                <a:tc>
                  <a:txBody>
                    <a:bodyPr/>
                    <a:lstStyle/>
                    <a:p>
                      <a:pPr algn="ctr" rtl="0" fontAlgn="ctr"/>
                      <a:r>
                        <a:rPr lang="fr-FR" sz="1200" u="none" strike="noStrike" dirty="0">
                          <a:effectLst/>
                        </a:rPr>
                        <a:t>Ecologie et Environnement.</a:t>
                      </a:r>
                      <a:endParaRPr lang="fr-FR"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r h="262604">
                <a:tc>
                  <a:txBody>
                    <a:bodyPr/>
                    <a:lstStyle/>
                    <a:p>
                      <a:pPr algn="ctr" rtl="0" fontAlgn="ctr"/>
                      <a:r>
                        <a:rPr lang="fr-FR" sz="1200" u="none" strike="noStrike" dirty="0">
                          <a:effectLst/>
                        </a:rPr>
                        <a:t>Ecologie Végétale</a:t>
                      </a:r>
                      <a:endParaRPr lang="fr-FR"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5"/>
                  </a:ext>
                </a:extLst>
              </a:tr>
              <a:tr h="284931">
                <a:tc>
                  <a:txBody>
                    <a:bodyPr/>
                    <a:lstStyle/>
                    <a:p>
                      <a:pPr marL="0" marR="0" indent="0" algn="ctr" defTabSz="342900" rtl="0" eaLnBrk="1" fontAlgn="ctr" latinLnBrk="0" hangingPunct="1">
                        <a:lnSpc>
                          <a:spcPct val="100000"/>
                        </a:lnSpc>
                        <a:spcBef>
                          <a:spcPts val="0"/>
                        </a:spcBef>
                        <a:spcAft>
                          <a:spcPts val="0"/>
                        </a:spcAft>
                        <a:buClrTx/>
                        <a:buSzTx/>
                        <a:buFontTx/>
                        <a:buNone/>
                        <a:tabLst/>
                        <a:defRPr/>
                      </a:pPr>
                      <a:r>
                        <a:rPr lang="fr-FR" sz="1200" u="none" strike="noStrike" dirty="0">
                          <a:effectLst/>
                        </a:rPr>
                        <a:t>Hydrobiologie</a:t>
                      </a:r>
                      <a:endParaRPr lang="fr-FR" sz="12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6"/>
                  </a:ext>
                </a:extLst>
              </a:tr>
              <a:tr h="398902">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fr-FR" sz="1200" b="0" kern="1200" dirty="0">
                          <a:solidFill>
                            <a:schemeClr val="dk1"/>
                          </a:solidFill>
                          <a:latin typeface="Arial" pitchFamily="34" charset="0"/>
                          <a:ea typeface="+mn-ea"/>
                          <a:cs typeface="Arial" pitchFamily="34" charset="0"/>
                        </a:rPr>
                        <a:t>Pédologie</a:t>
                      </a:r>
                    </a:p>
                  </a:txBody>
                  <a:tcPr marL="9525" marR="9525" marT="9525" marB="0" anchor="ctr"/>
                </a:tc>
                <a:extLst>
                  <a:ext uri="{0D108BD9-81ED-4DB2-BD59-A6C34878D82A}">
                    <a16:rowId xmlns:a16="http://schemas.microsoft.com/office/drawing/2014/main" val="10007"/>
                  </a:ext>
                </a:extLst>
              </a:tr>
            </a:tbl>
          </a:graphicData>
        </a:graphic>
      </p:graphicFrame>
      <p:sp>
        <p:nvSpPr>
          <p:cNvPr id="55298" name="AutoShape 2" descr="La biotechnologie, c'est quoi ? - Geo.f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60375" y="436537"/>
            <a:ext cx="6125029" cy="1384995"/>
          </a:xfrm>
          <a:prstGeom prst="rect">
            <a:avLst/>
          </a:prstGeom>
        </p:spPr>
        <p:txBody>
          <a:bodyPr wrap="square">
            <a:spAutoFit/>
          </a:bodyPr>
          <a:lstStyle/>
          <a:p>
            <a:pPr algn="just"/>
            <a:r>
              <a:rPr lang="fr-FR" sz="1200" dirty="0">
                <a:latin typeface="Arial" panose="020B0604020202020204" pitchFamily="34" charset="0"/>
                <a:cs typeface="Arial" panose="020B0604020202020204" pitchFamily="34" charset="0"/>
              </a:rPr>
              <a:t>      Les Sciences Biologiques de l'Environnement étudient les interactions entre les organismes vivants et leur environnement. Ce domaine combine des connaissances en biologie, écologie, et sciences de la terre pour comprendre les écosystèmes, la biodiversité, et les impacts des activités humaines sur la nature. Il vise à trouver des solutions pour la conservation des espèces, la gestion durable des ressources naturelles, et la réduction des effets néfastes de la pollution et du changement climatique.</a:t>
            </a:r>
          </a:p>
        </p:txBody>
      </p:sp>
      <p:sp>
        <p:nvSpPr>
          <p:cNvPr id="24" name="Rectangle 23"/>
          <p:cNvSpPr/>
          <p:nvPr/>
        </p:nvSpPr>
        <p:spPr>
          <a:xfrm>
            <a:off x="6511131"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
        <p:nvSpPr>
          <p:cNvPr id="26" name="Étoile à 24 branches 25"/>
          <p:cNvSpPr/>
          <p:nvPr/>
        </p:nvSpPr>
        <p:spPr>
          <a:xfrm>
            <a:off x="3038954" y="88488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3847397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l="-78000" r="-78000"/>
          </a:stretch>
        </a:blipFill>
        <a:effectLst/>
      </p:bgPr>
    </p:bg>
    <p:spTree>
      <p:nvGrpSpPr>
        <p:cNvPr id="1" name=""/>
        <p:cNvGrpSpPr/>
        <p:nvPr/>
      </p:nvGrpSpPr>
      <p:grpSpPr>
        <a:xfrm>
          <a:off x="0" y="0"/>
          <a:ext cx="0" cy="0"/>
          <a:chOff x="0" y="0"/>
          <a:chExt cx="0" cy="0"/>
        </a:xfrm>
      </p:grpSpPr>
      <p:pic>
        <p:nvPicPr>
          <p:cNvPr id="54273" name="Picture 1" descr="C:\Users\ITS Computers\Desktop\téléchargement.jpg"/>
          <p:cNvPicPr>
            <a:picLocks noChangeAspect="1" noChangeArrowheads="1"/>
          </p:cNvPicPr>
          <p:nvPr/>
        </p:nvPicPr>
        <p:blipFill>
          <a:blip r:embed="rId4">
            <a:lum bright="10000"/>
          </a:blip>
          <a:srcRect/>
          <a:stretch>
            <a:fillRect/>
          </a:stretch>
        </p:blipFill>
        <p:spPr bwMode="auto">
          <a:xfrm>
            <a:off x="5063098" y="4403371"/>
            <a:ext cx="1791688" cy="1540228"/>
          </a:xfrm>
          <a:prstGeom prst="ellipse">
            <a:avLst/>
          </a:prstGeom>
          <a:ln>
            <a:noFill/>
          </a:ln>
          <a:effectLst>
            <a:softEdge rad="112500"/>
          </a:effectLst>
        </p:spPr>
      </p:pic>
      <p:sp>
        <p:nvSpPr>
          <p:cNvPr id="14" name="Rectangle 13">
            <a:extLst>
              <a:ext uri="{FF2B5EF4-FFF2-40B4-BE49-F238E27FC236}">
                <a16:creationId xmlns:a16="http://schemas.microsoft.com/office/drawing/2014/main" id="{DD6020BE-7378-4E7B-8ADC-50F937ACEA28}"/>
              </a:ext>
            </a:extLst>
          </p:cNvPr>
          <p:cNvSpPr/>
          <p:nvPr/>
        </p:nvSpPr>
        <p:spPr>
          <a:xfrm>
            <a:off x="420628" y="7366386"/>
            <a:ext cx="3199915" cy="307777"/>
          </a:xfrm>
          <a:prstGeom prst="rect">
            <a:avLst/>
          </a:prstGeom>
          <a:solidFill>
            <a:srgbClr val="FFC000"/>
          </a:solidFill>
        </p:spPr>
        <p:txBody>
          <a:bodyPr wrap="none">
            <a:spAutoFit/>
          </a:bodyPr>
          <a:lstStyle/>
          <a:p>
            <a:r>
              <a:rPr lang="fr-FR" sz="1400" b="1" dirty="0">
                <a:solidFill>
                  <a:schemeClr val="bg1"/>
                </a:solidFill>
                <a:latin typeface="Arial" pitchFamily="34" charset="0"/>
                <a:cs typeface="Arial" pitchFamily="34" charset="0"/>
              </a:rPr>
              <a:t>DEBOUCHES PROFESSIONELLES</a:t>
            </a:r>
            <a:endParaRPr lang="fr-FR" sz="1400" dirty="0">
              <a:solidFill>
                <a:schemeClr val="bg1"/>
              </a:solidFill>
              <a:latin typeface="Arial" pitchFamily="34" charset="0"/>
              <a:cs typeface="Arial" pitchFamily="34" charset="0"/>
            </a:endParaRPr>
          </a:p>
        </p:txBody>
      </p:sp>
      <p:sp>
        <p:nvSpPr>
          <p:cNvPr id="15" name="Rectangle 14">
            <a:extLst>
              <a:ext uri="{FF2B5EF4-FFF2-40B4-BE49-F238E27FC236}">
                <a16:creationId xmlns:a16="http://schemas.microsoft.com/office/drawing/2014/main" id="{DD229B60-12E1-47F0-B35C-171DB65D2156}"/>
              </a:ext>
            </a:extLst>
          </p:cNvPr>
          <p:cNvSpPr/>
          <p:nvPr/>
        </p:nvSpPr>
        <p:spPr>
          <a:xfrm>
            <a:off x="366348" y="7635859"/>
            <a:ext cx="3429000" cy="1200329"/>
          </a:xfrm>
          <a:prstGeom prst="rect">
            <a:avLst/>
          </a:prstGeom>
        </p:spPr>
        <p:txBody>
          <a:bodyPr>
            <a:spAutoFit/>
          </a:bodyPr>
          <a:lstStyle/>
          <a:p>
            <a:pPr marL="177800" indent="-177800">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Secteur de la santé (Diagnostique);</a:t>
            </a:r>
          </a:p>
          <a:p>
            <a:pPr marL="177800" indent="-177800">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Domaine Pharmaceutique et Bioproduction;</a:t>
            </a:r>
          </a:p>
          <a:p>
            <a:pPr marL="177800" indent="-177800">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Secteurs de l’Agro - Alimentaire;</a:t>
            </a:r>
          </a:p>
          <a:p>
            <a:pPr marL="177800" indent="-177800">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Secteurs de l’Agriculture.</a:t>
            </a:r>
          </a:p>
        </p:txBody>
      </p:sp>
      <p:graphicFrame>
        <p:nvGraphicFramePr>
          <p:cNvPr id="17" name="Tableau 16">
            <a:extLst>
              <a:ext uri="{FF2B5EF4-FFF2-40B4-BE49-F238E27FC236}">
                <a16:creationId xmlns:a16="http://schemas.microsoft.com/office/drawing/2014/main" id="{20092A6B-CD80-4959-849D-8A88206FDE7F}"/>
              </a:ext>
            </a:extLst>
          </p:cNvPr>
          <p:cNvGraphicFramePr>
            <a:graphicFrameLocks noGrp="1"/>
          </p:cNvGraphicFramePr>
          <p:nvPr>
            <p:extLst>
              <p:ext uri="{D42A27DB-BD31-4B8C-83A1-F6EECF244321}">
                <p14:modId xmlns:p14="http://schemas.microsoft.com/office/powerpoint/2010/main" val="3353314491"/>
              </p:ext>
            </p:extLst>
          </p:nvPr>
        </p:nvGraphicFramePr>
        <p:xfrm>
          <a:off x="405291" y="4211021"/>
          <a:ext cx="5267325" cy="2405773"/>
        </p:xfrm>
        <a:graphic>
          <a:graphicData uri="http://schemas.openxmlformats.org/drawingml/2006/table">
            <a:tbl>
              <a:tblPr firstRow="1" bandRow="1">
                <a:tableStyleId>{E8B1032C-EA38-4F05-BA0D-38AFFFC7BED3}</a:tableStyleId>
              </a:tblPr>
              <a:tblGrid>
                <a:gridCol w="1261487">
                  <a:extLst>
                    <a:ext uri="{9D8B030D-6E8A-4147-A177-3AD203B41FA5}">
                      <a16:colId xmlns:a16="http://schemas.microsoft.com/office/drawing/2014/main" val="20000"/>
                    </a:ext>
                  </a:extLst>
                </a:gridCol>
                <a:gridCol w="1600711">
                  <a:extLst>
                    <a:ext uri="{9D8B030D-6E8A-4147-A177-3AD203B41FA5}">
                      <a16:colId xmlns:a16="http://schemas.microsoft.com/office/drawing/2014/main" val="20001"/>
                    </a:ext>
                  </a:extLst>
                </a:gridCol>
                <a:gridCol w="2405127">
                  <a:extLst>
                    <a:ext uri="{9D8B030D-6E8A-4147-A177-3AD203B41FA5}">
                      <a16:colId xmlns:a16="http://schemas.microsoft.com/office/drawing/2014/main" val="20002"/>
                    </a:ext>
                  </a:extLst>
                </a:gridCol>
              </a:tblGrid>
              <a:tr h="249566">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Niveau </a:t>
                      </a:r>
                      <a:endParaRPr lang="fr-FR" sz="1200" b="1" dirty="0">
                        <a:solidFill>
                          <a:schemeClr val="bg1"/>
                        </a:solidFill>
                        <a:latin typeface="Arial" pitchFamily="34" charset="0"/>
                        <a:cs typeface="Arial" pitchFamily="34" charset="0"/>
                      </a:endParaRPr>
                    </a:p>
                  </a:txBody>
                  <a:tcPr anchor="ct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Filière</a:t>
                      </a:r>
                      <a:endParaRPr lang="fr-FR" sz="1200" b="1" dirty="0">
                        <a:solidFill>
                          <a:schemeClr val="bg1"/>
                        </a:solidFill>
                        <a:latin typeface="Arial" pitchFamily="34" charset="0"/>
                        <a:cs typeface="Arial" pitchFamily="34" charset="0"/>
                      </a:endParaRP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t>Spécialités </a:t>
                      </a:r>
                      <a:endParaRPr lang="fr-FR" sz="1200" b="1" dirty="0">
                        <a:solidFill>
                          <a:schemeClr val="bg1"/>
                        </a:solidFill>
                        <a:latin typeface="Arial" pitchFamily="34" charset="0"/>
                        <a:cs typeface="Arial" pitchFamily="34" charset="0"/>
                      </a:endParaRPr>
                    </a:p>
                  </a:txBody>
                  <a:tcPr/>
                </a:tc>
                <a:extLst>
                  <a:ext uri="{0D108BD9-81ED-4DB2-BD59-A6C34878D82A}">
                    <a16:rowId xmlns:a16="http://schemas.microsoft.com/office/drawing/2014/main" val="10000"/>
                  </a:ext>
                </a:extLst>
              </a:tr>
              <a:tr h="21850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Licences </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L2</a:t>
                      </a:r>
                      <a:endParaRPr lang="fr-FR" sz="1200" b="1" kern="1200" dirty="0">
                        <a:solidFill>
                          <a:schemeClr val="tx1"/>
                        </a:solidFill>
                        <a:latin typeface="+mn-lt"/>
                        <a:cs typeface="Arial" pitchFamily="34" charset="0"/>
                      </a:endParaRPr>
                    </a:p>
                  </a:txBody>
                  <a:tcPr anchor="ctr"/>
                </a:tc>
                <a:tc rowSpan="2">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Biotechnologie </a:t>
                      </a:r>
                    </a:p>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b="0" dirty="0">
                        <a:solidFill>
                          <a:schemeClr val="tx1"/>
                        </a:solidFill>
                        <a:latin typeface="+mn-lt"/>
                        <a:cs typeface="Arial" pitchFamily="34" charset="0"/>
                      </a:endParaRPr>
                    </a:p>
                  </a:txBody>
                  <a:tcPr anchor="ctr"/>
                </a:tc>
                <a:tc rowSpan="2">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Biotechnologie Microbienne </a:t>
                      </a:r>
                    </a:p>
                  </a:txBody>
                  <a:tcPr anchor="ctr"/>
                </a:tc>
                <a:extLst>
                  <a:ext uri="{0D108BD9-81ED-4DB2-BD59-A6C34878D82A}">
                    <a16:rowId xmlns:a16="http://schemas.microsoft.com/office/drawing/2014/main" val="10001"/>
                  </a:ext>
                </a:extLst>
              </a:tr>
              <a:tr h="54483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Licences</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rPr>
                        <a:t> L3</a:t>
                      </a:r>
                      <a:endParaRPr lang="fr-FR" sz="1200" b="1" kern="1200" dirty="0">
                        <a:solidFill>
                          <a:schemeClr val="tx1"/>
                        </a:solidFill>
                        <a:latin typeface="+mn-lt"/>
                        <a:cs typeface="Arial" pitchFamily="34" charset="0"/>
                      </a:endParaRPr>
                    </a:p>
                  </a:txBody>
                  <a:tcPr anchor="ctr"/>
                </a:tc>
                <a:tc vMerge="1">
                  <a:txBody>
                    <a:bodyPr/>
                    <a:lstStyle/>
                    <a:p>
                      <a:endParaRPr lang="en-US"/>
                    </a:p>
                  </a:txBody>
                  <a:tcPr/>
                </a:tc>
                <a:tc v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dirty="0">
                        <a:solidFill>
                          <a:srgbClr val="0000FF"/>
                        </a:solidFill>
                      </a:endParaRPr>
                    </a:p>
                  </a:txBody>
                  <a:tcPr anchor="ctr"/>
                </a:tc>
                <a:extLst>
                  <a:ext uri="{0D108BD9-81ED-4DB2-BD59-A6C34878D82A}">
                    <a16:rowId xmlns:a16="http://schemas.microsoft.com/office/drawing/2014/main" val="10002"/>
                  </a:ext>
                </a:extLst>
              </a:tr>
              <a:tr h="346751">
                <a:tc rowSpan="3">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dirty="0">
                          <a:solidFill>
                            <a:schemeClr val="tx1"/>
                          </a:solidFill>
                        </a:rPr>
                        <a:t>Master</a:t>
                      </a:r>
                    </a:p>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b="1" dirty="0">
                          <a:solidFill>
                            <a:schemeClr val="tx1"/>
                          </a:solidFill>
                        </a:rPr>
                        <a:t>(M1 et M2</a:t>
                      </a:r>
                      <a:r>
                        <a:rPr lang="fr-FR" sz="1200" dirty="0">
                          <a:solidFill>
                            <a:schemeClr val="tx1"/>
                          </a:solidFill>
                        </a:rPr>
                        <a:t>)</a:t>
                      </a:r>
                    </a:p>
                  </a:txBody>
                  <a:tcPr anchor="ctr"/>
                </a:tc>
                <a:tc rowSpan="3">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Biotechnologie </a:t>
                      </a:r>
                    </a:p>
                    <a:p>
                      <a:endParaRPr lang="en-US" sz="1200" dirty="0"/>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Biotechnologie Microbienne </a:t>
                      </a:r>
                    </a:p>
                  </a:txBody>
                  <a:tcPr anchor="ctr"/>
                </a:tc>
                <a:extLst>
                  <a:ext uri="{0D108BD9-81ED-4DB2-BD59-A6C34878D82A}">
                    <a16:rowId xmlns:a16="http://schemas.microsoft.com/office/drawing/2014/main" val="10003"/>
                  </a:ext>
                </a:extLst>
              </a:tr>
              <a:tr h="216526">
                <a:tc vMerge="1">
                  <a:txBody>
                    <a:bodyPr/>
                    <a:lstStyle/>
                    <a:p>
                      <a:endParaRPr lang="en-US"/>
                    </a:p>
                  </a:txBody>
                  <a:tcPr/>
                </a:tc>
                <a:tc vMerge="1">
                  <a:txBody>
                    <a:bodyPr/>
                    <a:lstStyle/>
                    <a:p>
                      <a:endParaRPr lang="en-US"/>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Biotechnologie et santé</a:t>
                      </a:r>
                    </a:p>
                  </a:txBody>
                  <a:tcPr anchor="ctr"/>
                </a:tc>
                <a:extLst>
                  <a:ext uri="{0D108BD9-81ED-4DB2-BD59-A6C34878D82A}">
                    <a16:rowId xmlns:a16="http://schemas.microsoft.com/office/drawing/2014/main" val="10004"/>
                  </a:ext>
                </a:extLst>
              </a:tr>
              <a:tr h="508352">
                <a:tc vMerge="1">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fr-FR" sz="1200" dirty="0"/>
                    </a:p>
                  </a:txBody>
                  <a:tcPr anchor="ctr"/>
                </a:tc>
                <a:tc vMerge="1">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lang="fr-FR" sz="1200" b="0" dirty="0">
                        <a:solidFill>
                          <a:schemeClr val="tx1"/>
                        </a:solidFill>
                        <a:latin typeface="+mn-lt"/>
                        <a:cs typeface="Arial" pitchFamily="34" charset="0"/>
                      </a:endParaRP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rPr>
                        <a:t>Biotechnologie et valorisation des plantes</a:t>
                      </a:r>
                      <a:endParaRPr lang="fr-FR" sz="1200" kern="1200" dirty="0">
                        <a:solidFill>
                          <a:schemeClr val="tx1"/>
                        </a:solidFill>
                        <a:effectLst/>
                      </a:endParaRPr>
                    </a:p>
                  </a:txBody>
                  <a:tcPr anchor="ctr"/>
                </a:tc>
                <a:extLst>
                  <a:ext uri="{0D108BD9-81ED-4DB2-BD59-A6C34878D82A}">
                    <a16:rowId xmlns:a16="http://schemas.microsoft.com/office/drawing/2014/main" val="10006"/>
                  </a:ext>
                </a:extLst>
              </a:tr>
            </a:tbl>
          </a:graphicData>
        </a:graphic>
      </p:graphicFrame>
      <p:sp>
        <p:nvSpPr>
          <p:cNvPr id="18" name="Rectangle 17">
            <a:extLst>
              <a:ext uri="{FF2B5EF4-FFF2-40B4-BE49-F238E27FC236}">
                <a16:creationId xmlns:a16="http://schemas.microsoft.com/office/drawing/2014/main" id="{090A5668-9D17-456A-9080-F848EC97E3AE}"/>
              </a:ext>
            </a:extLst>
          </p:cNvPr>
          <p:cNvSpPr/>
          <p:nvPr/>
        </p:nvSpPr>
        <p:spPr>
          <a:xfrm>
            <a:off x="420628" y="3820989"/>
            <a:ext cx="2435551" cy="307777"/>
          </a:xfrm>
          <a:prstGeom prst="rect">
            <a:avLst/>
          </a:prstGeom>
          <a:solidFill>
            <a:srgbClr val="FFC000"/>
          </a:solidFill>
        </p:spPr>
        <p:txBody>
          <a:bodyPr wrap="square">
            <a:spAutoFit/>
          </a:bodyPr>
          <a:lstStyle/>
          <a:p>
            <a:pPr lvl="0"/>
            <a:r>
              <a:rPr lang="fr-FR" sz="1400" b="1" dirty="0">
                <a:solidFill>
                  <a:schemeClr val="bg1"/>
                </a:solidFill>
                <a:latin typeface="Arial" panose="020B0604020202020204" pitchFamily="34" charset="0"/>
                <a:cs typeface="Arial" panose="020B0604020202020204" pitchFamily="34" charset="0"/>
              </a:rPr>
              <a:t>OFFRES DE FORMATIONS</a:t>
            </a:r>
            <a:endParaRPr lang="fr-FR" sz="1400" dirty="0">
              <a:solidFill>
                <a:schemeClr val="bg1"/>
              </a:solidFill>
              <a:latin typeface="Arial" panose="020B0604020202020204" pitchFamily="34" charset="0"/>
              <a:cs typeface="Arial" panose="020B0604020202020204" pitchFamily="34" charset="0"/>
            </a:endParaRPr>
          </a:p>
        </p:txBody>
      </p:sp>
      <p:graphicFrame>
        <p:nvGraphicFramePr>
          <p:cNvPr id="24" name="Tableau 23">
            <a:extLst>
              <a:ext uri="{FF2B5EF4-FFF2-40B4-BE49-F238E27FC236}">
                <a16:creationId xmlns:a16="http://schemas.microsoft.com/office/drawing/2014/main" id="{54ACA07C-D233-498D-8A29-AAADE886EC9B}"/>
              </a:ext>
            </a:extLst>
          </p:cNvPr>
          <p:cNvGraphicFramePr>
            <a:graphicFrameLocks noGrp="1"/>
          </p:cNvGraphicFramePr>
          <p:nvPr>
            <p:extLst>
              <p:ext uri="{D42A27DB-BD31-4B8C-83A1-F6EECF244321}">
                <p14:modId xmlns:p14="http://schemas.microsoft.com/office/powerpoint/2010/main" val="2856897552"/>
              </p:ext>
            </p:extLst>
          </p:nvPr>
        </p:nvGraphicFramePr>
        <p:xfrm>
          <a:off x="4715026" y="6689119"/>
          <a:ext cx="1621300" cy="2391380"/>
        </p:xfrm>
        <a:graphic>
          <a:graphicData uri="http://schemas.openxmlformats.org/drawingml/2006/table">
            <a:tbl>
              <a:tblPr firstRow="1" bandRow="1">
                <a:tableStyleId>{1E171933-4619-4E11-9A3F-F7608DF75F80}</a:tableStyleId>
              </a:tblPr>
              <a:tblGrid>
                <a:gridCol w="1621300">
                  <a:extLst>
                    <a:ext uri="{9D8B030D-6E8A-4147-A177-3AD203B41FA5}">
                      <a16:colId xmlns:a16="http://schemas.microsoft.com/office/drawing/2014/main" val="20000"/>
                    </a:ext>
                  </a:extLst>
                </a:gridCol>
              </a:tblGrid>
              <a:tr h="424247">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solidFill>
                            <a:schemeClr val="bg1"/>
                          </a:solidFill>
                          <a:latin typeface="Arial" pitchFamily="34" charset="0"/>
                          <a:cs typeface="Arial" pitchFamily="34" charset="0"/>
                        </a:rPr>
                        <a:t>LABORATOIRES PEDAGOGIQUES</a:t>
                      </a:r>
                      <a:endParaRPr lang="fr-FR" sz="1200" b="1" dirty="0">
                        <a:solidFill>
                          <a:schemeClr val="bg1"/>
                        </a:solidFill>
                        <a:latin typeface="Arial" pitchFamily="34" charset="0"/>
                        <a:cs typeface="Arial" pitchFamily="34" charset="0"/>
                      </a:endParaRPr>
                    </a:p>
                  </a:txBody>
                  <a:tcPr>
                    <a:solidFill>
                      <a:schemeClr val="accent6">
                        <a:lumMod val="75000"/>
                      </a:schemeClr>
                    </a:solidFill>
                  </a:tcPr>
                </a:tc>
                <a:extLst>
                  <a:ext uri="{0D108BD9-81ED-4DB2-BD59-A6C34878D82A}">
                    <a16:rowId xmlns:a16="http://schemas.microsoft.com/office/drawing/2014/main" val="10000"/>
                  </a:ext>
                </a:extLst>
              </a:tr>
              <a:tr h="254548">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pitchFamily="34" charset="0"/>
                          <a:ea typeface="+mn-ea"/>
                          <a:cs typeface="Arial" pitchFamily="34" charset="0"/>
                        </a:rPr>
                        <a:t>Génie Biologique</a:t>
                      </a:r>
                    </a:p>
                  </a:txBody>
                  <a:tcPr/>
                </a:tc>
                <a:extLst>
                  <a:ext uri="{0D108BD9-81ED-4DB2-BD59-A6C34878D82A}">
                    <a16:rowId xmlns:a16="http://schemas.microsoft.com/office/drawing/2014/main" val="10001"/>
                  </a:ext>
                </a:extLst>
              </a:tr>
              <a:tr h="424247">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pitchFamily="34" charset="0"/>
                          <a:ea typeface="+mn-ea"/>
                          <a:cs typeface="Arial" pitchFamily="34" charset="0"/>
                        </a:rPr>
                        <a:t>Microbiologie Générale</a:t>
                      </a:r>
                    </a:p>
                  </a:txBody>
                  <a:tcPr/>
                </a:tc>
                <a:extLst>
                  <a:ext uri="{0D108BD9-81ED-4DB2-BD59-A6C34878D82A}">
                    <a16:rowId xmlns:a16="http://schemas.microsoft.com/office/drawing/2014/main" val="10002"/>
                  </a:ext>
                </a:extLst>
              </a:tr>
              <a:tr h="424247">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pitchFamily="34" charset="0"/>
                          <a:ea typeface="+mn-ea"/>
                          <a:cs typeface="Arial" pitchFamily="34" charset="0"/>
                        </a:rPr>
                        <a:t>Microbiologie Moléculaire</a:t>
                      </a:r>
                    </a:p>
                  </a:txBody>
                  <a:tcPr/>
                </a:tc>
                <a:extLst>
                  <a:ext uri="{0D108BD9-81ED-4DB2-BD59-A6C34878D82A}">
                    <a16:rowId xmlns:a16="http://schemas.microsoft.com/office/drawing/2014/main" val="10003"/>
                  </a:ext>
                </a:extLst>
              </a:tr>
              <a:tr h="254548">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kern="1200" dirty="0">
                          <a:solidFill>
                            <a:schemeClr val="dk1"/>
                          </a:solidFill>
                          <a:latin typeface="Arial" pitchFamily="34" charset="0"/>
                          <a:ea typeface="+mn-ea"/>
                          <a:cs typeface="Arial" pitchFamily="34" charset="0"/>
                        </a:rPr>
                        <a:t>Mycologie</a:t>
                      </a:r>
                    </a:p>
                  </a:txBody>
                  <a:tcPr/>
                </a:tc>
                <a:extLst>
                  <a:ext uri="{0D108BD9-81ED-4DB2-BD59-A6C34878D82A}">
                    <a16:rowId xmlns:a16="http://schemas.microsoft.com/office/drawing/2014/main" val="10004"/>
                  </a:ext>
                </a:extLst>
              </a:tr>
              <a:tr h="4711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fr-FR" sz="1200" dirty="0">
                          <a:effectLst/>
                        </a:rPr>
                        <a:t>Biochimie Appliquée</a:t>
                      </a:r>
                    </a:p>
                  </a:txBody>
                  <a:tcPr/>
                </a:tc>
                <a:extLst>
                  <a:ext uri="{0D108BD9-81ED-4DB2-BD59-A6C34878D82A}">
                    <a16:rowId xmlns:a16="http://schemas.microsoft.com/office/drawing/2014/main" val="1312956048"/>
                  </a:ext>
                </a:extLst>
              </a:tr>
            </a:tbl>
          </a:graphicData>
        </a:graphic>
      </p:graphicFrame>
      <p:sp>
        <p:nvSpPr>
          <p:cNvPr id="16" name="Rectangle 15"/>
          <p:cNvSpPr/>
          <p:nvPr/>
        </p:nvSpPr>
        <p:spPr>
          <a:xfrm>
            <a:off x="6511131"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
        <p:nvSpPr>
          <p:cNvPr id="19" name="Étoile à 24 branches 18"/>
          <p:cNvSpPr/>
          <p:nvPr/>
        </p:nvSpPr>
        <p:spPr>
          <a:xfrm>
            <a:off x="3038954" y="88361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15</a:t>
            </a:r>
          </a:p>
        </p:txBody>
      </p:sp>
      <p:sp>
        <p:nvSpPr>
          <p:cNvPr id="20" name="Rectangle 5">
            <a:extLst>
              <a:ext uri="{FF2B5EF4-FFF2-40B4-BE49-F238E27FC236}">
                <a16:creationId xmlns:a16="http://schemas.microsoft.com/office/drawing/2014/main" id="{B910B8A9-3379-4943-A435-3DE728D297E3}"/>
              </a:ext>
            </a:extLst>
          </p:cNvPr>
          <p:cNvSpPr>
            <a:spLocks noChangeArrowheads="1"/>
          </p:cNvSpPr>
          <p:nvPr/>
        </p:nvSpPr>
        <p:spPr bwMode="auto">
          <a:xfrm>
            <a:off x="485696" y="112931"/>
            <a:ext cx="5477027" cy="307777"/>
          </a:xfrm>
          <a:prstGeom prst="rect">
            <a:avLst/>
          </a:prstGeom>
          <a:solidFill>
            <a:srgbClr val="0000FF"/>
          </a:solidFill>
          <a:ln>
            <a:noFill/>
          </a:ln>
          <a:effectLst/>
        </p:spPr>
        <p:txBody>
          <a:bodyPr vert="horz" wrap="square" lIns="91440" tIns="45720" rIns="91440" bIns="45720" numCol="1" anchor="ctr" anchorCtr="0" compatLnSpc="1">
            <a:prstTxWarp prst="textNoShape">
              <a:avLst/>
            </a:prstTxWarp>
            <a:spAutoFit/>
          </a:bodyPr>
          <a:lstStyle/>
          <a:p>
            <a:pPr algn="ctr"/>
            <a:r>
              <a:rPr lang="fr-FR"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6- DEPARTEMENT DE </a:t>
            </a:r>
            <a:r>
              <a:rPr lang="fr-FR" sz="1400" b="1" dirty="0">
                <a:solidFill>
                  <a:schemeClr val="bg1"/>
                </a:solidFill>
                <a:latin typeface="Arial" panose="020B0604020202020204" pitchFamily="34" charset="0"/>
                <a:cs typeface="Arial" panose="020B0604020202020204" pitchFamily="34" charset="0"/>
              </a:rPr>
              <a:t>BIOTECHNOLOGIES</a:t>
            </a:r>
          </a:p>
        </p:txBody>
      </p:sp>
      <p:sp>
        <p:nvSpPr>
          <p:cNvPr id="2" name="Rectangle 1"/>
          <p:cNvSpPr/>
          <p:nvPr/>
        </p:nvSpPr>
        <p:spPr>
          <a:xfrm>
            <a:off x="366348" y="420708"/>
            <a:ext cx="6372304" cy="1477328"/>
          </a:xfrm>
          <a:prstGeom prst="rect">
            <a:avLst/>
          </a:prstGeom>
        </p:spPr>
        <p:txBody>
          <a:bodyPr wrap="square">
            <a:spAutoFit/>
          </a:bodyPr>
          <a:lstStyle/>
          <a:p>
            <a:pPr algn="just">
              <a:lnSpc>
                <a:spcPct val="150000"/>
              </a:lnSpc>
            </a:pPr>
            <a:r>
              <a:rPr lang="fr-FR" sz="1200" dirty="0">
                <a:latin typeface="Arial" panose="020B0604020202020204" pitchFamily="34" charset="0"/>
                <a:cs typeface="Arial" panose="020B0604020202020204" pitchFamily="34" charset="0"/>
              </a:rPr>
              <a:t>        La Biotechnologie se définit par l'exploitation des processus biologiques et des organismes vivants afin de générer des matières et des services bénéfiques pour l'humanité. Elle implique la manipulation scientifique d'organismes vivants, notamment à l'échelle génétique, en vue de produire de nouveaux produits tels que les hormones, les vaccins, les anticorps monoclonaux, et bien d'autres encore.</a:t>
            </a:r>
          </a:p>
        </p:txBody>
      </p:sp>
      <p:sp>
        <p:nvSpPr>
          <p:cNvPr id="3" name="Rectangle 2"/>
          <p:cNvSpPr/>
          <p:nvPr/>
        </p:nvSpPr>
        <p:spPr>
          <a:xfrm>
            <a:off x="366348" y="1771222"/>
            <a:ext cx="6488438" cy="1997150"/>
          </a:xfrm>
          <a:prstGeom prst="rect">
            <a:avLst/>
          </a:prstGeom>
          <a:noFill/>
        </p:spPr>
        <p:txBody>
          <a:bodyPr wrap="square">
            <a:spAutoFit/>
          </a:bodyPr>
          <a:lstStyle/>
          <a:p>
            <a:pPr algn="just">
              <a:lnSpc>
                <a:spcPct val="150000"/>
              </a:lnSpc>
            </a:pPr>
            <a:r>
              <a:rPr lang="fr-FR" sz="1200" dirty="0">
                <a:latin typeface="Arial" panose="020B0604020202020204" pitchFamily="34" charset="0"/>
                <a:cs typeface="Arial" panose="020B0604020202020204" pitchFamily="34" charset="0"/>
              </a:rPr>
              <a:t>La formation vise à développer des connaissances fondamentales en microbiologie appliquée à la biotechnologie. À la fin de celle-ci, l'étudiant acquerra les compétences suivantes :</a:t>
            </a:r>
          </a:p>
          <a:p>
            <a:pPr marL="171450" indent="-171450" algn="just">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Maîtriser les techniques de manipulation des microorganismes en conditions stériles.</a:t>
            </a:r>
          </a:p>
          <a:p>
            <a:pPr marL="171450" indent="-171450" algn="just">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Identifier les microorganismes et les classer taxonomiquement.</a:t>
            </a:r>
          </a:p>
          <a:p>
            <a:pPr marL="171450" indent="-171450" algn="just">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Analyser les génotypes et phénotypes des microorganismes.</a:t>
            </a:r>
          </a:p>
          <a:p>
            <a:pPr marL="171450" indent="-171450" algn="just">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Utiliser les techniques courantes de laboratoire et d'analyse des macromolécules.</a:t>
            </a:r>
          </a:p>
          <a:p>
            <a:pPr marL="171450" indent="-171450" algn="just">
              <a:lnSpc>
                <a:spcPct val="150000"/>
              </a:lnSpc>
              <a:buClr>
                <a:srgbClr val="008000"/>
              </a:buClr>
              <a:buFont typeface="Wingdings" panose="05000000000000000000" pitchFamily="2" charset="2"/>
              <a:buChar char="q"/>
            </a:pPr>
            <a:r>
              <a:rPr lang="fr-FR" sz="1200" dirty="0">
                <a:latin typeface="Arial" panose="020B0604020202020204" pitchFamily="34" charset="0"/>
                <a:cs typeface="Arial" panose="020B0604020202020204" pitchFamily="34" charset="0"/>
              </a:rPr>
              <a:t>Conduire des cultures de microorganismes en vue de la production biotechnologique.</a:t>
            </a:r>
          </a:p>
        </p:txBody>
      </p:sp>
    </p:spTree>
    <p:extLst>
      <p:ext uri="{BB962C8B-B14F-4D97-AF65-F5344CB8AC3E}">
        <p14:creationId xmlns:p14="http://schemas.microsoft.com/office/powerpoint/2010/main" val="2027559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alpha val="30000"/>
              </a:schemeClr>
            </a:gs>
            <a:gs pos="74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991EB256-A658-40FF-B26D-C84DA91813EB}"/>
              </a:ext>
            </a:extLst>
          </p:cNvPr>
          <p:cNvPicPr>
            <a:picLocks noChangeAspect="1"/>
          </p:cNvPicPr>
          <p:nvPr/>
        </p:nvPicPr>
        <p:blipFill>
          <a:blip r:embed="rId3"/>
          <a:stretch>
            <a:fillRect/>
          </a:stretch>
        </p:blipFill>
        <p:spPr>
          <a:xfrm>
            <a:off x="451023" y="5787466"/>
            <a:ext cx="6154505" cy="3357864"/>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9EDA2CF5-7DFD-4EE5-B623-6B4030DF74C2}"/>
              </a:ext>
            </a:extLst>
          </p:cNvPr>
          <p:cNvSpPr/>
          <p:nvPr/>
        </p:nvSpPr>
        <p:spPr>
          <a:xfrm>
            <a:off x="773509" y="159822"/>
            <a:ext cx="5716973" cy="307777"/>
          </a:xfrm>
          <a:prstGeom prst="rect">
            <a:avLst/>
          </a:prstGeom>
          <a:solidFill>
            <a:schemeClr val="accent6">
              <a:lumMod val="75000"/>
            </a:schemeClr>
          </a:solidFill>
        </p:spPr>
        <p:txBody>
          <a:bodyPr wrap="square">
            <a:spAutoFit/>
          </a:bodyPr>
          <a:lstStyle/>
          <a:p>
            <a:pPr algn="ctr"/>
            <a:r>
              <a:rPr lang="fr-FR" sz="1400" b="1" dirty="0">
                <a:solidFill>
                  <a:schemeClr val="bg1"/>
                </a:solidFill>
                <a:latin typeface="Arial" pitchFamily="34" charset="0"/>
                <a:cs typeface="Arial" pitchFamily="34" charset="0"/>
              </a:rPr>
              <a:t>FORMATIONS EN POST - GRADUATION </a:t>
            </a:r>
          </a:p>
        </p:txBody>
      </p:sp>
      <p:sp>
        <p:nvSpPr>
          <p:cNvPr id="25" name="Rectangle 24">
            <a:extLst>
              <a:ext uri="{FF2B5EF4-FFF2-40B4-BE49-F238E27FC236}">
                <a16:creationId xmlns:a16="http://schemas.microsoft.com/office/drawing/2014/main" id="{D4BF8C6F-2FBA-4279-9A73-63CF7874EBEA}"/>
              </a:ext>
            </a:extLst>
          </p:cNvPr>
          <p:cNvSpPr/>
          <p:nvPr/>
        </p:nvSpPr>
        <p:spPr>
          <a:xfrm>
            <a:off x="735622" y="2560233"/>
            <a:ext cx="4167227" cy="276999"/>
          </a:xfrm>
          <a:prstGeom prst="rect">
            <a:avLst/>
          </a:prstGeom>
          <a:solidFill>
            <a:srgbClr val="3399FF"/>
          </a:solidFill>
        </p:spPr>
        <p:txBody>
          <a:bodyPr wrap="square">
            <a:spAutoFit/>
          </a:bodyPr>
          <a:lstStyle/>
          <a:p>
            <a:pPr>
              <a:spcAft>
                <a:spcPts val="0"/>
              </a:spcAft>
            </a:pPr>
            <a:r>
              <a:rPr lang="fr-FR" sz="1200" b="1" dirty="0">
                <a:solidFill>
                  <a:schemeClr val="bg1"/>
                </a:solidFill>
                <a:latin typeface="Arial" pitchFamily="34" charset="0"/>
                <a:cs typeface="Arial" pitchFamily="34" charset="0"/>
              </a:rPr>
              <a:t>La faculté assure actuellement  4 offres de formations:</a:t>
            </a:r>
            <a:endParaRPr lang="fr-FR" sz="1200" b="1" dirty="0">
              <a:solidFill>
                <a:schemeClr val="bg1"/>
              </a:solidFill>
              <a:latin typeface="Arial" pitchFamily="34" charset="0"/>
              <a:ea typeface="Calibri" panose="020F0502020204030204" pitchFamily="34" charset="0"/>
              <a:cs typeface="Arial" pitchFamily="34" charset="0"/>
            </a:endParaRPr>
          </a:p>
        </p:txBody>
      </p:sp>
      <p:graphicFrame>
        <p:nvGraphicFramePr>
          <p:cNvPr id="27" name="Tableau 26">
            <a:extLst>
              <a:ext uri="{FF2B5EF4-FFF2-40B4-BE49-F238E27FC236}">
                <a16:creationId xmlns:a16="http://schemas.microsoft.com/office/drawing/2014/main" id="{AF5EBEF8-84E1-47B9-B241-4C60469A5A1F}"/>
              </a:ext>
            </a:extLst>
          </p:cNvPr>
          <p:cNvGraphicFramePr>
            <a:graphicFrameLocks noGrp="1"/>
          </p:cNvGraphicFramePr>
          <p:nvPr>
            <p:extLst>
              <p:ext uri="{D42A27DB-BD31-4B8C-83A1-F6EECF244321}">
                <p14:modId xmlns:p14="http://schemas.microsoft.com/office/powerpoint/2010/main" val="3488162214"/>
              </p:ext>
            </p:extLst>
          </p:nvPr>
        </p:nvGraphicFramePr>
        <p:xfrm>
          <a:off x="730209" y="2975498"/>
          <a:ext cx="3930504" cy="3878834"/>
        </p:xfrm>
        <a:graphic>
          <a:graphicData uri="http://schemas.openxmlformats.org/drawingml/2006/table">
            <a:tbl>
              <a:tblPr firstRow="1" bandRow="1">
                <a:tableStyleId>{22838BEF-8BB2-4498-84A7-C5851F593DF1}</a:tableStyleId>
              </a:tblPr>
              <a:tblGrid>
                <a:gridCol w="3930504">
                  <a:extLst>
                    <a:ext uri="{9D8B030D-6E8A-4147-A177-3AD203B41FA5}">
                      <a16:colId xmlns:a16="http://schemas.microsoft.com/office/drawing/2014/main" val="4242707302"/>
                    </a:ext>
                  </a:extLst>
                </a:gridCol>
              </a:tblGrid>
              <a:tr h="3598611">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dirty="0">
                          <a:solidFill>
                            <a:srgbClr val="0000FF"/>
                          </a:solidFill>
                        </a:rPr>
                        <a:t>FILIÈRE :SCIENCES BIOLOGIQUES </a:t>
                      </a:r>
                    </a:p>
                    <a:p>
                      <a:pPr marL="0" marR="0" lvl="0" indent="0" algn="l" defTabSz="342900" rtl="0" eaLnBrk="1" fontAlgn="auto" latinLnBrk="0" hangingPunct="1">
                        <a:lnSpc>
                          <a:spcPct val="100000"/>
                        </a:lnSpc>
                        <a:spcBef>
                          <a:spcPts val="0"/>
                        </a:spcBef>
                        <a:spcAft>
                          <a:spcPts val="0"/>
                        </a:spcAft>
                        <a:buClrTx/>
                        <a:buSzTx/>
                        <a:buFontTx/>
                        <a:buNone/>
                        <a:tabLst/>
                        <a:defRPr/>
                      </a:pPr>
                      <a:r>
                        <a:rPr lang="fr-FR" sz="1100" kern="1200" dirty="0">
                          <a:solidFill>
                            <a:srgbClr val="0033CC"/>
                          </a:solidFill>
                          <a:effectLst/>
                        </a:rPr>
                        <a:t>- </a:t>
                      </a:r>
                      <a:r>
                        <a:rPr lang="fr-FR" sz="1100" dirty="0">
                          <a:effectLst/>
                        </a:rPr>
                        <a:t>Biochimie Appliquée</a:t>
                      </a:r>
                      <a:endParaRPr lang="fr-FR" sz="1100" dirty="0"/>
                    </a:p>
                    <a:p>
                      <a:pPr lvl="0"/>
                      <a:r>
                        <a:rPr lang="fr-FR" sz="1100" kern="1200" dirty="0">
                          <a:effectLst/>
                        </a:rPr>
                        <a:t>- </a:t>
                      </a:r>
                      <a:r>
                        <a:rPr lang="fr-FR" sz="1100" dirty="0">
                          <a:effectLst/>
                        </a:rPr>
                        <a:t>Microbiologie</a:t>
                      </a:r>
                      <a:endParaRPr lang="fr-FR" sz="1100" dirty="0"/>
                    </a:p>
                    <a:p>
                      <a:pPr lvl="0"/>
                      <a:r>
                        <a:rPr lang="fr-FR" sz="1100" kern="1200" dirty="0">
                          <a:effectLst/>
                        </a:rPr>
                        <a:t>- </a:t>
                      </a:r>
                      <a:r>
                        <a:rPr lang="fr-FR" sz="1100" dirty="0"/>
                        <a:t>Pharmaco-Toxicologie</a:t>
                      </a:r>
                    </a:p>
                    <a:p>
                      <a:pPr lvl="0"/>
                      <a:r>
                        <a:rPr lang="fr-FR" sz="1100" dirty="0"/>
                        <a:t>- Biologie et Physiologie Animale</a:t>
                      </a:r>
                    </a:p>
                    <a:p>
                      <a:pPr lvl="0"/>
                      <a:r>
                        <a:rPr lang="fr-FR" sz="1100" dirty="0">
                          <a:effectLst/>
                        </a:rPr>
                        <a:t>- Biologie de la Conservation</a:t>
                      </a:r>
                      <a:endParaRPr lang="fr-FR" sz="1100" kern="1200" dirty="0">
                        <a:effectLst/>
                      </a:endParaRPr>
                    </a:p>
                    <a:p>
                      <a:pPr marL="0" indent="0">
                        <a:buFontTx/>
                        <a:buNone/>
                      </a:pPr>
                      <a:r>
                        <a:rPr lang="fr-FR" sz="1100" kern="1200" dirty="0">
                          <a:effectLst/>
                        </a:rPr>
                        <a:t>- Ecologie et Environnement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FF"/>
                          </a:solidFill>
                        </a:rPr>
                        <a:t>FILIÈRE :ECOLOGIE ET ENVIRONNEMENT</a:t>
                      </a:r>
                    </a:p>
                    <a:p>
                      <a:pPr lvl="0"/>
                      <a:r>
                        <a:rPr lang="fr-FR" sz="1100" dirty="0">
                          <a:effectLst/>
                        </a:rPr>
                        <a:t>- Biodiversité et Sécurité Alimentaire</a:t>
                      </a:r>
                      <a:endParaRPr lang="fr-FR" sz="1100" dirty="0"/>
                    </a:p>
                    <a:p>
                      <a:pPr lvl="0"/>
                      <a:r>
                        <a:rPr lang="fr-FR" sz="1100" kern="1200" dirty="0">
                          <a:effectLst/>
                        </a:rPr>
                        <a:t>- </a:t>
                      </a:r>
                      <a:r>
                        <a:rPr lang="fr-FR" sz="1100" dirty="0">
                          <a:effectLst/>
                        </a:rPr>
                        <a:t>Ecologie</a:t>
                      </a:r>
                      <a:endParaRPr lang="fr-FR" sz="1100" dirty="0"/>
                    </a:p>
                    <a:p>
                      <a:pPr lvl="0"/>
                      <a:r>
                        <a:rPr lang="fr-FR" sz="1100" kern="1200" dirty="0">
                          <a:effectLst/>
                        </a:rPr>
                        <a:t>- </a:t>
                      </a:r>
                      <a:r>
                        <a:rPr lang="fr-FR" sz="1000" dirty="0">
                          <a:effectLst/>
                        </a:rPr>
                        <a:t>Toxicologie Industrielle et Environnementale</a:t>
                      </a:r>
                      <a:endParaRPr lang="fr-FR" sz="1000" dirty="0"/>
                    </a:p>
                    <a:p>
                      <a:pPr marL="0" lvl="0" indent="0">
                        <a:buFontTx/>
                        <a:buNone/>
                      </a:pPr>
                      <a:r>
                        <a:rPr lang="fr-FR" sz="1100" dirty="0">
                          <a:effectLst/>
                        </a:rPr>
                        <a:t>- Ecologie Microbienne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FF"/>
                          </a:solidFill>
                        </a:rPr>
                        <a:t>FILIÈRE :SCIENCES ALIMENTAIRES</a:t>
                      </a:r>
                    </a:p>
                    <a:p>
                      <a:pPr lvl="0"/>
                      <a:r>
                        <a:rPr lang="fr-FR" sz="1100" kern="1200" dirty="0">
                          <a:effectLst/>
                        </a:rPr>
                        <a:t>- </a:t>
                      </a:r>
                      <a:r>
                        <a:rPr lang="fr-FR" sz="1100" dirty="0">
                          <a:effectLst/>
                        </a:rPr>
                        <a:t>Science des Corps Gras</a:t>
                      </a:r>
                      <a:endParaRPr lang="fr-FR" sz="1100" dirty="0"/>
                    </a:p>
                    <a:p>
                      <a:pPr lvl="0"/>
                      <a:r>
                        <a:rPr lang="fr-FR" sz="1100" kern="1200" dirty="0">
                          <a:effectLst/>
                        </a:rPr>
                        <a:t>- </a:t>
                      </a:r>
                      <a:r>
                        <a:rPr lang="fr-FR" sz="1100" dirty="0"/>
                        <a:t>Production  et Transformation Laitière</a:t>
                      </a:r>
                    </a:p>
                    <a:p>
                      <a:pPr lvl="0"/>
                      <a:r>
                        <a:rPr lang="fr-FR" sz="1000" dirty="0">
                          <a:effectLst/>
                        </a:rPr>
                        <a:t>- Qualité des Produits et Sécurité Alimentaire</a:t>
                      </a:r>
                      <a:endParaRPr lang="fr-FR" sz="1000" dirty="0"/>
                    </a:p>
                    <a:p>
                      <a:pPr lvl="0"/>
                      <a:r>
                        <a:rPr lang="fr-FR" sz="1100" dirty="0"/>
                        <a:t>- Agro Alimentaire et Contrôle Qualités</a:t>
                      </a:r>
                    </a:p>
                    <a:p>
                      <a:pPr lvl="0"/>
                      <a:r>
                        <a:rPr lang="fr-FR" sz="1100" kern="1200" dirty="0">
                          <a:effectLst/>
                        </a:rPr>
                        <a:t>- </a:t>
                      </a:r>
                      <a:r>
                        <a:rPr lang="fr-FR" sz="1000" dirty="0"/>
                        <a:t>Sécurité Agro alimentaire d’assurance qualité</a:t>
                      </a:r>
                      <a:endParaRPr lang="fr-FR" sz="1000" kern="1200" dirty="0">
                        <a:effectLst/>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fr-FR" dirty="0">
                          <a:solidFill>
                            <a:srgbClr val="0000FF"/>
                          </a:solidFill>
                        </a:rPr>
                        <a:t>FILIÈRE : BIOTECHNOLOGIE</a:t>
                      </a:r>
                    </a:p>
                    <a:p>
                      <a:pPr lvl="0"/>
                      <a:r>
                        <a:rPr lang="fr-FR" sz="1100" kern="1200" dirty="0">
                          <a:effectLst/>
                        </a:rPr>
                        <a:t>- </a:t>
                      </a:r>
                      <a:r>
                        <a:rPr lang="fr-FR" sz="1100" dirty="0">
                          <a:effectLst/>
                        </a:rPr>
                        <a:t>Biotechnologie Microbienne</a:t>
                      </a:r>
                      <a:endParaRPr lang="fr-FR" sz="1100" dirty="0"/>
                    </a:p>
                    <a:p>
                      <a:pPr lvl="0"/>
                      <a:r>
                        <a:rPr lang="fr-FR" sz="1100" kern="1200" dirty="0">
                          <a:effectLst/>
                        </a:rPr>
                        <a:t>- </a:t>
                      </a:r>
                      <a:r>
                        <a:rPr lang="fr-FR" sz="1100" dirty="0">
                          <a:effectLst/>
                        </a:rPr>
                        <a:t>Biotechnologie Alimentaire</a:t>
                      </a:r>
                      <a:endParaRPr lang="fr-FR" sz="1100" dirty="0"/>
                    </a:p>
                    <a:p>
                      <a:pPr lvl="0"/>
                      <a:r>
                        <a:rPr lang="fr-FR" sz="1100" kern="1200" dirty="0">
                          <a:effectLst/>
                        </a:rPr>
                        <a:t>- </a:t>
                      </a:r>
                      <a:r>
                        <a:rPr lang="fr-FR" sz="1100" dirty="0">
                          <a:effectLst/>
                        </a:rPr>
                        <a:t>Biotechnologie et Santé</a:t>
                      </a:r>
                      <a:endParaRPr lang="fr-FR" sz="1100" dirty="0"/>
                    </a:p>
                    <a:p>
                      <a:pPr lvl="0"/>
                      <a:r>
                        <a:rPr lang="fr-FR" sz="1100" kern="1200" dirty="0">
                          <a:effectLst/>
                        </a:rPr>
                        <a:t>- </a:t>
                      </a:r>
                      <a:r>
                        <a:rPr lang="fr-FR" sz="1100" dirty="0">
                          <a:effectLst/>
                        </a:rPr>
                        <a:t>Biotechnologie et  Pathologie Moléculaire</a:t>
                      </a:r>
                      <a:endParaRPr lang="fr-FR" sz="1100" dirty="0">
                        <a:solidFill>
                          <a:schemeClr val="tx1"/>
                        </a:solidFill>
                        <a:latin typeface="+mn-lt"/>
                        <a:cs typeface="Arial" pitchFamily="34" charset="0"/>
                      </a:endParaRPr>
                    </a:p>
                  </a:txBody>
                  <a:tcPr/>
                </a:tc>
                <a:extLst>
                  <a:ext uri="{0D108BD9-81ED-4DB2-BD59-A6C34878D82A}">
                    <a16:rowId xmlns:a16="http://schemas.microsoft.com/office/drawing/2014/main" val="181090423"/>
                  </a:ext>
                </a:extLst>
              </a:tr>
            </a:tbl>
          </a:graphicData>
        </a:graphic>
      </p:graphicFrame>
      <p:pic>
        <p:nvPicPr>
          <p:cNvPr id="22" name="Picture 2" descr="Mécénat de Doctorat">
            <a:extLst>
              <a:ext uri="{FF2B5EF4-FFF2-40B4-BE49-F238E27FC236}">
                <a16:creationId xmlns:a16="http://schemas.microsoft.com/office/drawing/2014/main" id="{4DBF0329-CC43-47BE-9DE5-1D4402A554AB}"/>
              </a:ext>
            </a:extLst>
          </p:cNvPr>
          <p:cNvPicPr>
            <a:picLocks noChangeAspect="1" noChangeArrowheads="1"/>
          </p:cNvPicPr>
          <p:nvPr/>
        </p:nvPicPr>
        <p:blipFill>
          <a:blip r:embed="rId4" cstate="print"/>
          <a:srcRect/>
          <a:stretch>
            <a:fillRect/>
          </a:stretch>
        </p:blipFill>
        <p:spPr bwMode="auto">
          <a:xfrm rot="377950">
            <a:off x="4132016" y="3437208"/>
            <a:ext cx="2332091" cy="1691811"/>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6511131"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
        <p:nvSpPr>
          <p:cNvPr id="2" name="Rectangle 1"/>
          <p:cNvSpPr/>
          <p:nvPr/>
        </p:nvSpPr>
        <p:spPr>
          <a:xfrm>
            <a:off x="665676" y="515341"/>
            <a:ext cx="5932637" cy="1997150"/>
          </a:xfrm>
          <a:prstGeom prst="rect">
            <a:avLst/>
          </a:prstGeom>
        </p:spPr>
        <p:txBody>
          <a:bodyPr wrap="square">
            <a:spAutoFit/>
          </a:bodyPr>
          <a:lstStyle/>
          <a:p>
            <a:pPr algn="just">
              <a:lnSpc>
                <a:spcPct val="150000"/>
              </a:lnSpc>
            </a:pPr>
            <a:r>
              <a:rPr lang="fr-FR" sz="1200" dirty="0">
                <a:latin typeface="Arial" panose="020B0604020202020204" pitchFamily="34" charset="0"/>
                <a:cs typeface="Arial" panose="020B0604020202020204" pitchFamily="34" charset="0"/>
              </a:rPr>
              <a:t>      La formation doctorale fait suite aux cycles de graduation dans l'enseignement supérieur. Le Doctorat LMD est réglementé par le décret exécutif N°08-265 du 19 août 2008. D'une durée minimale de trois années, il constitue la dernière étape du parcours LMD.</a:t>
            </a:r>
          </a:p>
          <a:p>
            <a:pPr algn="just">
              <a:lnSpc>
                <a:spcPct val="150000"/>
              </a:lnSpc>
            </a:pPr>
            <a:r>
              <a:rPr lang="fr-FR" sz="1200" dirty="0">
                <a:latin typeface="Arial" panose="020B0604020202020204" pitchFamily="34" charset="0"/>
                <a:cs typeface="Arial" panose="020B0604020202020204" pitchFamily="34" charset="0"/>
              </a:rPr>
              <a:t>Le doctorat LMD a été introduit à la Faculté des Sciences de la Nature et de la Vie en 2009. Avec l'instauration de ce nouveau système, le nombre d'étudiants inscrits dans le système classique de graduation a diminué.</a:t>
            </a:r>
          </a:p>
        </p:txBody>
      </p:sp>
      <p:sp>
        <p:nvSpPr>
          <p:cNvPr id="20" name="Étoile à 24 branches 19"/>
          <p:cNvSpPr/>
          <p:nvPr/>
        </p:nvSpPr>
        <p:spPr>
          <a:xfrm>
            <a:off x="3038954" y="88361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2534550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18000" b="-18000"/>
          </a:stretch>
        </a:blip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tretch>
            <a:fillRect/>
          </a:stretch>
        </p:blipFill>
        <p:spPr>
          <a:xfrm>
            <a:off x="4107543" y="473145"/>
            <a:ext cx="2460416" cy="2821249"/>
          </a:xfrm>
          <a:prstGeom prst="rect">
            <a:avLst/>
          </a:prstGeom>
        </p:spPr>
      </p:pic>
      <p:pic>
        <p:nvPicPr>
          <p:cNvPr id="8" name="Imag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40000" contrast="-40000"/>
                    </a14:imgEffect>
                  </a14:imgLayer>
                </a14:imgProps>
              </a:ext>
            </a:extLst>
          </a:blip>
          <a:stretch>
            <a:fillRect/>
          </a:stretch>
        </p:blipFill>
        <p:spPr>
          <a:xfrm>
            <a:off x="3983422" y="6754935"/>
            <a:ext cx="2201791" cy="211384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graphicFrame>
        <p:nvGraphicFramePr>
          <p:cNvPr id="7" name="Tableau 6">
            <a:extLst>
              <a:ext uri="{FF2B5EF4-FFF2-40B4-BE49-F238E27FC236}">
                <a16:creationId xmlns:a16="http://schemas.microsoft.com/office/drawing/2014/main" id="{F4A349E3-800D-41C6-B591-AC9E1029DD4B}"/>
              </a:ext>
            </a:extLst>
          </p:cNvPr>
          <p:cNvGraphicFramePr>
            <a:graphicFrameLocks noGrp="1"/>
          </p:cNvGraphicFramePr>
          <p:nvPr>
            <p:extLst>
              <p:ext uri="{D42A27DB-BD31-4B8C-83A1-F6EECF244321}">
                <p14:modId xmlns:p14="http://schemas.microsoft.com/office/powerpoint/2010/main" val="2163135650"/>
              </p:ext>
            </p:extLst>
          </p:nvPr>
        </p:nvGraphicFramePr>
        <p:xfrm>
          <a:off x="493544" y="3263216"/>
          <a:ext cx="5716973" cy="3366269"/>
        </p:xfrm>
        <a:graphic>
          <a:graphicData uri="http://schemas.openxmlformats.org/drawingml/2006/table">
            <a:tbl>
              <a:tblPr firstRow="1" firstCol="1" bandRow="1">
                <a:tableStyleId>{68D230F3-CF80-4859-8CE7-A43EE81993B5}</a:tableStyleId>
              </a:tblPr>
              <a:tblGrid>
                <a:gridCol w="400037">
                  <a:extLst>
                    <a:ext uri="{9D8B030D-6E8A-4147-A177-3AD203B41FA5}">
                      <a16:colId xmlns:a16="http://schemas.microsoft.com/office/drawing/2014/main" val="2332448046"/>
                    </a:ext>
                  </a:extLst>
                </a:gridCol>
                <a:gridCol w="2793254">
                  <a:extLst>
                    <a:ext uri="{9D8B030D-6E8A-4147-A177-3AD203B41FA5}">
                      <a16:colId xmlns:a16="http://schemas.microsoft.com/office/drawing/2014/main" val="3544554451"/>
                    </a:ext>
                  </a:extLst>
                </a:gridCol>
                <a:gridCol w="2523682">
                  <a:extLst>
                    <a:ext uri="{9D8B030D-6E8A-4147-A177-3AD203B41FA5}">
                      <a16:colId xmlns:a16="http://schemas.microsoft.com/office/drawing/2014/main" val="740427937"/>
                    </a:ext>
                  </a:extLst>
                </a:gridCol>
              </a:tblGrid>
              <a:tr h="184823">
                <a:tc>
                  <a:txBody>
                    <a:bodyPr/>
                    <a:lstStyle/>
                    <a:p>
                      <a:pPr>
                        <a:lnSpc>
                          <a:spcPct val="115000"/>
                        </a:lnSpc>
                        <a:spcBef>
                          <a:spcPts val="300"/>
                        </a:spcBef>
                        <a:spcAft>
                          <a:spcPts val="0"/>
                        </a:spcAft>
                      </a:pPr>
                      <a:r>
                        <a:rPr lang="fr-FR" sz="1200" dirty="0">
                          <a:effectLst/>
                        </a:rPr>
                        <a:t>N°</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dirty="0">
                          <a:effectLst/>
                        </a:rPr>
                        <a:t>Intitulés </a:t>
                      </a:r>
                      <a:endParaRPr lang="fr-FR" sz="12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dirty="0">
                          <a:effectLst/>
                        </a:rPr>
                        <a:t>Directeur</a:t>
                      </a:r>
                      <a:endParaRPr lang="fr-FR" sz="12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949009543"/>
                  </a:ext>
                </a:extLst>
              </a:tr>
              <a:tr h="287244">
                <a:tc>
                  <a:txBody>
                    <a:bodyPr/>
                    <a:lstStyle/>
                    <a:p>
                      <a:pPr algn="ctr">
                        <a:lnSpc>
                          <a:spcPct val="115000"/>
                        </a:lnSpc>
                        <a:spcBef>
                          <a:spcPts val="300"/>
                        </a:spcBef>
                        <a:spcAft>
                          <a:spcPts val="0"/>
                        </a:spcAft>
                      </a:pPr>
                      <a:r>
                        <a:rPr lang="fr-FR" sz="1200">
                          <a:effectLst/>
                        </a:rPr>
                        <a:t>01</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nSpc>
                          <a:spcPct val="115000"/>
                        </a:lnSpc>
                        <a:spcBef>
                          <a:spcPts val="300"/>
                        </a:spcBef>
                        <a:spcAft>
                          <a:spcPts val="0"/>
                        </a:spcAft>
                      </a:pPr>
                      <a:r>
                        <a:rPr lang="fr-FR" sz="1200" dirty="0">
                          <a:effectLst/>
                        </a:rPr>
                        <a:t>Laboratoire de Microbiologie Appliquée</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dirty="0">
                          <a:effectLst/>
                        </a:rPr>
                        <a:t>Pr. KECHA Mouloud</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4223875989"/>
                  </a:ext>
                </a:extLst>
              </a:tr>
              <a:tr h="287244">
                <a:tc>
                  <a:txBody>
                    <a:bodyPr/>
                    <a:lstStyle/>
                    <a:p>
                      <a:pPr algn="ctr">
                        <a:lnSpc>
                          <a:spcPct val="115000"/>
                        </a:lnSpc>
                        <a:spcBef>
                          <a:spcPts val="300"/>
                        </a:spcBef>
                        <a:spcAft>
                          <a:spcPts val="0"/>
                        </a:spcAft>
                      </a:pPr>
                      <a:r>
                        <a:rPr lang="fr-FR" sz="1200">
                          <a:effectLst/>
                        </a:rPr>
                        <a:t>02</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nSpc>
                          <a:spcPct val="115000"/>
                        </a:lnSpc>
                        <a:spcBef>
                          <a:spcPts val="300"/>
                        </a:spcBef>
                        <a:spcAft>
                          <a:spcPts val="0"/>
                        </a:spcAft>
                      </a:pPr>
                      <a:r>
                        <a:rPr lang="fr-FR" sz="1200" dirty="0">
                          <a:effectLst/>
                        </a:rPr>
                        <a:t>Laboratoire d’Ecologie et Environnement</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a:effectLst/>
                        </a:rPr>
                        <a:t>Pr. BOUGAHAM Abdelaziz Franck</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2792838418"/>
                  </a:ext>
                </a:extLst>
              </a:tr>
              <a:tr h="651443">
                <a:tc>
                  <a:txBody>
                    <a:bodyPr/>
                    <a:lstStyle/>
                    <a:p>
                      <a:pPr algn="ctr">
                        <a:lnSpc>
                          <a:spcPct val="115000"/>
                        </a:lnSpc>
                        <a:spcBef>
                          <a:spcPts val="300"/>
                        </a:spcBef>
                        <a:spcAft>
                          <a:spcPts val="0"/>
                        </a:spcAft>
                      </a:pPr>
                      <a:r>
                        <a:rPr lang="fr-FR" sz="1200">
                          <a:effectLst/>
                        </a:rPr>
                        <a:t>03</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nSpc>
                          <a:spcPct val="115000"/>
                        </a:lnSpc>
                        <a:spcBef>
                          <a:spcPts val="300"/>
                        </a:spcBef>
                        <a:spcAft>
                          <a:spcPts val="0"/>
                        </a:spcAft>
                      </a:pPr>
                      <a:r>
                        <a:rPr lang="fr-FR" sz="1200" dirty="0">
                          <a:effectLst/>
                        </a:rPr>
                        <a:t>Laboratoire de Biophysique, Bio Mathématiques, Biochimie et Scientométrie</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dirty="0">
                          <a:effectLst/>
                        </a:rPr>
                        <a:t> </a:t>
                      </a:r>
                    </a:p>
                    <a:p>
                      <a:pPr algn="ctr">
                        <a:lnSpc>
                          <a:spcPct val="115000"/>
                        </a:lnSpc>
                        <a:spcBef>
                          <a:spcPts val="300"/>
                        </a:spcBef>
                        <a:spcAft>
                          <a:spcPts val="0"/>
                        </a:spcAft>
                      </a:pPr>
                      <a:r>
                        <a:rPr lang="fr-FR" sz="1200" dirty="0">
                          <a:effectLst/>
                        </a:rPr>
                        <a:t>Pr BOULEKBACHE MAKHLOUF Lila</a:t>
                      </a:r>
                    </a:p>
                    <a:p>
                      <a:pPr algn="ctr">
                        <a:lnSpc>
                          <a:spcPct val="115000"/>
                        </a:lnSpc>
                        <a:spcBef>
                          <a:spcPts val="300"/>
                        </a:spcBef>
                        <a:spcAft>
                          <a:spcPts val="0"/>
                        </a:spcAft>
                      </a:pPr>
                      <a:r>
                        <a:rPr lang="fr-FR" sz="1200" dirty="0">
                          <a:effectLst/>
                        </a:rPr>
                        <a:t> </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2187243388"/>
                  </a:ext>
                </a:extLst>
              </a:tr>
              <a:tr h="184823">
                <a:tc>
                  <a:txBody>
                    <a:bodyPr/>
                    <a:lstStyle/>
                    <a:p>
                      <a:pPr algn="ctr">
                        <a:lnSpc>
                          <a:spcPct val="115000"/>
                        </a:lnSpc>
                        <a:spcBef>
                          <a:spcPts val="300"/>
                        </a:spcBef>
                        <a:spcAft>
                          <a:spcPts val="0"/>
                        </a:spcAft>
                      </a:pPr>
                      <a:r>
                        <a:rPr lang="fr-FR" sz="1200">
                          <a:effectLst/>
                        </a:rPr>
                        <a:t>04</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nSpc>
                          <a:spcPct val="115000"/>
                        </a:lnSpc>
                        <a:spcBef>
                          <a:spcPts val="300"/>
                        </a:spcBef>
                        <a:spcAft>
                          <a:spcPts val="0"/>
                        </a:spcAft>
                      </a:pPr>
                      <a:r>
                        <a:rPr lang="fr-FR" sz="1200" dirty="0">
                          <a:effectLst/>
                        </a:rPr>
                        <a:t>Laboratoire de Biochimie Appliquée</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dirty="0">
                          <a:effectLst/>
                        </a:rPr>
                        <a:t>Dr. BAZIZI CHAHER Nassima</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4183336922"/>
                  </a:ext>
                </a:extLst>
              </a:tr>
              <a:tr h="651443">
                <a:tc>
                  <a:txBody>
                    <a:bodyPr/>
                    <a:lstStyle/>
                    <a:p>
                      <a:pPr algn="ctr">
                        <a:lnSpc>
                          <a:spcPct val="115000"/>
                        </a:lnSpc>
                        <a:spcBef>
                          <a:spcPts val="300"/>
                        </a:spcBef>
                        <a:spcAft>
                          <a:spcPts val="0"/>
                        </a:spcAft>
                      </a:pPr>
                      <a:r>
                        <a:rPr lang="fr-FR" sz="1200">
                          <a:effectLst/>
                        </a:rPr>
                        <a:t>05</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nSpc>
                          <a:spcPct val="115000"/>
                        </a:lnSpc>
                        <a:spcBef>
                          <a:spcPts val="300"/>
                        </a:spcBef>
                        <a:spcAft>
                          <a:spcPts val="0"/>
                        </a:spcAft>
                      </a:pPr>
                      <a:r>
                        <a:rPr lang="fr-FR" sz="1200" dirty="0">
                          <a:effectLst/>
                        </a:rPr>
                        <a:t>Laboratoire de Recherche associé dans les Ecosystèmes Marin  et l’Aquacole</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endParaRPr lang="fr-FR" sz="1200" dirty="0">
                        <a:effectLst/>
                      </a:endParaRPr>
                    </a:p>
                    <a:p>
                      <a:pPr algn="ctr">
                        <a:lnSpc>
                          <a:spcPct val="115000"/>
                        </a:lnSpc>
                        <a:spcBef>
                          <a:spcPts val="300"/>
                        </a:spcBef>
                        <a:spcAft>
                          <a:spcPts val="0"/>
                        </a:spcAft>
                      </a:pPr>
                      <a:r>
                        <a:rPr lang="fr-FR" sz="1200" dirty="0">
                          <a:effectLst/>
                        </a:rPr>
                        <a:t>Pr.  IGUEROUADA Mokrane </a:t>
                      </a:r>
                    </a:p>
                    <a:p>
                      <a:pPr algn="ctr">
                        <a:lnSpc>
                          <a:spcPct val="115000"/>
                        </a:lnSpc>
                        <a:spcBef>
                          <a:spcPts val="300"/>
                        </a:spcBef>
                        <a:spcAft>
                          <a:spcPts val="0"/>
                        </a:spcAft>
                      </a:pPr>
                      <a:r>
                        <a:rPr lang="fr-FR" sz="1200" dirty="0">
                          <a:effectLst/>
                        </a:rPr>
                        <a:t> </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1924581628"/>
                  </a:ext>
                </a:extLst>
              </a:tr>
              <a:tr h="382350">
                <a:tc>
                  <a:txBody>
                    <a:bodyPr/>
                    <a:lstStyle/>
                    <a:p>
                      <a:pPr algn="ctr">
                        <a:lnSpc>
                          <a:spcPct val="115000"/>
                        </a:lnSpc>
                        <a:spcBef>
                          <a:spcPts val="300"/>
                        </a:spcBef>
                        <a:spcAft>
                          <a:spcPts val="0"/>
                        </a:spcAft>
                      </a:pPr>
                      <a:r>
                        <a:rPr lang="fr-FR" sz="1200">
                          <a:effectLst/>
                        </a:rPr>
                        <a:t>06</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nSpc>
                          <a:spcPct val="115000"/>
                        </a:lnSpc>
                        <a:spcBef>
                          <a:spcPts val="300"/>
                        </a:spcBef>
                        <a:spcAft>
                          <a:spcPts val="0"/>
                        </a:spcAft>
                      </a:pPr>
                      <a:r>
                        <a:rPr lang="fr-FR" sz="1200">
                          <a:effectLst/>
                        </a:rPr>
                        <a:t>Laboratoire de Zoologie Appliquée et d’Ecophysiologie Animale</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dirty="0">
                          <a:effectLst/>
                        </a:rPr>
                        <a:t>Pr .MOULAI Riadh</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2439626862"/>
                  </a:ext>
                </a:extLst>
              </a:tr>
              <a:tr h="184823">
                <a:tc>
                  <a:txBody>
                    <a:bodyPr/>
                    <a:lstStyle/>
                    <a:p>
                      <a:pPr algn="ctr">
                        <a:lnSpc>
                          <a:spcPct val="115000"/>
                        </a:lnSpc>
                        <a:spcBef>
                          <a:spcPts val="300"/>
                        </a:spcBef>
                        <a:spcAft>
                          <a:spcPts val="0"/>
                        </a:spcAft>
                      </a:pPr>
                      <a:r>
                        <a:rPr lang="fr-FR" sz="1200">
                          <a:effectLst/>
                        </a:rPr>
                        <a:t>07</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nSpc>
                          <a:spcPct val="115000"/>
                        </a:lnSpc>
                        <a:spcBef>
                          <a:spcPts val="300"/>
                        </a:spcBef>
                        <a:spcAft>
                          <a:spcPts val="0"/>
                        </a:spcAft>
                      </a:pPr>
                      <a:r>
                        <a:rPr lang="fr-FR" sz="1200" dirty="0">
                          <a:effectLst/>
                        </a:rPr>
                        <a:t>Laboratoire d’Ecologie Microbienne</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dirty="0">
                          <a:effectLst/>
                        </a:rPr>
                        <a:t>Pr. BOULILA Farida</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453801767"/>
                  </a:ext>
                </a:extLst>
              </a:tr>
              <a:tr h="382350">
                <a:tc>
                  <a:txBody>
                    <a:bodyPr/>
                    <a:lstStyle/>
                    <a:p>
                      <a:pPr algn="ctr">
                        <a:lnSpc>
                          <a:spcPct val="115000"/>
                        </a:lnSpc>
                        <a:spcBef>
                          <a:spcPts val="300"/>
                        </a:spcBef>
                        <a:spcAft>
                          <a:spcPts val="0"/>
                        </a:spcAft>
                      </a:pPr>
                      <a:r>
                        <a:rPr lang="fr-FR" sz="1200">
                          <a:effectLst/>
                        </a:rPr>
                        <a:t>08</a:t>
                      </a:r>
                      <a:endParaRPr lang="fr-FR" sz="1200" b="1">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nSpc>
                          <a:spcPct val="115000"/>
                        </a:lnSpc>
                        <a:spcBef>
                          <a:spcPts val="300"/>
                        </a:spcBef>
                        <a:spcAft>
                          <a:spcPts val="0"/>
                        </a:spcAft>
                      </a:pPr>
                      <a:r>
                        <a:rPr lang="fr-FR" sz="1200" dirty="0">
                          <a:effectLst/>
                        </a:rPr>
                        <a:t>Laboratoire de Biotechnologies Végétales  et Ethnobotanique</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tc>
                  <a:txBody>
                    <a:bodyPr/>
                    <a:lstStyle/>
                    <a:p>
                      <a:pPr algn="ctr">
                        <a:lnSpc>
                          <a:spcPct val="115000"/>
                        </a:lnSpc>
                        <a:spcBef>
                          <a:spcPts val="300"/>
                        </a:spcBef>
                        <a:spcAft>
                          <a:spcPts val="0"/>
                        </a:spcAft>
                      </a:pPr>
                      <a:r>
                        <a:rPr lang="fr-FR" sz="1200" dirty="0">
                          <a:effectLst/>
                        </a:rPr>
                        <a:t>Pr. KHETAL Bachra</a:t>
                      </a:r>
                      <a:endParaRPr lang="fr-FR"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428" marR="40428" marT="0" marB="0" anchor="ctr"/>
                </a:tc>
                <a:extLst>
                  <a:ext uri="{0D108BD9-81ED-4DB2-BD59-A6C34878D82A}">
                    <a16:rowId xmlns:a16="http://schemas.microsoft.com/office/drawing/2014/main" val="3817799437"/>
                  </a:ext>
                </a:extLst>
              </a:tr>
            </a:tbl>
          </a:graphicData>
        </a:graphic>
      </p:graphicFrame>
      <p:sp>
        <p:nvSpPr>
          <p:cNvPr id="9" name="Rectangle 8">
            <a:extLst>
              <a:ext uri="{FF2B5EF4-FFF2-40B4-BE49-F238E27FC236}">
                <a16:creationId xmlns:a16="http://schemas.microsoft.com/office/drawing/2014/main" id="{316DBD3A-0E98-4081-A827-730F64291079}"/>
              </a:ext>
            </a:extLst>
          </p:cNvPr>
          <p:cNvSpPr/>
          <p:nvPr/>
        </p:nvSpPr>
        <p:spPr>
          <a:xfrm>
            <a:off x="306533" y="159716"/>
            <a:ext cx="6261426" cy="340093"/>
          </a:xfrm>
          <a:prstGeom prst="rect">
            <a:avLst/>
          </a:prstGeom>
          <a:solidFill>
            <a:schemeClr val="accent6">
              <a:lumMod val="75000"/>
            </a:schemeClr>
          </a:solidFill>
        </p:spPr>
        <p:txBody>
          <a:bodyPr wrap="square">
            <a:spAutoFit/>
          </a:bodyPr>
          <a:lstStyle/>
          <a:p>
            <a:pPr algn="ctr">
              <a:lnSpc>
                <a:spcPct val="115000"/>
              </a:lnSpc>
              <a:spcAft>
                <a:spcPts val="0"/>
              </a:spcAft>
            </a:pPr>
            <a:r>
              <a:rPr lang="fr-FR" sz="1400" b="1" dirty="0">
                <a:solidFill>
                  <a:schemeClr val="bg1"/>
                </a:solidFill>
                <a:latin typeface="Arial" pitchFamily="34" charset="0"/>
                <a:ea typeface="Calibri" panose="020F0502020204030204" pitchFamily="34" charset="0"/>
                <a:cs typeface="Arial" pitchFamily="34" charset="0"/>
              </a:rPr>
              <a:t>RECHERCHE SCIENTIFIQUE</a:t>
            </a:r>
            <a:endParaRPr lang="fr-FR" sz="1400" dirty="0">
              <a:solidFill>
                <a:schemeClr val="bg1"/>
              </a:solidFill>
              <a:latin typeface="Arial" pitchFamily="34" charset="0"/>
              <a:ea typeface="Calibri" panose="020F0502020204030204" pitchFamily="34" charset="0"/>
              <a:cs typeface="Arial" pitchFamily="34" charset="0"/>
            </a:endParaRPr>
          </a:p>
        </p:txBody>
      </p:sp>
      <p:pic>
        <p:nvPicPr>
          <p:cNvPr id="3" name="Image 2"/>
          <p:cNvPicPr>
            <a:picLocks noChangeAspect="1"/>
          </p:cNvPicPr>
          <p:nvPr/>
        </p:nvPicPr>
        <p:blipFill>
          <a:blip r:embed="rId8"/>
          <a:stretch>
            <a:fillRect/>
          </a:stretch>
        </p:blipFill>
        <p:spPr>
          <a:xfrm>
            <a:off x="6516561" y="6088980"/>
            <a:ext cx="347502" cy="3055020"/>
          </a:xfrm>
          <a:prstGeom prst="rect">
            <a:avLst/>
          </a:prstGeom>
        </p:spPr>
      </p:pic>
      <p:sp>
        <p:nvSpPr>
          <p:cNvPr id="12" name="Rectangle 11"/>
          <p:cNvSpPr/>
          <p:nvPr/>
        </p:nvSpPr>
        <p:spPr>
          <a:xfrm>
            <a:off x="306533" y="535987"/>
            <a:ext cx="3801010" cy="2308324"/>
          </a:xfrm>
          <a:prstGeom prst="rect">
            <a:avLst/>
          </a:prstGeom>
        </p:spPr>
        <p:txBody>
          <a:bodyPr wrap="square">
            <a:spAutoFit/>
          </a:bodyPr>
          <a:lstStyle/>
          <a:p>
            <a:pPr algn="just"/>
            <a:r>
              <a:rPr lang="fr-FR" sz="1200" dirty="0">
                <a:latin typeface="Arial" panose="020B0604020202020204" pitchFamily="34" charset="0"/>
                <a:cs typeface="Arial" panose="020B0604020202020204" pitchFamily="34" charset="0"/>
              </a:rPr>
              <a:t>La Faculté des Sciences de la Nature et de la Vie abrite huit (08) laboratoires de recherche couvrant toutes les disciplines des sciences de la nature et de la vie. Ces laboratoires sont des lieux d'innovation et d'exploration où les enseignants-chercheurs et les doctorants de la faculté mènent des travaux avancés. Ils représentent le cœur de l'activité scientifique de la faculté, favorisant une synergie entre enseignement et recherche pour former des experts capables de répondre aux défis actuels et futurs dans les sciences de la nature et de la vie.</a:t>
            </a:r>
          </a:p>
          <a:p>
            <a:pPr algn="just"/>
            <a:r>
              <a:rPr lang="fr-FR" sz="1200" dirty="0">
                <a:latin typeface="Arial" panose="020B0604020202020204" pitchFamily="34" charset="0"/>
                <a:cs typeface="Arial" panose="020B0604020202020204" pitchFamily="34" charset="0"/>
              </a:rPr>
              <a:t>Ces laboratoires sont les suivants :</a:t>
            </a:r>
          </a:p>
        </p:txBody>
      </p:sp>
      <p:grpSp>
        <p:nvGrpSpPr>
          <p:cNvPr id="23" name="Groupe 22">
            <a:extLst>
              <a:ext uri="{FF2B5EF4-FFF2-40B4-BE49-F238E27FC236}">
                <a16:creationId xmlns:a16="http://schemas.microsoft.com/office/drawing/2014/main" id="{9B0815E4-D2DB-4077-8C56-677D20D70968}"/>
              </a:ext>
            </a:extLst>
          </p:cNvPr>
          <p:cNvGrpSpPr/>
          <p:nvPr/>
        </p:nvGrpSpPr>
        <p:grpSpPr>
          <a:xfrm>
            <a:off x="113751" y="6718300"/>
            <a:ext cx="3415339" cy="1485900"/>
            <a:chOff x="210712" y="-623402"/>
            <a:chExt cx="6209339" cy="4028340"/>
          </a:xfrm>
        </p:grpSpPr>
        <p:sp>
          <p:nvSpPr>
            <p:cNvPr id="24" name="Pentagone 45">
              <a:extLst>
                <a:ext uri="{FF2B5EF4-FFF2-40B4-BE49-F238E27FC236}">
                  <a16:creationId xmlns:a16="http://schemas.microsoft.com/office/drawing/2014/main" id="{C29CCDCD-FBA1-42C6-99B5-B6F75C20FDFB}"/>
                </a:ext>
              </a:extLst>
            </p:cNvPr>
            <p:cNvSpPr/>
            <p:nvPr/>
          </p:nvSpPr>
          <p:spPr>
            <a:xfrm rot="16200000">
              <a:off x="-360748" y="-47932"/>
              <a:ext cx="4024329" cy="2881409"/>
            </a:xfrm>
            <a:prstGeom prst="homePlate">
              <a:avLst/>
            </a:prstGeom>
            <a:solidFill>
              <a:srgbClr val="990000">
                <a:tint val="66000"/>
                <a:satMod val="160000"/>
              </a:srgb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RelaxedModerately"/>
                <a:lightRig rig="threePt" dir="t"/>
              </a:scene3d>
            </a:bodyPr>
            <a:lstStyle/>
            <a:p>
              <a:pPr algn="ctr"/>
              <a:endParaRPr lang="fr-FR" dirty="0">
                <a:solidFill>
                  <a:schemeClr val="bg2">
                    <a:lumMod val="25000"/>
                  </a:schemeClr>
                </a:solidFill>
              </a:endParaRPr>
            </a:p>
          </p:txBody>
        </p:sp>
        <p:sp>
          <p:nvSpPr>
            <p:cNvPr id="25" name="Pentagone 46">
              <a:extLst>
                <a:ext uri="{FF2B5EF4-FFF2-40B4-BE49-F238E27FC236}">
                  <a16:creationId xmlns:a16="http://schemas.microsoft.com/office/drawing/2014/main" id="{5E03F96F-5D8B-4D44-B741-1BC3ACB65669}"/>
                </a:ext>
              </a:extLst>
            </p:cNvPr>
            <p:cNvSpPr/>
            <p:nvPr/>
          </p:nvSpPr>
          <p:spPr>
            <a:xfrm rot="16200000">
              <a:off x="2889025" y="-130102"/>
              <a:ext cx="4024326" cy="3037726"/>
            </a:xfrm>
            <a:prstGeom prst="homePlate">
              <a:avLst/>
            </a:prstGeom>
            <a:solidFill>
              <a:schemeClr val="tx2">
                <a:lumMod val="20000"/>
                <a:lumOff val="8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29" name="Rectangle 28"/>
          <p:cNvSpPr/>
          <p:nvPr/>
        </p:nvSpPr>
        <p:spPr>
          <a:xfrm>
            <a:off x="1715400" y="7496687"/>
            <a:ext cx="1956529" cy="461665"/>
          </a:xfrm>
          <a:prstGeom prst="rect">
            <a:avLst/>
          </a:prstGeom>
        </p:spPr>
        <p:txBody>
          <a:bodyPr wrap="square">
            <a:spAutoFit/>
          </a:bodyPr>
          <a:lstStyle/>
          <a:p>
            <a:pPr algn="ctr"/>
            <a:r>
              <a:rPr lang="fr-FR" sz="800" b="1" dirty="0">
                <a:latin typeface="Arial" panose="020B0604020202020204" pitchFamily="34" charset="0"/>
                <a:ea typeface="Times New Roman" panose="02020603050405020304" pitchFamily="18" charset="0"/>
                <a:cs typeface="Arial" panose="020B0604020202020204" pitchFamily="34" charset="0"/>
              </a:rPr>
              <a:t>PROJETS  DE RECHERCHE</a:t>
            </a:r>
          </a:p>
          <a:p>
            <a:pPr algn="ctr"/>
            <a:r>
              <a:rPr lang="fr-FR" sz="800" b="1" dirty="0">
                <a:latin typeface="Arial" panose="020B0604020202020204" pitchFamily="34" charset="0"/>
                <a:ea typeface="Times New Roman" panose="02020603050405020304" pitchFamily="18" charset="0"/>
                <a:cs typeface="Arial" panose="020B0604020202020204" pitchFamily="34" charset="0"/>
              </a:rPr>
              <a:t>À IMPACTSOCIOÉCONOMIQUE</a:t>
            </a:r>
          </a:p>
          <a:p>
            <a:pPr algn="ctr"/>
            <a:r>
              <a:rPr lang="fr-FR" sz="800" b="1" dirty="0">
                <a:latin typeface="Arial" panose="020B0604020202020204" pitchFamily="34" charset="0"/>
                <a:ea typeface="Times New Roman" panose="02020603050405020304" pitchFamily="18" charset="0"/>
                <a:cs typeface="Arial" panose="020B0604020202020204" pitchFamily="34" charset="0"/>
              </a:rPr>
              <a:t>EN ACTIVITÉ </a:t>
            </a:r>
            <a:endParaRPr lang="fr-FR" sz="800" dirty="0">
              <a:latin typeface="Arial" panose="020B0604020202020204" pitchFamily="34" charset="0"/>
              <a:cs typeface="Arial" panose="020B0604020202020204" pitchFamily="34" charset="0"/>
            </a:endParaRPr>
          </a:p>
        </p:txBody>
      </p:sp>
      <p:sp>
        <p:nvSpPr>
          <p:cNvPr id="30" name="Rectangle 29"/>
          <p:cNvSpPr/>
          <p:nvPr/>
        </p:nvSpPr>
        <p:spPr>
          <a:xfrm>
            <a:off x="-85072" y="7579339"/>
            <a:ext cx="1867972" cy="338554"/>
          </a:xfrm>
          <a:prstGeom prst="rect">
            <a:avLst/>
          </a:prstGeom>
        </p:spPr>
        <p:txBody>
          <a:bodyPr wrap="square">
            <a:spAutoFit/>
          </a:bodyPr>
          <a:lstStyle/>
          <a:p>
            <a:pPr algn="ctr"/>
            <a:r>
              <a:rPr lang="fr-FR" sz="800" b="1" dirty="0">
                <a:latin typeface="Arial" panose="020B0604020202020204" pitchFamily="34" charset="0"/>
                <a:cs typeface="Arial" panose="020B0604020202020204" pitchFamily="34" charset="0"/>
              </a:rPr>
              <a:t>PROJETS  DE RECHERCHE</a:t>
            </a:r>
          </a:p>
          <a:p>
            <a:pPr algn="ctr"/>
            <a:r>
              <a:rPr lang="fr-FR" sz="800" b="1" dirty="0">
                <a:latin typeface="Arial" panose="020B0604020202020204" pitchFamily="34" charset="0"/>
                <a:cs typeface="Arial" panose="020B0604020202020204" pitchFamily="34" charset="0"/>
              </a:rPr>
              <a:t>      (CNEPRU, PNR.. )</a:t>
            </a:r>
          </a:p>
        </p:txBody>
      </p:sp>
      <p:sp>
        <p:nvSpPr>
          <p:cNvPr id="31" name="Rectangle 30"/>
          <p:cNvSpPr/>
          <p:nvPr/>
        </p:nvSpPr>
        <p:spPr>
          <a:xfrm>
            <a:off x="516490" y="7149532"/>
            <a:ext cx="622300" cy="34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37</a:t>
            </a:r>
          </a:p>
        </p:txBody>
      </p:sp>
      <p:sp>
        <p:nvSpPr>
          <p:cNvPr id="32" name="Rectangle 31"/>
          <p:cNvSpPr/>
          <p:nvPr/>
        </p:nvSpPr>
        <p:spPr>
          <a:xfrm>
            <a:off x="2370714" y="7113354"/>
            <a:ext cx="622300" cy="347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5</a:t>
            </a:r>
          </a:p>
        </p:txBody>
      </p:sp>
      <p:sp>
        <p:nvSpPr>
          <p:cNvPr id="17" name="Étoile à 24 branches 16"/>
          <p:cNvSpPr/>
          <p:nvPr/>
        </p:nvSpPr>
        <p:spPr>
          <a:xfrm>
            <a:off x="3038954" y="87980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291465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72C8FBA-9F52-4F94-A646-73164F7E091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4143560" y="7138187"/>
            <a:ext cx="2028317" cy="196771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Image 5">
            <a:extLst>
              <a:ext uri="{FF2B5EF4-FFF2-40B4-BE49-F238E27FC236}">
                <a16:creationId xmlns:a16="http://schemas.microsoft.com/office/drawing/2014/main" id="{D95CC404-E062-4F11-A4CA-7D4F99B9337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1771585" y="4295072"/>
            <a:ext cx="3421144" cy="326390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9" name="Rectangle 16"/>
          <p:cNvSpPr>
            <a:spLocks noChangeArrowheads="1"/>
          </p:cNvSpPr>
          <p:nvPr/>
        </p:nvSpPr>
        <p:spPr bwMode="auto">
          <a:xfrm>
            <a:off x="1628526" y="5849099"/>
            <a:ext cx="2820856" cy="48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331" tIns="44665" rIns="89331" bIns="4466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46639" lvl="1" defTabSz="893277"/>
            <a:br>
              <a:rPr lang="fr-FR" altLang="fr-FR" sz="1270" dirty="0">
                <a:latin typeface="Times New Roman" panose="02020603050405020304" pitchFamily="18" charset="0"/>
                <a:ea typeface="Tahoma" panose="020B0604030504040204" pitchFamily="34" charset="0"/>
                <a:cs typeface="Times New Roman" panose="02020603050405020304" pitchFamily="18" charset="0"/>
              </a:rPr>
            </a:br>
            <a:r>
              <a:rPr lang="fr-FR" altLang="fr-FR" sz="1270" dirty="0">
                <a:solidFill>
                  <a:srgbClr val="333333"/>
                </a:solidFill>
                <a:latin typeface="Times New Roman" panose="02020603050405020304" pitchFamily="18" charset="0"/>
                <a:ea typeface="Tahoma" panose="020B0604030504040204" pitchFamily="34" charset="0"/>
                <a:cs typeface="Times New Roman" panose="02020603050405020304" pitchFamily="18" charset="0"/>
              </a:rPr>
              <a:t>    </a:t>
            </a:r>
            <a:endParaRPr lang="fr-FR" altLang="fr-FR" sz="127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Pentagone 42">
            <a:extLst>
              <a:ext uri="{FF2B5EF4-FFF2-40B4-BE49-F238E27FC236}">
                <a16:creationId xmlns:a16="http://schemas.microsoft.com/office/drawing/2014/main" id="{824501C3-F617-4465-92C6-CCDA88A9C0B8}"/>
              </a:ext>
            </a:extLst>
          </p:cNvPr>
          <p:cNvSpPr/>
          <p:nvPr/>
        </p:nvSpPr>
        <p:spPr>
          <a:xfrm rot="5621386">
            <a:off x="315234" y="5507503"/>
            <a:ext cx="3152098" cy="2820856"/>
          </a:xfrm>
          <a:prstGeom prst="homePlate">
            <a:avLst/>
          </a:prstGeom>
          <a:no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58"/>
          </a:p>
        </p:txBody>
      </p:sp>
      <p:sp>
        <p:nvSpPr>
          <p:cNvPr id="20" name="Rectangle 19">
            <a:extLst>
              <a:ext uri="{FF2B5EF4-FFF2-40B4-BE49-F238E27FC236}">
                <a16:creationId xmlns:a16="http://schemas.microsoft.com/office/drawing/2014/main" id="{A576B3A4-255E-4AC8-9E00-FDAB2ED824E4}"/>
              </a:ext>
            </a:extLst>
          </p:cNvPr>
          <p:cNvSpPr/>
          <p:nvPr/>
        </p:nvSpPr>
        <p:spPr>
          <a:xfrm>
            <a:off x="490078" y="157394"/>
            <a:ext cx="5716973" cy="318998"/>
          </a:xfrm>
          <a:prstGeom prst="rect">
            <a:avLst/>
          </a:prstGeom>
          <a:solidFill>
            <a:srgbClr val="008000"/>
          </a:solidFill>
        </p:spPr>
        <p:txBody>
          <a:bodyPr wrap="square">
            <a:spAutoFit/>
          </a:bodyPr>
          <a:lstStyle/>
          <a:p>
            <a:pPr algn="ctr">
              <a:lnSpc>
                <a:spcPct val="115000"/>
              </a:lnSpc>
            </a:pPr>
            <a:r>
              <a:rPr lang="fr-FR" sz="1400" b="1" dirty="0">
                <a:solidFill>
                  <a:schemeClr val="bg1"/>
                </a:solidFill>
                <a:latin typeface="Arial" panose="020B0604020202020204" pitchFamily="34" charset="0"/>
                <a:cs typeface="Arial" panose="020B0604020202020204" pitchFamily="34" charset="0"/>
              </a:rPr>
              <a:t>LES RELATIONS EXTERIEURES</a:t>
            </a:r>
          </a:p>
        </p:txBody>
      </p:sp>
      <p:pic>
        <p:nvPicPr>
          <p:cNvPr id="2" name="Image 1">
            <a:extLst>
              <a:ext uri="{FF2B5EF4-FFF2-40B4-BE49-F238E27FC236}">
                <a16:creationId xmlns:a16="http://schemas.microsoft.com/office/drawing/2014/main" id="{F7EF1931-CC30-453B-87EE-226510ACFDFE}"/>
              </a:ext>
            </a:extLst>
          </p:cNvPr>
          <p:cNvPicPr>
            <a:picLocks noChangeAspect="1"/>
          </p:cNvPicPr>
          <p:nvPr/>
        </p:nvPicPr>
        <p:blipFill>
          <a:blip r:embed="rId7"/>
          <a:stretch>
            <a:fillRect/>
          </a:stretch>
        </p:blipFill>
        <p:spPr>
          <a:xfrm>
            <a:off x="6511131" y="6089639"/>
            <a:ext cx="347502" cy="3054361"/>
          </a:xfrm>
          <a:prstGeom prst="rect">
            <a:avLst/>
          </a:prstGeom>
        </p:spPr>
      </p:pic>
      <p:sp>
        <p:nvSpPr>
          <p:cNvPr id="17" name="Étoile à 24 branches 16">
            <a:extLst>
              <a:ext uri="{FF2B5EF4-FFF2-40B4-BE49-F238E27FC236}">
                <a16:creationId xmlns:a16="http://schemas.microsoft.com/office/drawing/2014/main" id="{E47B6003-2D00-4923-A61A-BA8BC0CE7212}"/>
              </a:ext>
            </a:extLst>
          </p:cNvPr>
          <p:cNvSpPr/>
          <p:nvPr/>
        </p:nvSpPr>
        <p:spPr>
          <a:xfrm>
            <a:off x="3038954" y="87980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18</a:t>
            </a:r>
          </a:p>
        </p:txBody>
      </p:sp>
      <p:sp>
        <p:nvSpPr>
          <p:cNvPr id="4" name="Rectangle 3"/>
          <p:cNvSpPr/>
          <p:nvPr/>
        </p:nvSpPr>
        <p:spPr>
          <a:xfrm>
            <a:off x="656409" y="548725"/>
            <a:ext cx="5854722" cy="461665"/>
          </a:xfrm>
          <a:prstGeom prst="rect">
            <a:avLst/>
          </a:prstGeom>
        </p:spPr>
        <p:txBody>
          <a:bodyPr wrap="square">
            <a:spAutoFit/>
          </a:bodyPr>
          <a:lstStyle/>
          <a:p>
            <a:r>
              <a:rPr lang="fr-FR" sz="1200" dirty="0">
                <a:latin typeface="Arial" panose="020B0604020202020204" pitchFamily="34" charset="0"/>
                <a:cs typeface="Arial" panose="020B0604020202020204" pitchFamily="34" charset="0"/>
              </a:rPr>
              <a:t>La Faculté des Sciences de la Nature et de la Vie met en place diverses initiatives dans le cadre de ses relations extérieures .</a:t>
            </a:r>
          </a:p>
        </p:txBody>
      </p:sp>
      <p:graphicFrame>
        <p:nvGraphicFramePr>
          <p:cNvPr id="8" name="Diagramme 7"/>
          <p:cNvGraphicFramePr/>
          <p:nvPr>
            <p:extLst>
              <p:ext uri="{D42A27DB-BD31-4B8C-83A1-F6EECF244321}">
                <p14:modId xmlns:p14="http://schemas.microsoft.com/office/powerpoint/2010/main" val="3895245322"/>
              </p:ext>
            </p:extLst>
          </p:nvPr>
        </p:nvGraphicFramePr>
        <p:xfrm>
          <a:off x="-449908" y="1010390"/>
          <a:ext cx="5563034" cy="17855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1" name="Diagramme 20"/>
          <p:cNvGraphicFramePr/>
          <p:nvPr>
            <p:extLst>
              <p:ext uri="{D42A27DB-BD31-4B8C-83A1-F6EECF244321}">
                <p14:modId xmlns:p14="http://schemas.microsoft.com/office/powerpoint/2010/main" val="3255242521"/>
              </p:ext>
            </p:extLst>
          </p:nvPr>
        </p:nvGraphicFramePr>
        <p:xfrm>
          <a:off x="834231" y="2545577"/>
          <a:ext cx="5676900" cy="195848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908751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3BAEE490-DD33-4524-AD70-4C9D159161E2}"/>
              </a:ext>
            </a:extLst>
          </p:cNvPr>
          <p:cNvPicPr>
            <a:picLocks noChangeAspect="1"/>
          </p:cNvPicPr>
          <p:nvPr/>
        </p:nvPicPr>
        <p:blipFill>
          <a:blip r:embed="rId2"/>
          <a:stretch>
            <a:fillRect/>
          </a:stretch>
        </p:blipFill>
        <p:spPr>
          <a:xfrm rot="10800000">
            <a:off x="-1" y="8270961"/>
            <a:ext cx="6858001" cy="873039"/>
          </a:xfrm>
          <a:prstGeom prst="rect">
            <a:avLst/>
          </a:prstGeom>
        </p:spPr>
      </p:pic>
      <p:sp>
        <p:nvSpPr>
          <p:cNvPr id="21" name="Rectangle 20"/>
          <p:cNvSpPr/>
          <p:nvPr/>
        </p:nvSpPr>
        <p:spPr>
          <a:xfrm>
            <a:off x="1217328" y="544139"/>
            <a:ext cx="4476129" cy="400110"/>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 service des stages met à disposition des conventions assurant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l’étudiant durant son stage pratique au sein de l’entreprise qui l’accueil</a:t>
            </a:r>
          </a:p>
        </p:txBody>
      </p:sp>
      <p:sp>
        <p:nvSpPr>
          <p:cNvPr id="22" name="Rectangle 21">
            <a:extLst>
              <a:ext uri="{FF2B5EF4-FFF2-40B4-BE49-F238E27FC236}">
                <a16:creationId xmlns:a16="http://schemas.microsoft.com/office/drawing/2014/main" id="{9EDA2CF5-7DFD-4EE5-B623-6B4030DF74C2}"/>
              </a:ext>
            </a:extLst>
          </p:cNvPr>
          <p:cNvSpPr/>
          <p:nvPr/>
        </p:nvSpPr>
        <p:spPr>
          <a:xfrm>
            <a:off x="790139" y="131079"/>
            <a:ext cx="5522686" cy="307777"/>
          </a:xfrm>
          <a:prstGeom prst="rect">
            <a:avLst/>
          </a:prstGeom>
          <a:solidFill>
            <a:srgbClr val="008000"/>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SERVICE DES STAGES</a:t>
            </a:r>
            <a:endParaRPr kumimoji="0" lang="fr-FR" sz="14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2949182832"/>
              </p:ext>
            </p:extLst>
          </p:nvPr>
        </p:nvGraphicFramePr>
        <p:xfrm>
          <a:off x="1274478" y="3767844"/>
          <a:ext cx="4259292" cy="2103120"/>
        </p:xfrm>
        <a:graphic>
          <a:graphicData uri="http://schemas.openxmlformats.org/drawingml/2006/table">
            <a:tbl>
              <a:tblPr firstRow="1" bandRow="1">
                <a:tableStyleId>{5FD0F851-EC5A-4D38-B0AD-8093EC10F338}</a:tableStyleId>
              </a:tblPr>
              <a:tblGrid>
                <a:gridCol w="865221">
                  <a:extLst>
                    <a:ext uri="{9D8B030D-6E8A-4147-A177-3AD203B41FA5}">
                      <a16:colId xmlns:a16="http://schemas.microsoft.com/office/drawing/2014/main" val="2655157618"/>
                    </a:ext>
                  </a:extLst>
                </a:gridCol>
                <a:gridCol w="440301">
                  <a:extLst>
                    <a:ext uri="{9D8B030D-6E8A-4147-A177-3AD203B41FA5}">
                      <a16:colId xmlns:a16="http://schemas.microsoft.com/office/drawing/2014/main" val="4142477789"/>
                    </a:ext>
                  </a:extLst>
                </a:gridCol>
                <a:gridCol w="783058">
                  <a:extLst>
                    <a:ext uri="{9D8B030D-6E8A-4147-A177-3AD203B41FA5}">
                      <a16:colId xmlns:a16="http://schemas.microsoft.com/office/drawing/2014/main" val="202711541"/>
                    </a:ext>
                  </a:extLst>
                </a:gridCol>
                <a:gridCol w="545534">
                  <a:extLst>
                    <a:ext uri="{9D8B030D-6E8A-4147-A177-3AD203B41FA5}">
                      <a16:colId xmlns:a16="http://schemas.microsoft.com/office/drawing/2014/main" val="1668482079"/>
                    </a:ext>
                  </a:extLst>
                </a:gridCol>
                <a:gridCol w="524796">
                  <a:extLst>
                    <a:ext uri="{9D8B030D-6E8A-4147-A177-3AD203B41FA5}">
                      <a16:colId xmlns:a16="http://schemas.microsoft.com/office/drawing/2014/main" val="536307783"/>
                    </a:ext>
                  </a:extLst>
                </a:gridCol>
                <a:gridCol w="550191">
                  <a:extLst>
                    <a:ext uri="{9D8B030D-6E8A-4147-A177-3AD203B41FA5}">
                      <a16:colId xmlns:a16="http://schemas.microsoft.com/office/drawing/2014/main" val="375784959"/>
                    </a:ext>
                  </a:extLst>
                </a:gridCol>
                <a:gridCol w="550191">
                  <a:extLst>
                    <a:ext uri="{9D8B030D-6E8A-4147-A177-3AD203B41FA5}">
                      <a16:colId xmlns:a16="http://schemas.microsoft.com/office/drawing/2014/main" val="20006"/>
                    </a:ext>
                  </a:extLst>
                </a:gridCol>
              </a:tblGrid>
              <a:tr h="477114">
                <a:tc gridSpan="6">
                  <a:txBody>
                    <a:bodyPr/>
                    <a:lstStyle/>
                    <a:p>
                      <a:pPr algn="ctr"/>
                      <a:r>
                        <a:rPr lang="fr-FR" sz="1400" dirty="0"/>
                        <a:t>Nombre d’étudiants</a:t>
                      </a:r>
                      <a:r>
                        <a:rPr lang="fr-FR" sz="1400" baseline="0" dirty="0"/>
                        <a:t>  bénéficier </a:t>
                      </a:r>
                    </a:p>
                    <a:p>
                      <a:pPr algn="ctr"/>
                      <a:r>
                        <a:rPr lang="fr-FR" sz="1400" baseline="0" dirty="0"/>
                        <a:t>d’un stage en  2023/2024</a:t>
                      </a:r>
                      <a:endParaRPr lang="fr-FR" sz="1400" dirty="0">
                        <a:solidFill>
                          <a:schemeClr val="tx1"/>
                        </a:solidFill>
                      </a:endParaRPr>
                    </a:p>
                  </a:txBody>
                  <a:tcPr/>
                </a:tc>
                <a:tc hMerge="1">
                  <a:txBody>
                    <a:bodyPr/>
                    <a:lstStyle/>
                    <a:p>
                      <a:endParaRPr lang="fr-FR" sz="1000" dirty="0"/>
                    </a:p>
                  </a:txBody>
                  <a:tcPr/>
                </a:tc>
                <a:tc hMerge="1">
                  <a:txBody>
                    <a:bodyPr/>
                    <a:lstStyle/>
                    <a:p>
                      <a:endParaRPr lang="fr-FR" sz="1000" dirty="0"/>
                    </a:p>
                  </a:txBody>
                  <a:tcPr/>
                </a:tc>
                <a:tc hMerge="1">
                  <a:txBody>
                    <a:bodyPr/>
                    <a:lstStyle/>
                    <a:p>
                      <a:endParaRPr lang="fr-FR" sz="1000" dirty="0"/>
                    </a:p>
                  </a:txBody>
                  <a:tcPr/>
                </a:tc>
                <a:tc hMerge="1">
                  <a:txBody>
                    <a:bodyPr/>
                    <a:lstStyle/>
                    <a:p>
                      <a:endParaRPr lang="fr-FR" sz="1000" dirty="0"/>
                    </a:p>
                  </a:txBody>
                  <a:tcPr/>
                </a:tc>
                <a:tc hMerge="1">
                  <a:txBody>
                    <a:bodyPr/>
                    <a:lstStyle/>
                    <a:p>
                      <a:endParaRPr lang="fr-FR" sz="1000" dirty="0"/>
                    </a:p>
                  </a:txBody>
                  <a:tcPr/>
                </a:tc>
                <a:tc>
                  <a:txBody>
                    <a:bodyPr/>
                    <a:lstStyle/>
                    <a:p>
                      <a:pPr algn="ctr"/>
                      <a:endParaRPr lang="fr-FR" sz="1400" dirty="0">
                        <a:solidFill>
                          <a:schemeClr val="tx1"/>
                        </a:solidFill>
                      </a:endParaRPr>
                    </a:p>
                  </a:txBody>
                  <a:tcPr/>
                </a:tc>
                <a:extLst>
                  <a:ext uri="{0D108BD9-81ED-4DB2-BD59-A6C34878D82A}">
                    <a16:rowId xmlns:a16="http://schemas.microsoft.com/office/drawing/2014/main" val="10000"/>
                  </a:ext>
                </a:extLst>
              </a:tr>
              <a:tr h="364852">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endParaRPr lang="fr-FR" sz="1000" dirty="0">
                        <a:solidFill>
                          <a:schemeClr val="bg1"/>
                        </a:solidFill>
                      </a:endParaRPr>
                    </a:p>
                  </a:txBody>
                  <a:tcPr/>
                </a:tc>
                <a:tc>
                  <a:txBody>
                    <a:bodyPr/>
                    <a:lstStyle/>
                    <a:p>
                      <a:pPr algn="ctr"/>
                      <a:r>
                        <a:rPr lang="fr-FR" sz="1000" dirty="0"/>
                        <a:t>BPC</a:t>
                      </a:r>
                      <a:endParaRPr lang="fr-FR" sz="1000" b="1" dirty="0"/>
                    </a:p>
                  </a:txBody>
                  <a:tcPr/>
                </a:tc>
                <a:tc>
                  <a:txBody>
                    <a:bodyPr/>
                    <a:lstStyle/>
                    <a:p>
                      <a:pPr algn="ctr"/>
                      <a:r>
                        <a:rPr lang="fr-FR" sz="1000" dirty="0"/>
                        <a:t>MiCRO</a:t>
                      </a:r>
                      <a:endParaRPr lang="fr-FR" sz="1000" b="1" dirty="0"/>
                    </a:p>
                  </a:txBody>
                  <a:tcPr/>
                </a:tc>
                <a:tc>
                  <a:txBody>
                    <a:bodyPr/>
                    <a:lstStyle/>
                    <a:p>
                      <a:pPr algn="ctr"/>
                      <a:r>
                        <a:rPr lang="fr-FR" sz="1000" dirty="0"/>
                        <a:t>SA</a:t>
                      </a:r>
                      <a:endParaRPr lang="fr-FR" sz="1000" b="1" dirty="0"/>
                    </a:p>
                  </a:txBody>
                  <a:tcPr/>
                </a:tc>
                <a:tc>
                  <a:txBody>
                    <a:bodyPr/>
                    <a:lstStyle/>
                    <a:p>
                      <a:pPr algn="ctr"/>
                      <a:r>
                        <a:rPr lang="fr-FR" sz="1000" dirty="0"/>
                        <a:t>SBE</a:t>
                      </a:r>
                      <a:endParaRPr lang="fr-FR" sz="1000" b="1" dirty="0"/>
                    </a:p>
                  </a:txBody>
                  <a:tcPr/>
                </a:tc>
                <a:tc>
                  <a:txBody>
                    <a:bodyPr/>
                    <a:lstStyle/>
                    <a:p>
                      <a:pPr algn="ctr"/>
                      <a:r>
                        <a:rPr lang="fr-FR" sz="1000" dirty="0"/>
                        <a:t>BT</a:t>
                      </a:r>
                      <a:endParaRPr lang="fr-FR" sz="1000" b="1" dirty="0">
                        <a:solidFill>
                          <a:schemeClr val="tx1"/>
                        </a:solidFill>
                      </a:endParaRPr>
                    </a:p>
                  </a:txBody>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fr-FR" sz="1000" baseline="0" dirty="0"/>
                        <a:t>Total</a:t>
                      </a:r>
                      <a:endParaRPr lang="fr-FR" sz="1000" dirty="0"/>
                    </a:p>
                    <a:p>
                      <a:endParaRPr lang="fr-FR" sz="1000" b="1" dirty="0">
                        <a:solidFill>
                          <a:schemeClr val="bg1"/>
                        </a:solidFill>
                      </a:endParaRPr>
                    </a:p>
                  </a:txBody>
                  <a:tcPr/>
                </a:tc>
                <a:extLst>
                  <a:ext uri="{0D108BD9-81ED-4DB2-BD59-A6C34878D82A}">
                    <a16:rowId xmlns:a16="http://schemas.microsoft.com/office/drawing/2014/main" val="1064270889"/>
                  </a:ext>
                </a:extLst>
              </a:tr>
              <a:tr h="364852">
                <a:tc>
                  <a:txBody>
                    <a:bodyPr/>
                    <a:lstStyle/>
                    <a:p>
                      <a:r>
                        <a:rPr lang="fr-FR" sz="1000" dirty="0"/>
                        <a:t>Licence </a:t>
                      </a:r>
                      <a:r>
                        <a:rPr lang="fr-FR" sz="1000" baseline="0" dirty="0"/>
                        <a:t>(L3)</a:t>
                      </a:r>
                      <a:endParaRPr lang="fr-FR" sz="1000" b="1" dirty="0">
                        <a:solidFill>
                          <a:schemeClr val="bg1"/>
                        </a:solidFill>
                      </a:endParaRPr>
                    </a:p>
                  </a:txBody>
                  <a:tcPr/>
                </a:tc>
                <a:tc>
                  <a:txBody>
                    <a:bodyPr/>
                    <a:lstStyle/>
                    <a:p>
                      <a:pPr algn="ctr"/>
                      <a:r>
                        <a:rPr lang="fr-FR" sz="1000" dirty="0"/>
                        <a:t>80</a:t>
                      </a:r>
                      <a:endParaRPr lang="fr-FR" sz="1000" b="1" dirty="0"/>
                    </a:p>
                  </a:txBody>
                  <a:tcPr/>
                </a:tc>
                <a:tc>
                  <a:txBody>
                    <a:bodyPr/>
                    <a:lstStyle/>
                    <a:p>
                      <a:pPr algn="ctr"/>
                      <a:r>
                        <a:rPr lang="fr-FR" sz="1000" dirty="0"/>
                        <a:t>88</a:t>
                      </a:r>
                      <a:endParaRPr lang="fr-FR" sz="1000" b="1" dirty="0"/>
                    </a:p>
                  </a:txBody>
                  <a:tcPr/>
                </a:tc>
                <a:tc>
                  <a:txBody>
                    <a:bodyPr/>
                    <a:lstStyle/>
                    <a:p>
                      <a:pPr algn="ctr"/>
                      <a:r>
                        <a:rPr lang="fr-FR" sz="1000" dirty="0"/>
                        <a:t>57</a:t>
                      </a:r>
                      <a:endParaRPr lang="fr-FR" sz="1000" b="1" dirty="0"/>
                    </a:p>
                  </a:txBody>
                  <a:tcPr/>
                </a:tc>
                <a:tc>
                  <a:txBody>
                    <a:bodyPr/>
                    <a:lstStyle/>
                    <a:p>
                      <a:pPr algn="ctr"/>
                      <a:r>
                        <a:rPr lang="fr-FR" sz="1000" dirty="0"/>
                        <a:t>43</a:t>
                      </a:r>
                      <a:endParaRPr lang="fr-FR" sz="1000" b="1" dirty="0">
                        <a:solidFill>
                          <a:schemeClr val="tx1"/>
                        </a:solidFill>
                      </a:endParaRPr>
                    </a:p>
                  </a:txBody>
                  <a:tcPr/>
                </a:tc>
                <a:tc>
                  <a:txBody>
                    <a:bodyPr/>
                    <a:lstStyle/>
                    <a:p>
                      <a:pPr algn="ctr"/>
                      <a:r>
                        <a:rPr lang="fr-FR" sz="1000" dirty="0"/>
                        <a:t>37</a:t>
                      </a:r>
                      <a:endParaRPr lang="fr-FR" sz="1000" b="1" dirty="0">
                        <a:solidFill>
                          <a:schemeClr val="tx1"/>
                        </a:solidFill>
                      </a:endParaRP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fr-FR" sz="1000" dirty="0"/>
                        <a:t>260</a:t>
                      </a:r>
                    </a:p>
                    <a:p>
                      <a:pPr algn="ctr"/>
                      <a:endParaRPr lang="fr-FR" sz="1000" b="1" dirty="0">
                        <a:solidFill>
                          <a:schemeClr val="bg1"/>
                        </a:solidFill>
                      </a:endParaRPr>
                    </a:p>
                  </a:txBody>
                  <a:tcPr/>
                </a:tc>
                <a:extLst>
                  <a:ext uri="{0D108BD9-81ED-4DB2-BD59-A6C34878D82A}">
                    <a16:rowId xmlns:a16="http://schemas.microsoft.com/office/drawing/2014/main" val="3252116155"/>
                  </a:ext>
                </a:extLst>
              </a:tr>
              <a:tr h="364852">
                <a:tc>
                  <a:txBody>
                    <a:bodyPr/>
                    <a:lstStyle/>
                    <a:p>
                      <a:r>
                        <a:rPr lang="fr-FR" sz="1000" dirty="0"/>
                        <a:t>MASTER </a:t>
                      </a:r>
                      <a:r>
                        <a:rPr lang="fr-FR" sz="1000" baseline="0" dirty="0"/>
                        <a:t>(M1)</a:t>
                      </a:r>
                      <a:endParaRPr lang="fr-FR" sz="1000" b="1" dirty="0">
                        <a:solidFill>
                          <a:schemeClr val="bg1"/>
                        </a:solidFill>
                      </a:endParaRPr>
                    </a:p>
                  </a:txBody>
                  <a:tcPr/>
                </a:tc>
                <a:tc>
                  <a:txBody>
                    <a:bodyPr/>
                    <a:lstStyle/>
                    <a:p>
                      <a:pPr algn="ctr"/>
                      <a:r>
                        <a:rPr lang="fr-FR" sz="1000" dirty="0"/>
                        <a:t>10</a:t>
                      </a:r>
                      <a:endParaRPr lang="fr-FR" sz="1000" b="1" dirty="0"/>
                    </a:p>
                  </a:txBody>
                  <a:tcPr/>
                </a:tc>
                <a:tc>
                  <a:txBody>
                    <a:bodyPr/>
                    <a:lstStyle/>
                    <a:p>
                      <a:pPr algn="ctr"/>
                      <a:r>
                        <a:rPr lang="fr-FR" sz="1000" dirty="0"/>
                        <a:t>10</a:t>
                      </a:r>
                      <a:endParaRPr lang="fr-FR" sz="1000" b="1" dirty="0"/>
                    </a:p>
                  </a:txBody>
                  <a:tcPr/>
                </a:tc>
                <a:tc>
                  <a:txBody>
                    <a:bodyPr/>
                    <a:lstStyle/>
                    <a:p>
                      <a:pPr algn="ctr"/>
                      <a:r>
                        <a:rPr lang="fr-FR" sz="1000" dirty="0"/>
                        <a:t>46</a:t>
                      </a:r>
                      <a:endParaRPr lang="fr-FR" sz="1000" b="1" dirty="0"/>
                    </a:p>
                  </a:txBody>
                  <a:tcPr/>
                </a:tc>
                <a:tc>
                  <a:txBody>
                    <a:bodyPr/>
                    <a:lstStyle/>
                    <a:p>
                      <a:pPr algn="ctr"/>
                      <a:r>
                        <a:rPr lang="fr-FR" sz="1000" dirty="0"/>
                        <a:t>2</a:t>
                      </a:r>
                      <a:endParaRPr lang="fr-FR" sz="1000" b="1" dirty="0">
                        <a:solidFill>
                          <a:schemeClr val="tx1"/>
                        </a:solidFill>
                      </a:endParaRPr>
                    </a:p>
                  </a:txBody>
                  <a:tcPr/>
                </a:tc>
                <a:tc>
                  <a:txBody>
                    <a:bodyPr/>
                    <a:lstStyle/>
                    <a:p>
                      <a:pPr algn="ctr"/>
                      <a:r>
                        <a:rPr lang="fr-FR" sz="1000" dirty="0"/>
                        <a:t>14</a:t>
                      </a:r>
                      <a:endParaRPr lang="fr-FR" sz="1000" b="1" dirty="0">
                        <a:solidFill>
                          <a:schemeClr val="tx1"/>
                        </a:solidFill>
                      </a:endParaRP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fr-FR" sz="1000" dirty="0"/>
                        <a:t>45</a:t>
                      </a:r>
                    </a:p>
                    <a:p>
                      <a:pPr algn="ctr"/>
                      <a:endParaRPr lang="fr-FR" sz="1000" b="1" dirty="0">
                        <a:solidFill>
                          <a:schemeClr val="bg1"/>
                        </a:solidFill>
                      </a:endParaRPr>
                    </a:p>
                  </a:txBody>
                  <a:tcPr/>
                </a:tc>
                <a:extLst>
                  <a:ext uri="{0D108BD9-81ED-4DB2-BD59-A6C34878D82A}">
                    <a16:rowId xmlns:a16="http://schemas.microsoft.com/office/drawing/2014/main" val="3599280716"/>
                  </a:ext>
                </a:extLst>
              </a:tr>
              <a:tr h="364852">
                <a:tc>
                  <a:txBody>
                    <a:bodyPr/>
                    <a:lstStyle/>
                    <a:p>
                      <a:r>
                        <a:rPr lang="fr-FR" sz="1000" dirty="0"/>
                        <a:t>MASTER</a:t>
                      </a:r>
                      <a:r>
                        <a:rPr lang="fr-FR" sz="1000" baseline="0" dirty="0"/>
                        <a:t> (M2)</a:t>
                      </a:r>
                      <a:endParaRPr lang="fr-FR" sz="1000" b="1" dirty="0">
                        <a:solidFill>
                          <a:schemeClr val="bg1"/>
                        </a:solidFill>
                      </a:endParaRPr>
                    </a:p>
                  </a:txBody>
                  <a:tcPr/>
                </a:tc>
                <a:tc>
                  <a:txBody>
                    <a:bodyPr/>
                    <a:lstStyle/>
                    <a:p>
                      <a:pPr algn="ctr"/>
                      <a:r>
                        <a:rPr lang="fr-FR" sz="1000" dirty="0"/>
                        <a:t>33</a:t>
                      </a:r>
                      <a:endParaRPr lang="fr-FR" sz="1000" b="1" dirty="0"/>
                    </a:p>
                  </a:txBody>
                  <a:tcPr/>
                </a:tc>
                <a:tc>
                  <a:txBody>
                    <a:bodyPr/>
                    <a:lstStyle/>
                    <a:p>
                      <a:pPr algn="ctr"/>
                      <a:r>
                        <a:rPr lang="fr-FR" sz="1000" dirty="0"/>
                        <a:t>22</a:t>
                      </a:r>
                      <a:endParaRPr lang="fr-FR" sz="1000" b="1" dirty="0"/>
                    </a:p>
                  </a:txBody>
                  <a:tcPr/>
                </a:tc>
                <a:tc>
                  <a:txBody>
                    <a:bodyPr/>
                    <a:lstStyle/>
                    <a:p>
                      <a:pPr algn="ctr"/>
                      <a:r>
                        <a:rPr lang="fr-FR" sz="1000" dirty="0"/>
                        <a:t>74</a:t>
                      </a:r>
                      <a:endParaRPr lang="fr-FR" sz="1000" b="1" dirty="0"/>
                    </a:p>
                  </a:txBody>
                  <a:tcPr/>
                </a:tc>
                <a:tc>
                  <a:txBody>
                    <a:bodyPr/>
                    <a:lstStyle/>
                    <a:p>
                      <a:pPr algn="ctr"/>
                      <a:r>
                        <a:rPr lang="fr-FR" sz="1000" dirty="0"/>
                        <a:t>17</a:t>
                      </a:r>
                      <a:endParaRPr lang="fr-FR" sz="1000" b="1" dirty="0">
                        <a:solidFill>
                          <a:schemeClr val="tx1"/>
                        </a:solidFill>
                      </a:endParaRPr>
                    </a:p>
                  </a:txBody>
                  <a:tcPr/>
                </a:tc>
                <a:tc>
                  <a:txBody>
                    <a:bodyPr/>
                    <a:lstStyle/>
                    <a:p>
                      <a:pPr algn="ctr"/>
                      <a:r>
                        <a:rPr lang="fr-FR" sz="1000" dirty="0"/>
                        <a:t>8</a:t>
                      </a:r>
                      <a:endParaRPr lang="fr-FR" sz="1000" b="1" dirty="0">
                        <a:solidFill>
                          <a:schemeClr val="tx1"/>
                        </a:solidFill>
                      </a:endParaRPr>
                    </a:p>
                  </a:txBody>
                  <a:tcPr/>
                </a:tc>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fr-FR" sz="1000" dirty="0"/>
                        <a:t>118</a:t>
                      </a:r>
                    </a:p>
                    <a:p>
                      <a:pPr algn="ctr"/>
                      <a:endParaRPr lang="fr-FR" sz="1000" b="1" dirty="0">
                        <a:solidFill>
                          <a:schemeClr val="bg1"/>
                        </a:solidFill>
                      </a:endParaRPr>
                    </a:p>
                  </a:txBody>
                  <a:tcPr/>
                </a:tc>
                <a:extLst>
                  <a:ext uri="{0D108BD9-81ED-4DB2-BD59-A6C34878D82A}">
                    <a16:rowId xmlns:a16="http://schemas.microsoft.com/office/drawing/2014/main" val="3911610146"/>
                  </a:ext>
                </a:extLst>
              </a:tr>
            </a:tbl>
          </a:graphicData>
        </a:graphic>
      </p:graphicFrame>
      <p:pic>
        <p:nvPicPr>
          <p:cNvPr id="2050" name="Picture 2" descr="Entreprises qui proposent les meilleurs stages - Bachelor Day"/>
          <p:cNvPicPr>
            <a:picLocks noChangeAspect="1" noChangeArrowheads="1"/>
          </p:cNvPicPr>
          <p:nvPr/>
        </p:nvPicPr>
        <p:blipFill>
          <a:blip r:embed="rId3"/>
          <a:srcRect/>
          <a:stretch>
            <a:fillRect/>
          </a:stretch>
        </p:blipFill>
        <p:spPr bwMode="auto">
          <a:xfrm>
            <a:off x="1844169" y="1960132"/>
            <a:ext cx="3599680" cy="1477249"/>
          </a:xfrm>
          <a:prstGeom prst="rect">
            <a:avLst/>
          </a:prstGeom>
          <a:noFill/>
        </p:spPr>
      </p:pic>
      <p:pic>
        <p:nvPicPr>
          <p:cNvPr id="23554" name="Picture 2" descr="Afficher l’image source"/>
          <p:cNvPicPr>
            <a:picLocks noChangeAspect="1" noChangeArrowheads="1"/>
          </p:cNvPicPr>
          <p:nvPr/>
        </p:nvPicPr>
        <p:blipFill>
          <a:blip r:embed="rId4"/>
          <a:srcRect/>
          <a:stretch>
            <a:fillRect/>
          </a:stretch>
        </p:blipFill>
        <p:spPr bwMode="auto">
          <a:xfrm>
            <a:off x="4731307" y="2583603"/>
            <a:ext cx="1818730" cy="1541944"/>
          </a:xfrm>
          <a:prstGeom prst="ellipse">
            <a:avLst/>
          </a:prstGeom>
          <a:ln>
            <a:noFill/>
          </a:ln>
          <a:effectLst>
            <a:softEdge rad="112500"/>
          </a:effectLst>
        </p:spPr>
      </p:pic>
      <p:pic>
        <p:nvPicPr>
          <p:cNvPr id="23556" name="Picture 4" descr="Laboratoire génétique – Analyses des gènes et examens chromosomiques"/>
          <p:cNvPicPr>
            <a:picLocks noChangeAspect="1" noChangeArrowheads="1"/>
          </p:cNvPicPr>
          <p:nvPr/>
        </p:nvPicPr>
        <p:blipFill>
          <a:blip r:embed="rId5"/>
          <a:srcRect/>
          <a:stretch>
            <a:fillRect/>
          </a:stretch>
        </p:blipFill>
        <p:spPr bwMode="auto">
          <a:xfrm>
            <a:off x="538103" y="909678"/>
            <a:ext cx="2353386" cy="1567943"/>
          </a:xfrm>
          <a:prstGeom prst="ellipse">
            <a:avLst/>
          </a:prstGeom>
          <a:ln>
            <a:noFill/>
          </a:ln>
          <a:effectLst>
            <a:softEdge rad="112500"/>
          </a:effectLst>
        </p:spPr>
      </p:pic>
      <p:pic>
        <p:nvPicPr>
          <p:cNvPr id="23560" name="Picture 8" descr="Technologie - Laboratoire d’écologie fonctionnelle végétale"/>
          <p:cNvPicPr>
            <a:picLocks noChangeAspect="1" noChangeArrowheads="1"/>
          </p:cNvPicPr>
          <p:nvPr/>
        </p:nvPicPr>
        <p:blipFill>
          <a:blip r:embed="rId6"/>
          <a:srcRect/>
          <a:stretch>
            <a:fillRect/>
          </a:stretch>
        </p:blipFill>
        <p:spPr bwMode="auto">
          <a:xfrm>
            <a:off x="329470" y="2597548"/>
            <a:ext cx="2028867" cy="1521651"/>
          </a:xfrm>
          <a:prstGeom prst="ellipse">
            <a:avLst/>
          </a:prstGeom>
          <a:ln>
            <a:noFill/>
          </a:ln>
          <a:effectLst>
            <a:softEdge rad="112500"/>
          </a:effectLst>
        </p:spPr>
      </p:pic>
      <p:sp>
        <p:nvSpPr>
          <p:cNvPr id="20" name="Rectangle 19"/>
          <p:cNvSpPr/>
          <p:nvPr/>
        </p:nvSpPr>
        <p:spPr>
          <a:xfrm>
            <a:off x="714712" y="6041191"/>
            <a:ext cx="5378823" cy="307777"/>
          </a:xfrm>
          <a:prstGeom prst="rect">
            <a:avLst/>
          </a:prstGeom>
          <a:solidFill>
            <a:srgbClr val="FF6600"/>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Principaux Partenaires Economiques et Sociaux de la région</a:t>
            </a:r>
            <a:r>
              <a:rPr kumimoji="0" lang="fr-FR" sz="14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 </a:t>
            </a:r>
          </a:p>
        </p:txBody>
      </p:sp>
      <p:sp>
        <p:nvSpPr>
          <p:cNvPr id="2" name="Rectangle 1">
            <a:extLst>
              <a:ext uri="{FF2B5EF4-FFF2-40B4-BE49-F238E27FC236}">
                <a16:creationId xmlns:a16="http://schemas.microsoft.com/office/drawing/2014/main" id="{7515D980-6FBD-49D4-8778-72B6E36E5A2B}"/>
              </a:ext>
            </a:extLst>
          </p:cNvPr>
          <p:cNvSpPr/>
          <p:nvPr/>
        </p:nvSpPr>
        <p:spPr>
          <a:xfrm>
            <a:off x="3574473" y="6428958"/>
            <a:ext cx="3223016" cy="226985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1050" b="1" i="0" u="none" strike="noStrike" kern="1200" cap="none" spc="0" normalizeH="0" baseline="0" noProof="0" dirty="0">
                <a:ln>
                  <a:noFill/>
                </a:ln>
                <a:solidFill>
                  <a:srgbClr val="70AD47">
                    <a:lumMod val="75000"/>
                  </a:srgbClr>
                </a:solidFill>
                <a:effectLst/>
                <a:uLnTx/>
                <a:uFillTx/>
                <a:latin typeface="Arial" pitchFamily="34" charset="0"/>
                <a:ea typeface="+mn-ea"/>
                <a:cs typeface="Arial" pitchFamily="34" charset="0"/>
              </a:rPr>
              <a:t>Secteur Agro-alimentaire</a:t>
            </a:r>
          </a:p>
          <a:p>
            <a:pPr marL="171450" marR="0" lvl="0" indent="-171450" algn="l" defTabSz="914400" rtl="0" eaLnBrk="1" fontAlgn="auto" latinLnBrk="0" hangingPunct="1">
              <a:lnSpc>
                <a:spcPct val="100000"/>
              </a:lnSpc>
              <a:spcBef>
                <a:spcPts val="600"/>
              </a:spcBef>
              <a:spcAft>
                <a:spcPts val="0"/>
              </a:spcAft>
              <a:buClr>
                <a:schemeClr val="accent2">
                  <a:lumMod val="75000"/>
                </a:schemeClr>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Boissons Gazeuses et non Gazeuses;</a:t>
            </a:r>
            <a:endParaRPr kumimoji="0" lang="fr-FR" sz="1050" b="0" i="0" u="none" strike="noStrike" kern="1200" cap="none" spc="0" normalizeH="0" baseline="0" noProof="0" dirty="0">
              <a:ln>
                <a:noFill/>
              </a:ln>
              <a:solidFill>
                <a:srgbClr val="70AD47">
                  <a:lumMod val="75000"/>
                </a:srgbClr>
              </a:solidFill>
              <a:effectLst/>
              <a:uLnTx/>
              <a:uFillTx/>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
                <a:schemeClr val="accent2">
                  <a:lumMod val="75000"/>
                </a:schemeClr>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CE VITAL (Industries des Corps Gras);</a:t>
            </a:r>
          </a:p>
          <a:p>
            <a:pPr marL="171450" marR="0" lvl="0" indent="-171450" algn="l" defTabSz="914400" rtl="0" eaLnBrk="1" fontAlgn="auto" latinLnBrk="0" hangingPunct="1">
              <a:lnSpc>
                <a:spcPct val="100000"/>
              </a:lnSpc>
              <a:spcBef>
                <a:spcPts val="0"/>
              </a:spcBef>
              <a:spcAft>
                <a:spcPts val="0"/>
              </a:spcAft>
              <a:buClr>
                <a:schemeClr val="accent2">
                  <a:lumMod val="75000"/>
                </a:schemeClr>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Conserveries;</a:t>
            </a:r>
          </a:p>
          <a:p>
            <a:pPr marL="171450" marR="0" lvl="0" indent="-171450" algn="l" defTabSz="914400" rtl="0" eaLnBrk="1" fontAlgn="auto" latinLnBrk="0" hangingPunct="1">
              <a:lnSpc>
                <a:spcPct val="100000"/>
              </a:lnSpc>
              <a:spcBef>
                <a:spcPts val="0"/>
              </a:spcBef>
              <a:spcAft>
                <a:spcPts val="0"/>
              </a:spcAft>
              <a:buClr>
                <a:schemeClr val="accent2">
                  <a:lumMod val="75000"/>
                </a:schemeClr>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Les Fromageries;  </a:t>
            </a:r>
          </a:p>
          <a:p>
            <a:pPr marL="171450" marR="0" lvl="0" indent="-171450" algn="l" defTabSz="914400" rtl="0" eaLnBrk="1" fontAlgn="auto" latinLnBrk="0" hangingPunct="1">
              <a:lnSpc>
                <a:spcPct val="100000"/>
              </a:lnSpc>
              <a:spcBef>
                <a:spcPts val="0"/>
              </a:spcBef>
              <a:spcAft>
                <a:spcPts val="0"/>
              </a:spcAft>
              <a:buClr>
                <a:schemeClr val="accent2">
                  <a:lumMod val="75000"/>
                </a:schemeClr>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Les Laiteries (Candia, Danone , Soummam,  </a:t>
            </a:r>
          </a:p>
          <a:p>
            <a:pPr marR="0" lvl="0" algn="l" defTabSz="914400" rtl="0" eaLnBrk="1" fontAlgn="auto" latinLnBrk="0" hangingPunct="1">
              <a:lnSpc>
                <a:spcPct val="100000"/>
              </a:lnSpc>
              <a:spcBef>
                <a:spcPts val="0"/>
              </a:spcBef>
              <a:spcAft>
                <a:spcPts val="0"/>
              </a:spcAft>
              <a:buClr>
                <a:schemeClr val="accent2">
                  <a:lumMod val="75000"/>
                </a:schemeClr>
              </a:buClr>
              <a:buSzTx/>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Djurdjura ..etc);</a:t>
            </a:r>
          </a:p>
          <a:p>
            <a:pPr marL="171450" marR="0" lvl="0" indent="-171450"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Les Semouleries-Minoteries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70AD47">
                    <a:lumMod val="75000"/>
                  </a:srgbClr>
                </a:solidFill>
                <a:effectLst/>
                <a:uLnTx/>
                <a:uFillTx/>
                <a:latin typeface="Arial" pitchFamily="34" charset="0"/>
                <a:ea typeface="+mn-ea"/>
                <a:cs typeface="Arial" pitchFamily="34" charset="0"/>
              </a:rPr>
              <a:t>Secteur de la sante et Biotechnologie SAIDAL</a:t>
            </a:r>
            <a:r>
              <a:rPr kumimoji="0" lang="fr-FR" sz="1050" b="0" i="0" u="none" strike="noStrike" kern="1200" cap="none" spc="0" normalizeH="0" baseline="0" noProof="0" dirty="0">
                <a:ln>
                  <a:noFill/>
                </a:ln>
                <a:solidFill>
                  <a:srgbClr val="70AD47">
                    <a:lumMod val="75000"/>
                  </a:srgbClr>
                </a:solidFill>
                <a:effectLst/>
                <a:uLnTx/>
                <a:uFillTx/>
                <a:latin typeface="Arial" pitchFamily="34" charset="0"/>
                <a:ea typeface="+mn-ea"/>
                <a:cs typeface="Arial" pitchFamily="34" charset="0"/>
              </a:rPr>
              <a:t>  </a:t>
            </a:r>
          </a:p>
          <a:p>
            <a:pPr marL="171450" marR="0" lvl="0" indent="-171450"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Centre de recherche ;</a:t>
            </a:r>
          </a:p>
          <a:p>
            <a:pPr marL="0" marR="0" lvl="0" indent="-228600" algn="l" defTabSz="914400" rtl="0" eaLnBrk="1" fontAlgn="auto" latinLnBrk="0" hangingPunct="1">
              <a:lnSpc>
                <a:spcPct val="100000"/>
              </a:lnSpc>
              <a:spcBef>
                <a:spcPts val="0"/>
              </a:spcBef>
              <a:spcAft>
                <a:spcPts val="0"/>
              </a:spcAft>
              <a:buClr>
                <a:srgbClr val="FF0000"/>
              </a:buClr>
              <a:buSzTx/>
              <a:buFontTx/>
              <a:buNone/>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Biotechnologie Microbienne de Constantine. </a:t>
            </a:r>
            <a:endParaRPr kumimoji="0" lang="fr-FR" sz="1050" b="0" i="0" u="none" strike="noStrike" kern="1200" cap="none" spc="0" normalizeH="0" baseline="0" noProof="0" dirty="0">
              <a:ln>
                <a:noFill/>
              </a:ln>
              <a:solidFill>
                <a:prstClr val="black"/>
              </a:solidFill>
              <a:effectLst/>
              <a:uLnTx/>
              <a:uFillTx/>
              <a:latin typeface="Arial" pitchFamily="34" charset="0"/>
              <a:ea typeface="Calibri" panose="020F0502020204030204"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CHU de Bejaia ;</a:t>
            </a:r>
          </a:p>
          <a:p>
            <a:pPr marL="171450" marR="0" lvl="0" indent="-171450" algn="l" defTabSz="914400" rtl="0" eaLnBrk="1" fontAlgn="auto" latinLnBrk="0" hangingPunct="1">
              <a:lnSpc>
                <a:spcPct val="100000"/>
              </a:lnSpc>
              <a:spcBef>
                <a:spcPts val="0"/>
              </a:spcBef>
              <a:spcAft>
                <a:spcPts val="0"/>
              </a:spcAft>
              <a:buClr>
                <a:srgbClr val="FF6600"/>
              </a:buClr>
              <a:buSzTx/>
              <a:buFont typeface="Wingdings" panose="05000000000000000000" pitchFamily="2" charset="2"/>
              <a:buChar char="q"/>
              <a:tabLst/>
              <a:defRPr/>
            </a:pPr>
            <a:r>
              <a:rPr kumimoji="0" lang="fr-FR"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Institut Pasteur;</a:t>
            </a:r>
          </a:p>
        </p:txBody>
      </p:sp>
      <p:pic>
        <p:nvPicPr>
          <p:cNvPr id="23558" name="Picture 6" descr="Medscape Log In | Food borne illness, Foodborne, Environmental health"/>
          <p:cNvPicPr>
            <a:picLocks noChangeAspect="1" noChangeArrowheads="1"/>
          </p:cNvPicPr>
          <p:nvPr/>
        </p:nvPicPr>
        <p:blipFill>
          <a:blip r:embed="rId7"/>
          <a:srcRect/>
          <a:stretch>
            <a:fillRect/>
          </a:stretch>
        </p:blipFill>
        <p:spPr bwMode="auto">
          <a:xfrm>
            <a:off x="4417016" y="973123"/>
            <a:ext cx="2053666" cy="1475624"/>
          </a:xfrm>
          <a:prstGeom prst="ellipse">
            <a:avLst/>
          </a:prstGeom>
          <a:ln>
            <a:noFill/>
          </a:ln>
          <a:effectLst>
            <a:softEdge rad="112500"/>
          </a:effectLst>
        </p:spPr>
      </p:pic>
      <p:graphicFrame>
        <p:nvGraphicFramePr>
          <p:cNvPr id="28" name="Tableau 27"/>
          <p:cNvGraphicFramePr>
            <a:graphicFrameLocks noGrp="1"/>
          </p:cNvGraphicFramePr>
          <p:nvPr>
            <p:extLst>
              <p:ext uri="{D42A27DB-BD31-4B8C-83A1-F6EECF244321}">
                <p14:modId xmlns:p14="http://schemas.microsoft.com/office/powerpoint/2010/main" val="1591589688"/>
              </p:ext>
            </p:extLst>
          </p:nvPr>
        </p:nvGraphicFramePr>
        <p:xfrm>
          <a:off x="538103" y="6737589"/>
          <a:ext cx="3104257" cy="1976692"/>
        </p:xfrm>
        <a:graphic>
          <a:graphicData uri="http://schemas.openxmlformats.org/drawingml/2006/table">
            <a:tbl>
              <a:tblPr/>
              <a:tblGrid>
                <a:gridCol w="3104257">
                  <a:extLst>
                    <a:ext uri="{9D8B030D-6E8A-4147-A177-3AD203B41FA5}">
                      <a16:colId xmlns:a16="http://schemas.microsoft.com/office/drawing/2014/main" val="20000"/>
                    </a:ext>
                  </a:extLst>
                </a:gridCol>
              </a:tblGrid>
              <a:tr h="190500">
                <a:tc>
                  <a:txBody>
                    <a:bodyPr/>
                    <a:lstStyle/>
                    <a:p>
                      <a:pPr marL="171450" marR="0" indent="-171450" algn="l" defTabSz="342900" rtl="0" eaLnBrk="1" fontAlgn="b" latinLnBrk="0" hangingPunct="1">
                        <a:lnSpc>
                          <a:spcPct val="150000"/>
                        </a:lnSpc>
                        <a:spcBef>
                          <a:spcPts val="0"/>
                        </a:spcBef>
                        <a:spcAft>
                          <a:spcPts val="0"/>
                        </a:spcAft>
                        <a:buClr>
                          <a:srgbClr val="FF6600"/>
                        </a:buClr>
                        <a:buSzPts val="1050"/>
                        <a:buFont typeface="Wingdings" panose="05000000000000000000" pitchFamily="2" charset="2"/>
                        <a:buChar char="q"/>
                        <a:tabLst/>
                        <a:defRPr/>
                      </a:pPr>
                      <a:r>
                        <a:rPr lang="fr-FR" sz="1000" b="1" dirty="0">
                          <a:solidFill>
                            <a:schemeClr val="accent6">
                              <a:lumMod val="75000"/>
                            </a:schemeClr>
                          </a:solidFill>
                          <a:latin typeface="Arial" pitchFamily="34" charset="0"/>
                          <a:cs typeface="Arial" pitchFamily="34" charset="0"/>
                        </a:rPr>
                        <a:t>Secteur de l’agriculture et</a:t>
                      </a:r>
                      <a:r>
                        <a:rPr lang="fr-FR" sz="1000" b="1" baseline="0" dirty="0">
                          <a:solidFill>
                            <a:schemeClr val="accent6">
                              <a:lumMod val="75000"/>
                            </a:schemeClr>
                          </a:solidFill>
                          <a:latin typeface="Arial" pitchFamily="34" charset="0"/>
                          <a:cs typeface="Arial" pitchFamily="34" charset="0"/>
                        </a:rPr>
                        <a:t> de </a:t>
                      </a:r>
                      <a:r>
                        <a:rPr lang="fr-FR" sz="1000" b="1" dirty="0">
                          <a:solidFill>
                            <a:schemeClr val="accent6">
                              <a:lumMod val="75000"/>
                            </a:schemeClr>
                          </a:solidFill>
                          <a:latin typeface="Arial" pitchFamily="34" charset="0"/>
                          <a:cs typeface="Arial" pitchFamily="34" charset="0"/>
                        </a:rPr>
                        <a:t>l’environnement </a:t>
                      </a:r>
                      <a:endParaRPr lang="en-US" sz="1000" b="1" i="0" u="none" strike="noStrike" dirty="0">
                        <a:solidFill>
                          <a:srgbClr val="000000"/>
                        </a:solidFill>
                        <a:latin typeface="Arial"/>
                      </a:endParaRPr>
                    </a:p>
                    <a:p>
                      <a:pPr marL="171450" indent="-171450" algn="l" fontAlgn="b">
                        <a:lnSpc>
                          <a:spcPct val="150000"/>
                        </a:lnSpc>
                        <a:spcBef>
                          <a:spcPts val="0"/>
                        </a:spcBef>
                        <a:spcAft>
                          <a:spcPts val="0"/>
                        </a:spcAft>
                        <a:buClr>
                          <a:srgbClr val="FF6600"/>
                        </a:buClr>
                        <a:buSzPts val="1050"/>
                        <a:buFont typeface="Wingdings" panose="05000000000000000000" pitchFamily="2" charset="2"/>
                        <a:buChar char="q"/>
                      </a:pPr>
                      <a:r>
                        <a:rPr lang="en-US" sz="1000" b="0" i="0" u="none" strike="noStrike" dirty="0">
                          <a:solidFill>
                            <a:srgbClr val="000000"/>
                          </a:solidFill>
                          <a:latin typeface="Arial"/>
                        </a:rPr>
                        <a:t> CRAPC ;</a:t>
                      </a:r>
                      <a:endParaRPr lang="en-US" sz="1000" b="0" i="0" u="none" strike="noStrike" dirty="0">
                        <a:solidFill>
                          <a:srgbClr val="FF0000"/>
                        </a:solidFill>
                        <a:latin typeface="Wingdings"/>
                      </a:endParaRPr>
                    </a:p>
                  </a:txBody>
                  <a:tcPr marL="171450" marR="0" marT="0" marB="0" anchor="b">
                    <a:lnL>
                      <a:noFill/>
                    </a:lnL>
                    <a:lnR>
                      <a:noFill/>
                    </a:lnR>
                    <a:lnT>
                      <a:noFill/>
                    </a:lnT>
                    <a:lnB>
                      <a:noFill/>
                    </a:lnB>
                    <a:noFill/>
                  </a:tcPr>
                </a:tc>
                <a:extLst>
                  <a:ext uri="{0D108BD9-81ED-4DB2-BD59-A6C34878D82A}">
                    <a16:rowId xmlns:a16="http://schemas.microsoft.com/office/drawing/2014/main" val="10000"/>
                  </a:ext>
                </a:extLst>
              </a:tr>
              <a:tr h="190500">
                <a:tc>
                  <a:txBody>
                    <a:bodyPr/>
                    <a:lstStyle/>
                    <a:p>
                      <a:pPr marL="171450" indent="-171450" algn="l" fontAlgn="b">
                        <a:lnSpc>
                          <a:spcPct val="100000"/>
                        </a:lnSpc>
                        <a:spcBef>
                          <a:spcPts val="0"/>
                        </a:spcBef>
                        <a:spcAft>
                          <a:spcPts val="0"/>
                        </a:spcAft>
                        <a:buClr>
                          <a:srgbClr val="FF6600"/>
                        </a:buClr>
                        <a:buSzPts val="1050"/>
                        <a:buFont typeface="Wingdings" panose="05000000000000000000" pitchFamily="2" charset="2"/>
                        <a:buChar char="q"/>
                      </a:pPr>
                      <a:r>
                        <a:rPr lang="en-US" sz="1000" b="0" i="0" u="none" strike="noStrike" dirty="0">
                          <a:solidFill>
                            <a:srgbClr val="000000"/>
                          </a:solidFill>
                          <a:latin typeface="Arial"/>
                        </a:rPr>
                        <a:t> Direction des services agricoles;</a:t>
                      </a:r>
                      <a:endParaRPr lang="en-US" sz="1000" b="0" i="0" u="none" strike="noStrike" dirty="0">
                        <a:solidFill>
                          <a:srgbClr val="FF0000"/>
                        </a:solidFill>
                        <a:latin typeface="Wingdings"/>
                      </a:endParaRPr>
                    </a:p>
                  </a:txBody>
                  <a:tcPr marL="171450" marR="0" marT="0" marB="0" anchor="b">
                    <a:lnL>
                      <a:noFill/>
                    </a:lnL>
                    <a:lnR>
                      <a:noFill/>
                    </a:lnR>
                    <a:lnT>
                      <a:noFill/>
                    </a:lnT>
                    <a:lnB>
                      <a:noFill/>
                    </a:lnB>
                    <a:noFill/>
                  </a:tcPr>
                </a:tc>
                <a:extLst>
                  <a:ext uri="{0D108BD9-81ED-4DB2-BD59-A6C34878D82A}">
                    <a16:rowId xmlns:a16="http://schemas.microsoft.com/office/drawing/2014/main" val="10001"/>
                  </a:ext>
                </a:extLst>
              </a:tr>
              <a:tr h="184150">
                <a:tc>
                  <a:txBody>
                    <a:bodyPr/>
                    <a:lstStyle/>
                    <a:p>
                      <a:pPr marL="171450" indent="-171450" algn="l" fontAlgn="b">
                        <a:lnSpc>
                          <a:spcPct val="100000"/>
                        </a:lnSpc>
                        <a:spcBef>
                          <a:spcPts val="0"/>
                        </a:spcBef>
                        <a:spcAft>
                          <a:spcPts val="0"/>
                        </a:spcAft>
                        <a:buClr>
                          <a:srgbClr val="FF6600"/>
                        </a:buClr>
                        <a:buSzPts val="1050"/>
                        <a:buFont typeface="Wingdings" panose="05000000000000000000" pitchFamily="2" charset="2"/>
                        <a:buChar char="q"/>
                      </a:pPr>
                      <a:r>
                        <a:rPr lang="en-US" sz="1000" b="0" i="0" u="none" strike="noStrike" dirty="0">
                          <a:solidFill>
                            <a:srgbClr val="000000"/>
                          </a:solidFill>
                          <a:latin typeface="Arial"/>
                        </a:rPr>
                        <a:t> Les Parcs Nationaux;</a:t>
                      </a:r>
                    </a:p>
                    <a:p>
                      <a:pPr marL="171450" indent="-171450" algn="l" fontAlgn="b">
                        <a:lnSpc>
                          <a:spcPct val="100000"/>
                        </a:lnSpc>
                        <a:spcBef>
                          <a:spcPts val="0"/>
                        </a:spcBef>
                        <a:spcAft>
                          <a:spcPts val="0"/>
                        </a:spcAft>
                        <a:buClr>
                          <a:srgbClr val="FF6600"/>
                        </a:buClr>
                        <a:buSzPts val="1050"/>
                        <a:buFont typeface="Wingdings" panose="05000000000000000000" pitchFamily="2" charset="2"/>
                        <a:buChar char="q"/>
                      </a:pPr>
                      <a:r>
                        <a:rPr lang="fr-FR" sz="1000" b="0" i="0" u="none" strike="noStrike" dirty="0">
                          <a:solidFill>
                            <a:srgbClr val="000000"/>
                          </a:solidFill>
                          <a:latin typeface="Arial"/>
                        </a:rPr>
                        <a:t> Organismes de recherche</a:t>
                      </a:r>
                      <a:r>
                        <a:rPr lang="fr-FR" sz="1000" b="0" i="0" u="none" strike="noStrike" baseline="0" dirty="0">
                          <a:solidFill>
                            <a:srgbClr val="000000"/>
                          </a:solidFill>
                          <a:latin typeface="Arial"/>
                        </a:rPr>
                        <a:t> en </a:t>
                      </a:r>
                      <a:r>
                        <a:rPr lang="en-US" sz="1000" b="0" i="0" u="none" strike="noStrike" dirty="0">
                          <a:solidFill>
                            <a:srgbClr val="000000"/>
                          </a:solidFill>
                          <a:latin typeface="Arial"/>
                        </a:rPr>
                        <a:t>Agriculture et</a:t>
                      </a:r>
                    </a:p>
                    <a:p>
                      <a:pPr marL="171450" indent="-171450" algn="l" fontAlgn="b">
                        <a:lnSpc>
                          <a:spcPct val="100000"/>
                        </a:lnSpc>
                        <a:spcBef>
                          <a:spcPts val="0"/>
                        </a:spcBef>
                        <a:spcAft>
                          <a:spcPts val="0"/>
                        </a:spcAft>
                        <a:buClr>
                          <a:srgbClr val="FF6600"/>
                        </a:buClr>
                        <a:buSzPts val="1050"/>
                        <a:buFont typeface="Wingdings" panose="05000000000000000000" pitchFamily="2" charset="2"/>
                        <a:buChar char="q"/>
                      </a:pPr>
                      <a:r>
                        <a:rPr lang="fr-FR" sz="1000" b="0" i="0" u="none" strike="noStrike" baseline="0" dirty="0">
                          <a:solidFill>
                            <a:srgbClr val="000000"/>
                          </a:solidFill>
                          <a:latin typeface="Arial"/>
                        </a:rPr>
                        <a:t>    </a:t>
                      </a:r>
                      <a:r>
                        <a:rPr lang="fr-FR" sz="1000" b="0" i="0" u="none" strike="noStrike" dirty="0">
                          <a:solidFill>
                            <a:srgbClr val="000000"/>
                          </a:solidFill>
                          <a:latin typeface="Arial"/>
                        </a:rPr>
                        <a:t> </a:t>
                      </a:r>
                      <a:r>
                        <a:rPr lang="en-US" sz="1000" b="0" i="0" u="none" strike="noStrike" dirty="0">
                          <a:solidFill>
                            <a:srgbClr val="000000"/>
                          </a:solidFill>
                          <a:latin typeface="Arial"/>
                        </a:rPr>
                        <a:t>Environment .</a:t>
                      </a:r>
                    </a:p>
                    <a:p>
                      <a:pPr marL="171450" indent="-171450" algn="l" fontAlgn="b">
                        <a:lnSpc>
                          <a:spcPct val="100000"/>
                        </a:lnSpc>
                        <a:spcBef>
                          <a:spcPts val="0"/>
                        </a:spcBef>
                        <a:spcAft>
                          <a:spcPts val="0"/>
                        </a:spcAft>
                        <a:buClr>
                          <a:srgbClr val="FF6600"/>
                        </a:buClr>
                        <a:buSzPts val="1050"/>
                        <a:buFont typeface="Wingdings" panose="05000000000000000000" pitchFamily="2" charset="2"/>
                        <a:buChar char="q"/>
                      </a:pPr>
                      <a:endParaRPr lang="en-US" sz="1000" b="0" i="0" u="none" strike="noStrike" dirty="0">
                        <a:solidFill>
                          <a:srgbClr val="000000"/>
                        </a:solidFill>
                        <a:latin typeface="Arial"/>
                      </a:endParaRPr>
                    </a:p>
                    <a:p>
                      <a:pPr marL="171450" indent="-171450" algn="l" fontAlgn="b">
                        <a:lnSpc>
                          <a:spcPct val="100000"/>
                        </a:lnSpc>
                        <a:spcBef>
                          <a:spcPts val="0"/>
                        </a:spcBef>
                        <a:spcAft>
                          <a:spcPts val="0"/>
                        </a:spcAft>
                        <a:buClr>
                          <a:srgbClr val="FF6600"/>
                        </a:buClr>
                        <a:buSzPts val="1050"/>
                        <a:buFont typeface="Wingdings" panose="05000000000000000000" pitchFamily="2" charset="2"/>
                        <a:buChar char="q"/>
                      </a:pPr>
                      <a:endParaRPr lang="en-US" sz="1000" b="0" i="0" u="none" strike="noStrike" dirty="0">
                        <a:solidFill>
                          <a:srgbClr val="000000"/>
                        </a:solidFill>
                        <a:latin typeface="Arial"/>
                      </a:endParaRPr>
                    </a:p>
                    <a:p>
                      <a:pPr marL="171450" indent="-171450">
                        <a:lnSpc>
                          <a:spcPct val="100000"/>
                        </a:lnSpc>
                        <a:spcBef>
                          <a:spcPts val="0"/>
                        </a:spcBef>
                        <a:spcAft>
                          <a:spcPts val="0"/>
                        </a:spcAft>
                        <a:buClr>
                          <a:srgbClr val="FF6600"/>
                        </a:buClr>
                        <a:buFont typeface="Wingdings" panose="05000000000000000000" pitchFamily="2" charset="2"/>
                        <a:buChar char="q"/>
                      </a:pPr>
                      <a:r>
                        <a:rPr lang="fr-FR" sz="1000" b="1" dirty="0">
                          <a:solidFill>
                            <a:schemeClr val="accent6">
                              <a:lumMod val="75000"/>
                            </a:schemeClr>
                          </a:solidFill>
                          <a:latin typeface="Arial" pitchFamily="34" charset="0"/>
                          <a:cs typeface="Arial" pitchFamily="34" charset="0"/>
                        </a:rPr>
                        <a:t>Autres </a:t>
                      </a:r>
                      <a:r>
                        <a:rPr lang="fr-FR" sz="1000" b="1" dirty="0">
                          <a:solidFill>
                            <a:srgbClr val="FFC000"/>
                          </a:solidFill>
                          <a:latin typeface="Arial" pitchFamily="34" charset="0"/>
                          <a:cs typeface="Arial" pitchFamily="34" charset="0"/>
                        </a:rPr>
                        <a:t> </a:t>
                      </a:r>
                    </a:p>
                    <a:p>
                      <a:pPr marL="171450" indent="-171450">
                        <a:lnSpc>
                          <a:spcPct val="100000"/>
                        </a:lnSpc>
                        <a:spcBef>
                          <a:spcPts val="0"/>
                        </a:spcBef>
                        <a:spcAft>
                          <a:spcPts val="0"/>
                        </a:spcAft>
                        <a:buClr>
                          <a:srgbClr val="FF6600"/>
                        </a:buClr>
                        <a:buFont typeface="Wingdings" panose="05000000000000000000" pitchFamily="2" charset="2"/>
                        <a:buChar char="q"/>
                      </a:pPr>
                      <a:r>
                        <a:rPr lang="fr-FR" sz="1000" dirty="0">
                          <a:latin typeface="Arial" pitchFamily="34" charset="0"/>
                          <a:cs typeface="Arial" pitchFamily="34" charset="0"/>
                        </a:rPr>
                        <a:t> La police Scientifique ;</a:t>
                      </a:r>
                    </a:p>
                    <a:p>
                      <a:pPr marL="171450" lvl="0" indent="-171450">
                        <a:lnSpc>
                          <a:spcPct val="100000"/>
                        </a:lnSpc>
                        <a:spcBef>
                          <a:spcPts val="0"/>
                        </a:spcBef>
                        <a:spcAft>
                          <a:spcPts val="0"/>
                        </a:spcAft>
                        <a:buClr>
                          <a:srgbClr val="FF6600"/>
                        </a:buClr>
                        <a:buFont typeface="Wingdings" panose="05000000000000000000" pitchFamily="2" charset="2"/>
                        <a:buChar char="q"/>
                      </a:pPr>
                      <a:r>
                        <a:rPr lang="fr-FR" sz="1000" dirty="0">
                          <a:latin typeface="Arial" pitchFamily="34" charset="0"/>
                          <a:cs typeface="Arial" pitchFamily="34" charset="0"/>
                        </a:rPr>
                        <a:t> Gendarmerie nationale.</a:t>
                      </a:r>
                    </a:p>
                    <a:p>
                      <a:pPr marL="171450" indent="-171450" algn="l" fontAlgn="b">
                        <a:lnSpc>
                          <a:spcPct val="100000"/>
                        </a:lnSpc>
                        <a:spcBef>
                          <a:spcPts val="0"/>
                        </a:spcBef>
                        <a:spcAft>
                          <a:spcPts val="0"/>
                        </a:spcAft>
                        <a:buClr>
                          <a:srgbClr val="FF6600"/>
                        </a:buClr>
                        <a:buSzPts val="1050"/>
                        <a:buFont typeface="Wingdings" panose="05000000000000000000" pitchFamily="2" charset="2"/>
                        <a:buChar char="q"/>
                      </a:pPr>
                      <a:endParaRPr lang="en-US" sz="1000" b="0" i="0" u="none" strike="noStrike" dirty="0">
                        <a:solidFill>
                          <a:srgbClr val="000000"/>
                        </a:solidFill>
                        <a:latin typeface="Arial"/>
                      </a:endParaRPr>
                    </a:p>
                  </a:txBody>
                  <a:tcPr marL="171450" marR="0" marT="0" marB="0" anchor="b">
                    <a:lnL>
                      <a:noFill/>
                    </a:lnL>
                    <a:lnR>
                      <a:noFill/>
                    </a:lnR>
                    <a:lnT>
                      <a:noFill/>
                    </a:lnT>
                    <a:lnB>
                      <a:noFill/>
                    </a:lnB>
                    <a:noFill/>
                  </a:tcPr>
                </a:tc>
                <a:extLst>
                  <a:ext uri="{0D108BD9-81ED-4DB2-BD59-A6C34878D82A}">
                    <a16:rowId xmlns:a16="http://schemas.microsoft.com/office/drawing/2014/main" val="10002"/>
                  </a:ext>
                </a:extLst>
              </a:tr>
            </a:tbl>
          </a:graphicData>
        </a:graphic>
      </p:graphicFrame>
      <p:pic>
        <p:nvPicPr>
          <p:cNvPr id="23" name="Image 22">
            <a:extLst>
              <a:ext uri="{FF2B5EF4-FFF2-40B4-BE49-F238E27FC236}">
                <a16:creationId xmlns:a16="http://schemas.microsoft.com/office/drawing/2014/main" id="{73BCF235-3C45-40A9-877C-EAA1C69FE5C8}"/>
              </a:ext>
            </a:extLst>
          </p:cNvPr>
          <p:cNvPicPr>
            <a:picLocks noChangeAspect="1"/>
          </p:cNvPicPr>
          <p:nvPr/>
        </p:nvPicPr>
        <p:blipFill>
          <a:blip r:embed="rId8"/>
          <a:stretch>
            <a:fillRect/>
          </a:stretch>
        </p:blipFill>
        <p:spPr>
          <a:xfrm>
            <a:off x="0" y="6089639"/>
            <a:ext cx="347502" cy="3054361"/>
          </a:xfrm>
          <a:prstGeom prst="rect">
            <a:avLst/>
          </a:prstGeom>
        </p:spPr>
      </p:pic>
      <p:sp>
        <p:nvSpPr>
          <p:cNvPr id="16" name="Étoile à 24 branches 23">
            <a:extLst>
              <a:ext uri="{FF2B5EF4-FFF2-40B4-BE49-F238E27FC236}">
                <a16:creationId xmlns:a16="http://schemas.microsoft.com/office/drawing/2014/main" id="{5F14E337-5459-4680-864B-1AC3A5FE7695}"/>
              </a:ext>
            </a:extLst>
          </p:cNvPr>
          <p:cNvSpPr/>
          <p:nvPr/>
        </p:nvSpPr>
        <p:spPr>
          <a:xfrm>
            <a:off x="3016205" y="8795090"/>
            <a:ext cx="626155" cy="307812"/>
          </a:xfrm>
          <a:prstGeom prst="star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202974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6000" b="-6000"/>
          </a:stretch>
        </a:blip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675" b="0" i="0" u="none" strike="noStrike" kern="1200" cap="none" spc="0" normalizeH="0" baseline="0" noProof="0" dirty="0">
                <a:ln>
                  <a:noFill/>
                </a:ln>
                <a:solidFill>
                  <a:prstClr val="black">
                    <a:tint val="75000"/>
                  </a:prstClr>
                </a:solidFill>
                <a:effectLst/>
                <a:uLnTx/>
                <a:uFillTx/>
                <a:latin typeface="Calibri"/>
                <a:ea typeface="+mn-ea"/>
                <a:cs typeface="+mn-cs"/>
              </a:rPr>
              <a:t>2</a:t>
            </a:r>
            <a:endParaRPr kumimoji="0" lang="en-US" sz="67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6"/>
          <p:cNvSpPr/>
          <p:nvPr/>
        </p:nvSpPr>
        <p:spPr>
          <a:xfrm>
            <a:off x="2476634" y="1267754"/>
            <a:ext cx="1595309"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Mot du Doyen</a:t>
            </a:r>
          </a:p>
        </p:txBody>
      </p:sp>
      <p:sp>
        <p:nvSpPr>
          <p:cNvPr id="8" name="Rectangle 7">
            <a:extLst>
              <a:ext uri="{FF2B5EF4-FFF2-40B4-BE49-F238E27FC236}">
                <a16:creationId xmlns:a16="http://schemas.microsoft.com/office/drawing/2014/main" id="{5739D26C-D25F-49E5-9C26-320F542DEA95}"/>
              </a:ext>
            </a:extLst>
          </p:cNvPr>
          <p:cNvSpPr/>
          <p:nvPr/>
        </p:nvSpPr>
        <p:spPr>
          <a:xfrm>
            <a:off x="782339" y="7809187"/>
            <a:ext cx="4962045" cy="572977"/>
          </a:xfrm>
          <a:prstGeom prst="rect">
            <a:avLst/>
          </a:prstGeom>
        </p:spPr>
        <p:txBody>
          <a:bodyPr wrap="square">
            <a:spAutoFit/>
          </a:bodyPr>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Estrangelo Edessa" panose="03080600000000000000" pitchFamily="66" charset="0"/>
              </a:rPr>
              <a:t>Le Professeur Azzeddine BETTACHE</a:t>
            </a:r>
            <a:endParaRPr kumimoji="0" lang="fr-FR"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pitchFamily="34" charset="0"/>
                <a:cs typeface="Estrangelo Edessa" panose="03080600000000000000" pitchFamily="66" charset="0"/>
              </a:rPr>
              <a:t>Doyen de la Faculté des Sciences de la Nature et de la Vie</a:t>
            </a:r>
            <a:endParaRPr kumimoji="0" lang="fr-F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BC98368-BE12-4FF6-99C0-236875A5C591}"/>
              </a:ext>
            </a:extLst>
          </p:cNvPr>
          <p:cNvSpPr/>
          <p:nvPr/>
        </p:nvSpPr>
        <p:spPr>
          <a:xfrm>
            <a:off x="646981" y="1852973"/>
            <a:ext cx="5845445" cy="5603585"/>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Chers étudiants, </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C’est avec une grande joie et une immense fierté que je vous souhaite la bienvenue à la Faculté des Sciences de la Nature et de la Vie.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Notre faculté est un lieu d'excellence académique, reconnu pour son dynamisme et son engagement envers la réussite de ses étudiants. Notre équipe dirigeante, ainsi que l’ensemble de notre personnel enseignant et administratif, travaille sans relâche pour créer un environnement propice à l’apprentissage, à l’innovation et à la recherche.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En effet, la Faculté des Sciences de la Nature et de la Vie vous offrira les avantages et la flexibilité du système LMD (Licence-Master-Doctorat) afin que vous puissiez mieux vous immerger dans une diversité de formations académiques et professionnelles dans les principaux domaines scientifiques, couvrant de nombreux domaines des sciences de la nature et de la vie. Que vous soyez intéressé par la biotechnologie, la biochimie, les sciences de l'environnement ou toute autre discipline, vous trouverez ici des programmes adaptés à vos ambitions et à vos passions. </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Nos enseignants sont des accompagnateurs dévoués qui sont là pour vous guider et vous soutenir. Nous vous formons tout au long de vos études pour faire de vous des cadres performants, des entrepreneurs accomplis, des citoyens engagés pour nous propulser dans un avenir meilleur et pour contribuer au développement du pays. L’université dans son ensemble a besoin de vous, de vos idées, de votre investissement et de votre engagement. </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 présent guide contient des renseignements portant sur la structure de la FSNV, vos offres de formations et les différents axes de recherches scientifiques. J’aimerai bien que ce guide puisse vous apporter toutes les informations et tous les renseignements que vous recherchez. </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Que votre parcours parmi nous soit jalonné de réussites académiques, mais aussi de moments de partage et d’épanouissement. Soyez assurés que nous faisons tout notre possible pour vous offrir un cadre de travail stimulant et épanouissant.</a:t>
            </a: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Avec mes meilleures salutations</a:t>
            </a:r>
          </a:p>
        </p:txBody>
      </p:sp>
      <p:pic>
        <p:nvPicPr>
          <p:cNvPr id="1026" name="Picture 2" descr="C:\Users\HP\Downloads\IMG_20240630_025206.jpg"/>
          <p:cNvPicPr>
            <a:picLocks noChangeAspect="1" noChangeArrowheads="1"/>
          </p:cNvPicPr>
          <p:nvPr/>
        </p:nvPicPr>
        <p:blipFill>
          <a:blip r:embed="rId4"/>
          <a:srcRect/>
          <a:stretch>
            <a:fillRect/>
          </a:stretch>
        </p:blipFill>
        <p:spPr bwMode="auto">
          <a:xfrm>
            <a:off x="267417" y="211180"/>
            <a:ext cx="1595887" cy="147959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rot="10800000">
            <a:off x="0" y="8000940"/>
            <a:ext cx="6858000" cy="1143060"/>
          </a:xfrm>
          <a:prstGeom prst="rect">
            <a:avLst/>
          </a:prstGeom>
        </p:spPr>
      </p:pic>
      <p:sp>
        <p:nvSpPr>
          <p:cNvPr id="21" name="Rectangle 20"/>
          <p:cNvSpPr/>
          <p:nvPr/>
        </p:nvSpPr>
        <p:spPr>
          <a:xfrm>
            <a:off x="1053152" y="667407"/>
            <a:ext cx="5218860" cy="1200329"/>
          </a:xfrm>
          <a:prstGeom prst="rect">
            <a:avLst/>
          </a:prstGeom>
          <a:solidFill>
            <a:schemeClr val="accent6">
              <a:lumMod val="20000"/>
              <a:lumOff val="80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Les sorties pédagogiques contribuent à donner du sens à l’apprentissage en favorisant le contact direct avec l'environnement naturel, professionnel et avec les  différents organismes. Elles permettent de découvrir sur le terrain les différentes applications des études théoriques. Les sorties constituent également une porte ouverte sur les différentes débouchés du domaine SNV.</a:t>
            </a:r>
          </a:p>
        </p:txBody>
      </p:sp>
      <p:sp>
        <p:nvSpPr>
          <p:cNvPr id="22" name="Rectangle 21">
            <a:extLst>
              <a:ext uri="{FF2B5EF4-FFF2-40B4-BE49-F238E27FC236}">
                <a16:creationId xmlns:a16="http://schemas.microsoft.com/office/drawing/2014/main" id="{9EDA2CF5-7DFD-4EE5-B623-6B4030DF74C2}"/>
              </a:ext>
            </a:extLst>
          </p:cNvPr>
          <p:cNvSpPr/>
          <p:nvPr/>
        </p:nvSpPr>
        <p:spPr>
          <a:xfrm>
            <a:off x="611230" y="223985"/>
            <a:ext cx="5892257" cy="307777"/>
          </a:xfrm>
          <a:prstGeom prst="rect">
            <a:avLst/>
          </a:prstGeom>
          <a:solidFill>
            <a:srgbClr val="008000"/>
          </a:solidFill>
          <a:ln>
            <a:solidFill>
              <a:srgbClr val="FFC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STAGES ET SORTIES PEDAGOGIQUES SUR TERRAIN</a:t>
            </a:r>
            <a:endParaRPr kumimoji="0" lang="fr-FR" sz="14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pic>
        <p:nvPicPr>
          <p:cNvPr id="2054" name="Picture 6" descr="昼食も終えて帰路に就く"/>
          <p:cNvPicPr>
            <a:picLocks noChangeAspect="1" noChangeArrowheads="1"/>
          </p:cNvPicPr>
          <p:nvPr/>
        </p:nvPicPr>
        <p:blipFill>
          <a:blip r:embed="rId3"/>
          <a:srcRect/>
          <a:stretch>
            <a:fillRect/>
          </a:stretch>
        </p:blipFill>
        <p:spPr bwMode="auto">
          <a:xfrm>
            <a:off x="540014" y="1930401"/>
            <a:ext cx="3043514" cy="2282636"/>
          </a:xfrm>
          <a:prstGeom prst="ellipse">
            <a:avLst/>
          </a:prstGeom>
          <a:ln>
            <a:noFill/>
          </a:ln>
          <a:effectLst>
            <a:softEdge rad="112500"/>
          </a:effectLst>
        </p:spPr>
      </p:pic>
      <p:pic>
        <p:nvPicPr>
          <p:cNvPr id="2056" name="Picture 8" descr="Biologie Biochimie - Université Jean Monnet"/>
          <p:cNvPicPr>
            <a:picLocks noChangeAspect="1" noChangeArrowheads="1"/>
          </p:cNvPicPr>
          <p:nvPr/>
        </p:nvPicPr>
        <p:blipFill>
          <a:blip r:embed="rId4"/>
          <a:srcRect/>
          <a:stretch>
            <a:fillRect/>
          </a:stretch>
        </p:blipFill>
        <p:spPr bwMode="auto">
          <a:xfrm>
            <a:off x="1362313" y="4023442"/>
            <a:ext cx="4017762" cy="2079646"/>
          </a:xfrm>
          <a:prstGeom prst="ellipse">
            <a:avLst/>
          </a:prstGeom>
          <a:ln>
            <a:noFill/>
          </a:ln>
          <a:effectLst>
            <a:softEdge rad="112500"/>
          </a:effectLst>
        </p:spPr>
      </p:pic>
      <p:sp>
        <p:nvSpPr>
          <p:cNvPr id="20" name="Étiquette 19"/>
          <p:cNvSpPr/>
          <p:nvPr/>
        </p:nvSpPr>
        <p:spPr>
          <a:xfrm>
            <a:off x="1222744" y="6188150"/>
            <a:ext cx="4338084" cy="2147776"/>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a:ea typeface="+mn-ea"/>
                <a:cs typeface="+mn-cs"/>
              </a:rPr>
              <a:t>52 Sorties pédagogiques sur le territoire national en S2 de 2023-2024</a:t>
            </a:r>
          </a:p>
        </p:txBody>
      </p:sp>
      <p:sp>
        <p:nvSpPr>
          <p:cNvPr id="14" name="Étoile à 24 branches 13"/>
          <p:cNvSpPr/>
          <p:nvPr/>
        </p:nvSpPr>
        <p:spPr>
          <a:xfrm>
            <a:off x="3261394" y="8810850"/>
            <a:ext cx="626155" cy="307812"/>
          </a:xfrm>
          <a:prstGeom prst="star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20</a:t>
            </a:r>
          </a:p>
        </p:txBody>
      </p:sp>
      <p:pic>
        <p:nvPicPr>
          <p:cNvPr id="10" name="Image 9">
            <a:extLst>
              <a:ext uri="{FF2B5EF4-FFF2-40B4-BE49-F238E27FC236}">
                <a16:creationId xmlns:a16="http://schemas.microsoft.com/office/drawing/2014/main" id="{B00802C5-6375-472F-9336-C2A2AC2ADCC0}"/>
              </a:ext>
            </a:extLst>
          </p:cNvPr>
          <p:cNvPicPr>
            <a:picLocks noChangeAspect="1"/>
          </p:cNvPicPr>
          <p:nvPr/>
        </p:nvPicPr>
        <p:blipFill>
          <a:blip r:embed="rId5"/>
          <a:stretch>
            <a:fillRect/>
          </a:stretch>
        </p:blipFill>
        <p:spPr>
          <a:xfrm>
            <a:off x="-18032" y="6108521"/>
            <a:ext cx="347502" cy="3054361"/>
          </a:xfrm>
          <a:prstGeom prst="rect">
            <a:avLst/>
          </a:prstGeom>
        </p:spPr>
      </p:pic>
      <p:pic>
        <p:nvPicPr>
          <p:cNvPr id="3" name="Image 2">
            <a:extLst>
              <a:ext uri="{FF2B5EF4-FFF2-40B4-BE49-F238E27FC236}">
                <a16:creationId xmlns:a16="http://schemas.microsoft.com/office/drawing/2014/main" id="{4CED8E0F-DDD0-48BE-BD43-2E8B59B6B423}"/>
              </a:ext>
            </a:extLst>
          </p:cNvPr>
          <p:cNvPicPr>
            <a:picLocks noChangeAspect="1"/>
          </p:cNvPicPr>
          <p:nvPr/>
        </p:nvPicPr>
        <p:blipFill>
          <a:blip r:embed="rId6"/>
          <a:stretch>
            <a:fillRect/>
          </a:stretch>
        </p:blipFill>
        <p:spPr>
          <a:xfrm>
            <a:off x="3420735" y="1983714"/>
            <a:ext cx="3041724" cy="2234186"/>
          </a:xfrm>
          <a:prstGeom prst="ellipse">
            <a:avLst/>
          </a:prstGeom>
          <a:ln>
            <a:noFill/>
          </a:ln>
          <a:effectLst>
            <a:softEdge rad="112500"/>
          </a:effectLst>
        </p:spPr>
      </p:pic>
    </p:spTree>
    <p:extLst>
      <p:ext uri="{BB962C8B-B14F-4D97-AF65-F5344CB8AC3E}">
        <p14:creationId xmlns:p14="http://schemas.microsoft.com/office/powerpoint/2010/main" val="2754733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l="-12000" r="-12000"/>
          </a:stretch>
        </a:blip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2B65B6D1-233C-4604-95E8-021F7DC5A1D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925469" y="522370"/>
            <a:ext cx="5461044" cy="398230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9EDA2CF5-7DFD-4EE5-B623-6B4030DF74C2}"/>
              </a:ext>
            </a:extLst>
          </p:cNvPr>
          <p:cNvSpPr/>
          <p:nvPr/>
        </p:nvSpPr>
        <p:spPr>
          <a:xfrm>
            <a:off x="925469" y="214594"/>
            <a:ext cx="5461044" cy="307777"/>
          </a:xfrm>
          <a:prstGeom prst="rect">
            <a:avLst/>
          </a:prstGeom>
          <a:solidFill>
            <a:schemeClr val="accent6">
              <a:lumMod val="75000"/>
            </a:schemeClr>
          </a:solidFill>
        </p:spPr>
        <p:txBody>
          <a:bodyPr wrap="square">
            <a:spAutoFit/>
          </a:bodyPr>
          <a:lstStyle/>
          <a:p>
            <a:pPr algn="ctr"/>
            <a:r>
              <a:rPr lang="fr-FR" sz="1400" b="1" dirty="0">
                <a:solidFill>
                  <a:schemeClr val="bg1"/>
                </a:solidFill>
                <a:latin typeface="Arial" pitchFamily="34" charset="0"/>
                <a:cs typeface="Arial" pitchFamily="34" charset="0"/>
              </a:rPr>
              <a:t>CLUBS SCIENTIFIQUES</a:t>
            </a:r>
            <a:endParaRPr lang="fr-FR" sz="1400" dirty="0">
              <a:solidFill>
                <a:schemeClr val="bg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381EA59F-68AA-4765-B06D-9C69B62CDAFB}"/>
              </a:ext>
            </a:extLst>
          </p:cNvPr>
          <p:cNvSpPr/>
          <p:nvPr/>
        </p:nvSpPr>
        <p:spPr>
          <a:xfrm>
            <a:off x="362605" y="4557074"/>
            <a:ext cx="6333470" cy="3982309"/>
          </a:xfrm>
          <a:prstGeom prst="rect">
            <a:avLst/>
          </a:prstGeom>
          <a:noFill/>
        </p:spPr>
        <p:txBody>
          <a:bodyPr wrap="square">
            <a:spAutoFit/>
          </a:bodyPr>
          <a:lstStyle/>
          <a:p>
            <a:pPr algn="just">
              <a:lnSpc>
                <a:spcPct val="150000"/>
              </a:lnSpc>
            </a:pPr>
            <a:r>
              <a:rPr lang="fr-FR" sz="1400" b="1" dirty="0">
                <a:solidFill>
                  <a:schemeClr val="bg1"/>
                </a:solidFill>
                <a:latin typeface="Arial" panose="020B0604020202020204" pitchFamily="34" charset="0"/>
                <a:ea typeface="Calibri" panose="020F0502020204030204" pitchFamily="34" charset="0"/>
                <a:cs typeface="Arial" panose="020B0604020202020204" pitchFamily="34" charset="0"/>
              </a:rPr>
              <a:t>Des journées scientifiques mondiales sont célébrées notamment :</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02 Février </a:t>
            </a:r>
            <a:r>
              <a:rPr lang="fr-FR" sz="1200" b="1" dirty="0">
                <a:solidFill>
                  <a:srgbClr val="0000FF"/>
                </a:solidFill>
                <a:latin typeface="Arial" panose="020B0604020202020204" pitchFamily="34" charset="0"/>
                <a:cs typeface="Arial" panose="020B0604020202020204" pitchFamily="34" charset="0"/>
              </a:rPr>
              <a:t>: journée mondiale des zones humides</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22 Mars </a:t>
            </a:r>
            <a:r>
              <a:rPr lang="fr-FR" sz="1200" b="1" dirty="0">
                <a:solidFill>
                  <a:srgbClr val="0000FF"/>
                </a:solidFill>
                <a:latin typeface="Arial" panose="020B0604020202020204" pitchFamily="34" charset="0"/>
                <a:cs typeface="Arial" panose="020B0604020202020204" pitchFamily="34" charset="0"/>
              </a:rPr>
              <a:t>: journée mondiale de l’eau</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23 Mars</a:t>
            </a:r>
            <a:r>
              <a:rPr lang="fr-FR" sz="1200" b="1" dirty="0">
                <a:solidFill>
                  <a:srgbClr val="0000FF"/>
                </a:solidFill>
                <a:latin typeface="Arial" panose="020B0604020202020204" pitchFamily="34" charset="0"/>
                <a:cs typeface="Arial" panose="020B0604020202020204" pitchFamily="34" charset="0"/>
              </a:rPr>
              <a:t>: journée mondiale de la météorologie</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24 Mars</a:t>
            </a:r>
            <a:r>
              <a:rPr lang="fr-FR" sz="1200" b="1" dirty="0">
                <a:solidFill>
                  <a:srgbClr val="0000FF"/>
                </a:solidFill>
                <a:latin typeface="Arial" panose="020B0604020202020204" pitchFamily="34" charset="0"/>
                <a:cs typeface="Arial" panose="020B0604020202020204" pitchFamily="34" charset="0"/>
              </a:rPr>
              <a:t>: journée mondiale de la tuberculose</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07 Avril </a:t>
            </a:r>
            <a:r>
              <a:rPr lang="fr-FR" sz="1200" b="1" dirty="0">
                <a:solidFill>
                  <a:srgbClr val="0000FF"/>
                </a:solidFill>
                <a:latin typeface="Arial" panose="020B0604020202020204" pitchFamily="34" charset="0"/>
                <a:cs typeface="Arial" panose="020B0604020202020204" pitchFamily="34" charset="0"/>
              </a:rPr>
              <a:t>: journée mondiale de la santé</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22 Mai </a:t>
            </a:r>
            <a:r>
              <a:rPr lang="fr-FR" sz="1200" b="1" dirty="0">
                <a:solidFill>
                  <a:srgbClr val="0000FF"/>
                </a:solidFill>
                <a:latin typeface="Arial" panose="020B0604020202020204" pitchFamily="34" charset="0"/>
                <a:cs typeface="Arial" panose="020B0604020202020204" pitchFamily="34" charset="0"/>
              </a:rPr>
              <a:t>: journée internationale de la biodiversité biologique</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31 Mai </a:t>
            </a:r>
            <a:r>
              <a:rPr lang="fr-FR" sz="1200" b="1" dirty="0">
                <a:solidFill>
                  <a:srgbClr val="0000FF"/>
                </a:solidFill>
                <a:latin typeface="Arial" panose="020B0604020202020204" pitchFamily="34" charset="0"/>
                <a:cs typeface="Arial" panose="020B0604020202020204" pitchFamily="34" charset="0"/>
              </a:rPr>
              <a:t>: journée mondiale sans tabac </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05 Juin </a:t>
            </a:r>
            <a:r>
              <a:rPr lang="fr-FR" sz="1200" b="1" dirty="0">
                <a:solidFill>
                  <a:srgbClr val="0000FF"/>
                </a:solidFill>
                <a:latin typeface="Arial" panose="020B0604020202020204" pitchFamily="34" charset="0"/>
                <a:cs typeface="Arial" panose="020B0604020202020204" pitchFamily="34" charset="0"/>
              </a:rPr>
              <a:t>: journée mondiale de l’environnement</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17 Juin </a:t>
            </a:r>
            <a:r>
              <a:rPr lang="fr-FR" sz="1200" b="1" dirty="0">
                <a:solidFill>
                  <a:srgbClr val="0000FF"/>
                </a:solidFill>
                <a:latin typeface="Arial" panose="020B0604020202020204" pitchFamily="34" charset="0"/>
                <a:cs typeface="Arial" panose="020B0604020202020204" pitchFamily="34" charset="0"/>
              </a:rPr>
              <a:t>: journée mondiale de la lutte contre la désertification et la sécheresse</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16 Septembre</a:t>
            </a:r>
            <a:r>
              <a:rPr lang="fr-FR" sz="1200" b="1" dirty="0">
                <a:solidFill>
                  <a:srgbClr val="0000FF"/>
                </a:solidFill>
                <a:latin typeface="Arial" panose="020B0604020202020204" pitchFamily="34" charset="0"/>
                <a:cs typeface="Arial" panose="020B0604020202020204" pitchFamily="34" charset="0"/>
              </a:rPr>
              <a:t>: journée mondiale  de la protection de la couche d’ozone</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16 Octobre</a:t>
            </a:r>
            <a:r>
              <a:rPr lang="fr-FR" sz="1200" b="1" dirty="0">
                <a:solidFill>
                  <a:srgbClr val="0000FF"/>
                </a:solidFill>
                <a:latin typeface="Arial" panose="020B0604020202020204" pitchFamily="34" charset="0"/>
                <a:cs typeface="Arial" panose="020B0604020202020204" pitchFamily="34" charset="0"/>
              </a:rPr>
              <a:t>: journée mondiale de l’alimentation</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14 Novembre</a:t>
            </a:r>
            <a:r>
              <a:rPr lang="fr-FR" sz="1200" b="1" dirty="0">
                <a:solidFill>
                  <a:srgbClr val="0000FF"/>
                </a:solidFill>
                <a:latin typeface="Arial" panose="020B0604020202020204" pitchFamily="34" charset="0"/>
                <a:cs typeface="Arial" panose="020B0604020202020204" pitchFamily="34" charset="0"/>
              </a:rPr>
              <a:t>: journée internationale des diabétiques</a:t>
            </a:r>
          </a:p>
          <a:p>
            <a:pPr marL="228600" lvl="0" indent="-228600" algn="just">
              <a:lnSpc>
                <a:spcPct val="150000"/>
              </a:lnSpc>
              <a:buFont typeface="Wingdings" panose="05000000000000000000" pitchFamily="2" charset="2"/>
              <a:buChar char="q"/>
            </a:pPr>
            <a:r>
              <a:rPr lang="fr-FR" sz="1200" b="1" dirty="0">
                <a:solidFill>
                  <a:schemeClr val="bg1"/>
                </a:solidFill>
                <a:latin typeface="Arial" panose="020B0604020202020204" pitchFamily="34" charset="0"/>
                <a:cs typeface="Arial" panose="020B0604020202020204" pitchFamily="34" charset="0"/>
              </a:rPr>
              <a:t>Le 01 Décembre </a:t>
            </a:r>
            <a:r>
              <a:rPr lang="fr-FR" sz="1200" b="1" dirty="0">
                <a:solidFill>
                  <a:srgbClr val="0000FF"/>
                </a:solidFill>
                <a:latin typeface="Arial" panose="020B0604020202020204" pitchFamily="34" charset="0"/>
                <a:cs typeface="Arial" panose="020B0604020202020204" pitchFamily="34" charset="0"/>
              </a:rPr>
              <a:t>: journée mondiale du sida</a:t>
            </a:r>
          </a:p>
        </p:txBody>
      </p:sp>
      <p:sp>
        <p:nvSpPr>
          <p:cNvPr id="11" name="Rectangle 10"/>
          <p:cNvSpPr/>
          <p:nvPr/>
        </p:nvSpPr>
        <p:spPr>
          <a:xfrm>
            <a:off x="925470" y="522371"/>
            <a:ext cx="5308582" cy="1384995"/>
          </a:xfrm>
          <a:prstGeom prst="rect">
            <a:avLst/>
          </a:prstGeom>
          <a:noFill/>
        </p:spPr>
        <p:txBody>
          <a:bodyPr wrap="square">
            <a:spAutoFit/>
          </a:bodyPr>
          <a:lstStyle/>
          <a:p>
            <a:pPr algn="just"/>
            <a:r>
              <a:rPr lang="fr-FR" sz="1400" b="1" dirty="0">
                <a:solidFill>
                  <a:srgbClr val="660066"/>
                </a:solidFill>
                <a:latin typeface="Arial" panose="020B0604020202020204" pitchFamily="34" charset="0"/>
                <a:cs typeface="Arial" pitchFamily="34" charset="0"/>
              </a:rPr>
              <a:t>Les   clubs scientifiques  sont des regroupements d’étudiants dont la mission est la participation à plusieurs manifestations qu’elles soient locales, régionales, nationales ou internationales, par l’organisation de multiples activités culturelles et scientifiques (exposition, journées d’études…).</a:t>
            </a:r>
          </a:p>
        </p:txBody>
      </p:sp>
      <p:pic>
        <p:nvPicPr>
          <p:cNvPr id="10" name="Image 9">
            <a:extLst>
              <a:ext uri="{FF2B5EF4-FFF2-40B4-BE49-F238E27FC236}">
                <a16:creationId xmlns:a16="http://schemas.microsoft.com/office/drawing/2014/main" id="{8C4E6029-D8F8-465F-A69B-81151BDFF0DD}"/>
              </a:ext>
            </a:extLst>
          </p:cNvPr>
          <p:cNvPicPr>
            <a:picLocks noChangeAspect="1"/>
          </p:cNvPicPr>
          <p:nvPr/>
        </p:nvPicPr>
        <p:blipFill>
          <a:blip r:embed="rId6"/>
          <a:stretch>
            <a:fillRect/>
          </a:stretch>
        </p:blipFill>
        <p:spPr>
          <a:xfrm>
            <a:off x="5578" y="6071809"/>
            <a:ext cx="347502" cy="3054361"/>
          </a:xfrm>
          <a:prstGeom prst="rect">
            <a:avLst/>
          </a:prstGeom>
        </p:spPr>
      </p:pic>
      <p:sp>
        <p:nvSpPr>
          <p:cNvPr id="7" name="Étoile à 24 branches 13">
            <a:extLst>
              <a:ext uri="{FF2B5EF4-FFF2-40B4-BE49-F238E27FC236}">
                <a16:creationId xmlns:a16="http://schemas.microsoft.com/office/drawing/2014/main" id="{D21E7F3B-E315-4104-9669-FCC3341AC772}"/>
              </a:ext>
            </a:extLst>
          </p:cNvPr>
          <p:cNvSpPr/>
          <p:nvPr/>
        </p:nvSpPr>
        <p:spPr>
          <a:xfrm>
            <a:off x="3216262" y="8775500"/>
            <a:ext cx="626155" cy="307812"/>
          </a:xfrm>
          <a:prstGeom prst="star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21</a:t>
            </a:r>
          </a:p>
        </p:txBody>
      </p:sp>
      <p:pic>
        <p:nvPicPr>
          <p:cNvPr id="4" name="Image 3"/>
          <p:cNvPicPr>
            <a:picLocks noChangeAspect="1"/>
          </p:cNvPicPr>
          <p:nvPr/>
        </p:nvPicPr>
        <p:blipFill>
          <a:blip r:embed="rId7"/>
          <a:stretch>
            <a:fillRect/>
          </a:stretch>
        </p:blipFill>
        <p:spPr>
          <a:xfrm>
            <a:off x="2163479" y="3504291"/>
            <a:ext cx="1052783" cy="10527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Image 2"/>
          <p:cNvPicPr>
            <a:picLocks noChangeAspect="1"/>
          </p:cNvPicPr>
          <p:nvPr/>
        </p:nvPicPr>
        <p:blipFill>
          <a:blip r:embed="rId8"/>
          <a:stretch>
            <a:fillRect/>
          </a:stretch>
        </p:blipFill>
        <p:spPr>
          <a:xfrm>
            <a:off x="1218294" y="2998805"/>
            <a:ext cx="1082622" cy="10826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948" y="2421168"/>
            <a:ext cx="1084876" cy="11068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17000" r="-17000"/>
          </a:stretch>
        </a:blipFill>
        <a:effectLst/>
      </p:bgPr>
    </p:bg>
    <p:spTree>
      <p:nvGrpSpPr>
        <p:cNvPr id="1" name=""/>
        <p:cNvGrpSpPr/>
        <p:nvPr/>
      </p:nvGrpSpPr>
      <p:grpSpPr>
        <a:xfrm>
          <a:off x="0" y="0"/>
          <a:ext cx="0" cy="0"/>
          <a:chOff x="0" y="0"/>
          <a:chExt cx="0" cy="0"/>
        </a:xfrm>
      </p:grpSpPr>
      <p:pic>
        <p:nvPicPr>
          <p:cNvPr id="47106" name="Picture 2" descr="H:\maxresdefault.jpg"/>
          <p:cNvPicPr>
            <a:picLocks noChangeAspect="1" noChangeArrowheads="1"/>
          </p:cNvPicPr>
          <p:nvPr/>
        </p:nvPicPr>
        <p:blipFill>
          <a:blip r:embed="rId4"/>
          <a:srcRect/>
          <a:stretch>
            <a:fillRect/>
          </a:stretch>
        </p:blipFill>
        <p:spPr bwMode="auto">
          <a:xfrm>
            <a:off x="3605539" y="881515"/>
            <a:ext cx="3185782" cy="1802445"/>
          </a:xfrm>
          <a:prstGeom prst="rect">
            <a:avLst/>
          </a:prstGeom>
          <a:ln>
            <a:noFill/>
          </a:ln>
          <a:effectLst>
            <a:softEdge rad="112500"/>
          </a:effectLst>
        </p:spPr>
      </p:pic>
      <p:pic>
        <p:nvPicPr>
          <p:cNvPr id="47109" name="Picture 5" descr="H:\7098073.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bwMode="auto">
          <a:xfrm>
            <a:off x="1569029" y="5216080"/>
            <a:ext cx="5157038" cy="3447528"/>
          </a:xfrm>
          <a:prstGeom prst="rect">
            <a:avLst/>
          </a:prstGeom>
          <a:noFill/>
        </p:spPr>
      </p:pic>
      <p:pic>
        <p:nvPicPr>
          <p:cNvPr id="20" name="Image 19">
            <a:extLst>
              <a:ext uri="{FF2B5EF4-FFF2-40B4-BE49-F238E27FC236}">
                <a16:creationId xmlns:a16="http://schemas.microsoft.com/office/drawing/2014/main" id="{BF167823-3B2E-4E36-9A6B-EA239EE5AFB2}"/>
              </a:ext>
            </a:extLst>
          </p:cNvPr>
          <p:cNvPicPr>
            <a:picLocks noChangeAspect="1"/>
          </p:cNvPicPr>
          <p:nvPr/>
        </p:nvPicPr>
        <p:blipFill>
          <a:blip r:embed="rId7"/>
          <a:stretch>
            <a:fillRect/>
          </a:stretch>
        </p:blipFill>
        <p:spPr>
          <a:xfrm rot="10800000">
            <a:off x="0" y="8520866"/>
            <a:ext cx="6858000" cy="623133"/>
          </a:xfrm>
          <a:prstGeom prst="rect">
            <a:avLst/>
          </a:prstGeom>
        </p:spPr>
      </p:pic>
      <p:pic>
        <p:nvPicPr>
          <p:cNvPr id="7170" name="Picture 2" descr="H:\70036-fontaine-de-l-universite-de-targa-ouzemour.jpg"/>
          <p:cNvPicPr>
            <a:picLocks noChangeAspect="1" noChangeArrowheads="1"/>
          </p:cNvPicPr>
          <p:nvPr/>
        </p:nvPicPr>
        <p:blipFill>
          <a:blip r:embed="rId8"/>
          <a:srcRect/>
          <a:stretch>
            <a:fillRect/>
          </a:stretch>
        </p:blipFill>
        <p:spPr bwMode="auto">
          <a:xfrm>
            <a:off x="341734" y="6666437"/>
            <a:ext cx="3336022" cy="1865103"/>
          </a:xfrm>
          <a:prstGeom prst="rect">
            <a:avLst/>
          </a:prstGeom>
          <a:ln>
            <a:noFill/>
          </a:ln>
          <a:effectLst/>
        </p:spPr>
      </p:pic>
      <p:pic>
        <p:nvPicPr>
          <p:cNvPr id="1027" name="Picture 3" descr="H:\vignette_eduscol_952x45311.jpg"/>
          <p:cNvPicPr>
            <a:picLocks noChangeAspect="1" noChangeArrowheads="1"/>
          </p:cNvPicPr>
          <p:nvPr/>
        </p:nvPicPr>
        <p:blipFill>
          <a:blip r:embed="rId9"/>
          <a:srcRect/>
          <a:stretch>
            <a:fillRect/>
          </a:stretch>
        </p:blipFill>
        <p:spPr bwMode="auto">
          <a:xfrm>
            <a:off x="3514912" y="3077252"/>
            <a:ext cx="3177988" cy="171594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35627" y="3103064"/>
            <a:ext cx="3023054" cy="276999"/>
          </a:xfrm>
          <a:prstGeom prst="rect">
            <a:avLst/>
          </a:prstGeom>
          <a:noFill/>
        </p:spPr>
        <p:txBody>
          <a:bodyPr wrap="square">
            <a:spAutoFit/>
          </a:bodyPr>
          <a:lstStyle/>
          <a:p>
            <a:r>
              <a:rPr lang="en-US" sz="1200" b="1" u="sng" dirty="0">
                <a:solidFill>
                  <a:srgbClr val="FF0000"/>
                </a:solidFill>
                <a:latin typeface="Arial" pitchFamily="34" charset="0"/>
                <a:cs typeface="Arial" pitchFamily="34" charset="0"/>
              </a:rPr>
              <a:t>L’ESPACE NUMÉRIQUE DU TRAVAIL </a:t>
            </a:r>
            <a:r>
              <a:rPr lang="en-US" sz="1200" b="1" dirty="0">
                <a:solidFill>
                  <a:srgbClr val="FF0000"/>
                </a:solidFill>
                <a:latin typeface="Arial" pitchFamily="34" charset="0"/>
                <a:cs typeface="Arial" pitchFamily="34" charset="0"/>
              </a:rPr>
              <a:t>:</a:t>
            </a:r>
          </a:p>
        </p:txBody>
      </p:sp>
      <p:sp>
        <p:nvSpPr>
          <p:cNvPr id="7" name="Rectangle 6"/>
          <p:cNvSpPr/>
          <p:nvPr/>
        </p:nvSpPr>
        <p:spPr>
          <a:xfrm>
            <a:off x="235627" y="3358656"/>
            <a:ext cx="3125890" cy="1754326"/>
          </a:xfrm>
          <a:prstGeom prst="rect">
            <a:avLst/>
          </a:prstGeom>
          <a:noFill/>
        </p:spPr>
        <p:txBody>
          <a:bodyPr wrap="square">
            <a:spAutoFit/>
          </a:bodyPr>
          <a:lstStyle/>
          <a:p>
            <a:r>
              <a:rPr lang="fr-FR" sz="1200" dirty="0">
                <a:latin typeface="Arial" panose="020B0604020202020204" pitchFamily="34" charset="0"/>
                <a:cs typeface="Arial" pitchFamily="34" charset="0"/>
              </a:rPr>
              <a:t>Votre espace numérique du travail est : </a:t>
            </a:r>
            <a:r>
              <a:rPr lang="fr-FR" sz="1200" b="1" dirty="0">
                <a:solidFill>
                  <a:schemeClr val="accent6">
                    <a:lumMod val="50000"/>
                  </a:schemeClr>
                </a:solidFill>
                <a:latin typeface="Arial" pitchFamily="34" charset="0"/>
                <a:cs typeface="Arial" pitchFamily="34" charset="0"/>
              </a:rPr>
              <a:t>Elearning.univ-bejaia.dz.</a:t>
            </a:r>
            <a:br>
              <a:rPr lang="fr-FR" sz="1200" dirty="0">
                <a:latin typeface="Arial" pitchFamily="34" charset="0"/>
                <a:cs typeface="Arial" pitchFamily="34" charset="0"/>
              </a:rPr>
            </a:br>
            <a:r>
              <a:rPr lang="fr-FR" sz="1200" dirty="0">
                <a:latin typeface="Arial" pitchFamily="34" charset="0"/>
                <a:cs typeface="Arial" pitchFamily="34" charset="0"/>
              </a:rPr>
              <a:t>Cet espace contient :</a:t>
            </a:r>
          </a:p>
          <a:p>
            <a:pPr marL="228600" indent="-228600">
              <a:buClr>
                <a:schemeClr val="accent6">
                  <a:lumMod val="75000"/>
                </a:schemeClr>
              </a:buClr>
              <a:buFont typeface="Wingdings" panose="05000000000000000000" pitchFamily="2" charset="2"/>
              <a:buChar char="q"/>
            </a:pPr>
            <a:r>
              <a:rPr lang="fr-FR" sz="1200" dirty="0">
                <a:latin typeface="Arial" pitchFamily="34" charset="0"/>
                <a:cs typeface="Arial" pitchFamily="34" charset="0"/>
              </a:rPr>
              <a:t>Les cours</a:t>
            </a:r>
          </a:p>
          <a:p>
            <a:pPr marL="228600" indent="-228600">
              <a:buClr>
                <a:schemeClr val="accent6">
                  <a:lumMod val="75000"/>
                </a:schemeClr>
              </a:buClr>
              <a:buFont typeface="Wingdings" panose="05000000000000000000" pitchFamily="2" charset="2"/>
              <a:buChar char="q"/>
            </a:pPr>
            <a:r>
              <a:rPr lang="fr-FR" sz="1200" dirty="0">
                <a:latin typeface="Arial" pitchFamily="34" charset="0"/>
                <a:cs typeface="Arial" pitchFamily="34" charset="0"/>
              </a:rPr>
              <a:t>Les emplois du temps</a:t>
            </a:r>
          </a:p>
          <a:p>
            <a:pPr marL="228600" indent="-228600">
              <a:buClr>
                <a:schemeClr val="accent6">
                  <a:lumMod val="75000"/>
                </a:schemeClr>
              </a:buClr>
              <a:buFont typeface="Wingdings" panose="05000000000000000000" pitchFamily="2" charset="2"/>
              <a:buChar char="q"/>
            </a:pPr>
            <a:r>
              <a:rPr lang="fr-FR" sz="1200" dirty="0">
                <a:latin typeface="Arial" pitchFamily="34" charset="0"/>
                <a:cs typeface="Arial" pitchFamily="34" charset="0"/>
              </a:rPr>
              <a:t>Les plannings des examens</a:t>
            </a:r>
          </a:p>
          <a:p>
            <a:pPr marL="228600" indent="-228600">
              <a:buClr>
                <a:schemeClr val="accent6">
                  <a:lumMod val="75000"/>
                </a:schemeClr>
              </a:buClr>
              <a:buFont typeface="Wingdings" panose="05000000000000000000" pitchFamily="2" charset="2"/>
              <a:buChar char="q"/>
            </a:pPr>
            <a:r>
              <a:rPr lang="fr-FR" sz="1200" dirty="0">
                <a:latin typeface="Arial" pitchFamily="34" charset="0"/>
                <a:cs typeface="Arial" pitchFamily="34" charset="0"/>
              </a:rPr>
              <a:t>Diverses informations telles que l'affichage des résultats obtenus pendant les semestres, etc.</a:t>
            </a:r>
          </a:p>
        </p:txBody>
      </p:sp>
      <p:sp>
        <p:nvSpPr>
          <p:cNvPr id="1026" name="AutoShape 2" descr="Espaces numériques de travail | éduscol | Ministère de l'Éducation  nationale et de la Jeunesse - Direction générale de l'enseignement scola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9EDA2CF5-7DFD-4EE5-B623-6B4030DF74C2}"/>
              </a:ext>
            </a:extLst>
          </p:cNvPr>
          <p:cNvSpPr/>
          <p:nvPr/>
        </p:nvSpPr>
        <p:spPr>
          <a:xfrm>
            <a:off x="351162" y="97466"/>
            <a:ext cx="6341737" cy="307777"/>
          </a:xfrm>
          <a:prstGeom prst="rect">
            <a:avLst/>
          </a:prstGeom>
          <a:solidFill>
            <a:schemeClr val="accent6">
              <a:lumMod val="75000"/>
            </a:schemeClr>
          </a:solidFill>
        </p:spPr>
        <p:txBody>
          <a:bodyPr wrap="square">
            <a:spAutoFit/>
          </a:bodyPr>
          <a:lstStyle/>
          <a:p>
            <a:pPr algn="ctr"/>
            <a:r>
              <a:rPr lang="en-US" sz="1400" b="1" dirty="0">
                <a:solidFill>
                  <a:schemeClr val="bg1"/>
                </a:solidFill>
                <a:latin typeface="Arial" pitchFamily="34" charset="0"/>
                <a:cs typeface="Arial" pitchFamily="34" charset="0"/>
              </a:rPr>
              <a:t>COMMUNICATION ET INFORMATION</a:t>
            </a:r>
          </a:p>
        </p:txBody>
      </p:sp>
      <p:sp>
        <p:nvSpPr>
          <p:cNvPr id="12" name="Rectangle 11"/>
          <p:cNvSpPr/>
          <p:nvPr/>
        </p:nvSpPr>
        <p:spPr>
          <a:xfrm>
            <a:off x="275859" y="483416"/>
            <a:ext cx="4013199" cy="281212"/>
          </a:xfrm>
          <a:prstGeom prst="rect">
            <a:avLst/>
          </a:prstGeom>
          <a:noFill/>
        </p:spPr>
        <p:txBody>
          <a:bodyPr wrap="square">
            <a:spAutoFit/>
          </a:bodyPr>
          <a:lstStyle/>
          <a:p>
            <a:r>
              <a:rPr lang="fr-FR" sz="1200" b="1" u="sng" dirty="0">
                <a:solidFill>
                  <a:srgbClr val="FF0000"/>
                </a:solidFill>
                <a:latin typeface="Arial" pitchFamily="34" charset="0"/>
                <a:cs typeface="Arial" pitchFamily="34" charset="0"/>
              </a:rPr>
              <a:t>VOTRE COMPTE INFORMATIQUE À L’UNIVERSITÉ </a:t>
            </a:r>
            <a:endParaRPr lang="en-US" sz="1200" b="1" u="sng" dirty="0">
              <a:solidFill>
                <a:srgbClr val="FF0000"/>
              </a:solidFill>
              <a:latin typeface="Arial" pitchFamily="34" charset="0"/>
              <a:cs typeface="Arial" pitchFamily="34" charset="0"/>
            </a:endParaRPr>
          </a:p>
        </p:txBody>
      </p:sp>
      <p:sp>
        <p:nvSpPr>
          <p:cNvPr id="18" name="Rectangle 17"/>
          <p:cNvSpPr/>
          <p:nvPr/>
        </p:nvSpPr>
        <p:spPr>
          <a:xfrm>
            <a:off x="275859" y="922802"/>
            <a:ext cx="3254376" cy="1938992"/>
          </a:xfrm>
          <a:prstGeom prst="rect">
            <a:avLst/>
          </a:prstGeom>
          <a:noFill/>
        </p:spPr>
        <p:txBody>
          <a:bodyPr wrap="square">
            <a:spAutoFit/>
          </a:bodyPr>
          <a:lstStyle/>
          <a:p>
            <a:pPr algn="just"/>
            <a:r>
              <a:rPr lang="fr-FR" sz="1200" dirty="0">
                <a:latin typeface="Arial" panose="020B0604020202020204" pitchFamily="34" charset="0"/>
                <a:cs typeface="Arial" panose="020B0604020202020204" pitchFamily="34" charset="0"/>
              </a:rPr>
              <a:t>La Faculté des Sciences de la Nature et de la Vie met à disposition de ses étudiants une adresse mail institutionnelle. Cette adresse permet de faciliter la communication entre les étudiants et les professionnels de l'université, y compris les enseignants et l'administration. Elle sera utilisée pour envoyer des invitations à des cours en ligne, partager des cours, et diffuser tout type de documents relatifs au parcours pédagogique des étudiants.</a:t>
            </a:r>
            <a:endParaRPr lang="en-US" sz="1200" dirty="0">
              <a:latin typeface="Arial" pitchFamily="34" charset="0"/>
              <a:cs typeface="Arial" pitchFamily="34" charset="0"/>
            </a:endParaRPr>
          </a:p>
        </p:txBody>
      </p:sp>
      <p:sp>
        <p:nvSpPr>
          <p:cNvPr id="21" name="Rectangle 20"/>
          <p:cNvSpPr/>
          <p:nvPr/>
        </p:nvSpPr>
        <p:spPr>
          <a:xfrm>
            <a:off x="-419100" y="5492173"/>
            <a:ext cx="3150279" cy="307777"/>
          </a:xfrm>
          <a:prstGeom prst="rect">
            <a:avLst/>
          </a:prstGeom>
          <a:noFill/>
        </p:spPr>
        <p:txBody>
          <a:bodyPr wrap="square">
            <a:spAutoFit/>
          </a:bodyPr>
          <a:lstStyle/>
          <a:p>
            <a:pPr algn="ctr"/>
            <a:r>
              <a:rPr lang="en-US" sz="1400" b="1" u="sng" dirty="0">
                <a:solidFill>
                  <a:srgbClr val="FF0000"/>
                </a:solidFill>
                <a:latin typeface="Arial" pitchFamily="34" charset="0"/>
                <a:cs typeface="Arial" pitchFamily="34" charset="0"/>
              </a:rPr>
              <a:t>VOTRE CARTE CHIFA</a:t>
            </a:r>
          </a:p>
        </p:txBody>
      </p:sp>
      <p:sp>
        <p:nvSpPr>
          <p:cNvPr id="22" name="Rectangle 21"/>
          <p:cNvSpPr/>
          <p:nvPr/>
        </p:nvSpPr>
        <p:spPr>
          <a:xfrm>
            <a:off x="65359" y="5764292"/>
            <a:ext cx="4434198" cy="1384995"/>
          </a:xfrm>
          <a:prstGeom prst="rect">
            <a:avLst/>
          </a:prstGeom>
          <a:noFill/>
        </p:spPr>
        <p:txBody>
          <a:bodyPr wrap="square">
            <a:spAutoFit/>
          </a:bodyPr>
          <a:lstStyle/>
          <a:p>
            <a:r>
              <a:rPr lang="fr-FR" sz="1200" b="1" dirty="0">
                <a:solidFill>
                  <a:srgbClr val="CC6600"/>
                </a:solidFill>
                <a:latin typeface="Arial" pitchFamily="34" charset="0"/>
                <a:cs typeface="Arial" pitchFamily="34" charset="0"/>
              </a:rPr>
              <a:t>Le dossier à fournir pour établir la carte CHIFA  Etudiant :</a:t>
            </a:r>
          </a:p>
          <a:p>
            <a:pPr marL="171450" indent="-171450">
              <a:buClr>
                <a:srgbClr val="008000"/>
              </a:buClr>
              <a:buFont typeface="Wingdings" panose="05000000000000000000" pitchFamily="2" charset="2"/>
              <a:buChar char="q"/>
            </a:pPr>
            <a:r>
              <a:rPr lang="fr-FR" sz="1200" b="1" dirty="0">
                <a:solidFill>
                  <a:srgbClr val="CC6600"/>
                </a:solidFill>
                <a:latin typeface="Arial" pitchFamily="34" charset="0"/>
                <a:cs typeface="Arial" pitchFamily="34" charset="0"/>
              </a:rPr>
              <a:t>Un extrait de naissance ;</a:t>
            </a:r>
          </a:p>
          <a:p>
            <a:pPr marL="171450" indent="-171450">
              <a:buClr>
                <a:srgbClr val="008000"/>
              </a:buClr>
              <a:buFont typeface="Wingdings" panose="05000000000000000000" pitchFamily="2" charset="2"/>
              <a:buChar char="q"/>
            </a:pPr>
            <a:r>
              <a:rPr lang="fr-FR" sz="1200" b="1" dirty="0">
                <a:solidFill>
                  <a:srgbClr val="CC6600"/>
                </a:solidFill>
                <a:latin typeface="Arial" pitchFamily="34" charset="0"/>
                <a:cs typeface="Arial" pitchFamily="34" charset="0"/>
              </a:rPr>
              <a:t>Une copie de la carte nationale d’identité ;</a:t>
            </a:r>
          </a:p>
          <a:p>
            <a:pPr marL="171450" indent="-171450">
              <a:buClr>
                <a:srgbClr val="008000"/>
              </a:buClr>
              <a:buFont typeface="Wingdings" panose="05000000000000000000" pitchFamily="2" charset="2"/>
              <a:buChar char="q"/>
            </a:pPr>
            <a:r>
              <a:rPr lang="fr-FR" sz="1200" b="1" dirty="0">
                <a:solidFill>
                  <a:srgbClr val="CC6600"/>
                </a:solidFill>
                <a:latin typeface="Arial" pitchFamily="34" charset="0"/>
                <a:cs typeface="Arial" pitchFamily="34" charset="0"/>
              </a:rPr>
              <a:t>Une copie de la carte du groupe sanguin ;</a:t>
            </a:r>
          </a:p>
          <a:p>
            <a:pPr marL="171450" indent="-171450">
              <a:buClr>
                <a:srgbClr val="008000"/>
              </a:buClr>
              <a:buFont typeface="Wingdings" panose="05000000000000000000" pitchFamily="2" charset="2"/>
              <a:buChar char="q"/>
            </a:pPr>
            <a:r>
              <a:rPr lang="fr-FR" sz="1200" b="1" dirty="0">
                <a:solidFill>
                  <a:srgbClr val="CC6600"/>
                </a:solidFill>
                <a:latin typeface="Arial" pitchFamily="34" charset="0"/>
                <a:cs typeface="Arial" pitchFamily="34" charset="0"/>
              </a:rPr>
              <a:t>Une copie du certificat de scolarité de l’année universitaire en cour ;</a:t>
            </a:r>
          </a:p>
          <a:p>
            <a:pPr marL="171450" indent="-171450">
              <a:buClr>
                <a:schemeClr val="accent6">
                  <a:lumMod val="75000"/>
                </a:schemeClr>
              </a:buClr>
              <a:buFont typeface="Wingdings" panose="05000000000000000000" pitchFamily="2" charset="2"/>
              <a:buChar char="q"/>
            </a:pPr>
            <a:r>
              <a:rPr lang="fr-FR" sz="1200" b="1" dirty="0">
                <a:solidFill>
                  <a:srgbClr val="CC6600"/>
                </a:solidFill>
                <a:latin typeface="Arial" pitchFamily="34" charset="0"/>
                <a:cs typeface="Arial" pitchFamily="34" charset="0"/>
              </a:rPr>
              <a:t>Une photo d’identité.</a:t>
            </a:r>
            <a:endParaRPr lang="en-US" sz="1200" b="1" dirty="0">
              <a:solidFill>
                <a:srgbClr val="CC6600"/>
              </a:solidFill>
              <a:latin typeface="Arial" pitchFamily="34" charset="0"/>
              <a:cs typeface="Arial" pitchFamily="34" charset="0"/>
            </a:endParaRPr>
          </a:p>
        </p:txBody>
      </p:sp>
      <p:pic>
        <p:nvPicPr>
          <p:cNvPr id="17" name="Image 16">
            <a:extLst>
              <a:ext uri="{FF2B5EF4-FFF2-40B4-BE49-F238E27FC236}">
                <a16:creationId xmlns:a16="http://schemas.microsoft.com/office/drawing/2014/main" id="{4F727971-8662-46DD-AADC-E30A2A35500B}"/>
              </a:ext>
            </a:extLst>
          </p:cNvPr>
          <p:cNvPicPr>
            <a:picLocks noChangeAspect="1"/>
          </p:cNvPicPr>
          <p:nvPr/>
        </p:nvPicPr>
        <p:blipFill>
          <a:blip r:embed="rId10"/>
          <a:stretch>
            <a:fillRect/>
          </a:stretch>
        </p:blipFill>
        <p:spPr>
          <a:xfrm>
            <a:off x="6525008" y="6108866"/>
            <a:ext cx="347502" cy="3054361"/>
          </a:xfrm>
          <a:prstGeom prst="rect">
            <a:avLst/>
          </a:prstGeom>
        </p:spPr>
      </p:pic>
      <p:sp>
        <p:nvSpPr>
          <p:cNvPr id="19" name="Étoile à 24 branches 13">
            <a:extLst>
              <a:ext uri="{FF2B5EF4-FFF2-40B4-BE49-F238E27FC236}">
                <a16:creationId xmlns:a16="http://schemas.microsoft.com/office/drawing/2014/main" id="{C0B32456-FE02-47F4-8027-2CB3C3F1E8DF}"/>
              </a:ext>
            </a:extLst>
          </p:cNvPr>
          <p:cNvSpPr/>
          <p:nvPr/>
        </p:nvSpPr>
        <p:spPr>
          <a:xfrm>
            <a:off x="3185782" y="8760676"/>
            <a:ext cx="626155" cy="307812"/>
          </a:xfrm>
          <a:prstGeom prst="star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22</a:t>
            </a:r>
          </a:p>
        </p:txBody>
      </p:sp>
      <p:sp>
        <p:nvSpPr>
          <p:cNvPr id="2" name="Rectangle 1"/>
          <p:cNvSpPr/>
          <p:nvPr/>
        </p:nvSpPr>
        <p:spPr>
          <a:xfrm>
            <a:off x="263159" y="687267"/>
            <a:ext cx="3429000" cy="461665"/>
          </a:xfrm>
          <a:prstGeom prst="rect">
            <a:avLst/>
          </a:prstGeom>
        </p:spPr>
        <p:txBody>
          <a:bodyPr>
            <a:spAutoFit/>
          </a:bodyPr>
          <a:lstStyle/>
          <a:p>
            <a:r>
              <a:rPr lang="fr-FR" sz="1200" b="1" dirty="0">
                <a:latin typeface="Arial" pitchFamily="34" charset="0"/>
                <a:cs typeface="Arial" pitchFamily="34" charset="0"/>
              </a:rPr>
              <a:t>Le compte mail Google pour étudiant:</a:t>
            </a:r>
            <a:br>
              <a:rPr lang="fr-FR" sz="1200" b="1" dirty="0">
                <a:latin typeface="Arial" pitchFamily="34" charset="0"/>
                <a:cs typeface="Arial" pitchFamily="34" charset="0"/>
              </a:rPr>
            </a:br>
            <a:endParaRPr lang="fr-FR" sz="1200" b="1" dirty="0"/>
          </a:p>
        </p:txBody>
      </p:sp>
      <p:sp>
        <p:nvSpPr>
          <p:cNvPr id="27" name="Rectangle 26"/>
          <p:cNvSpPr/>
          <p:nvPr/>
        </p:nvSpPr>
        <p:spPr>
          <a:xfrm>
            <a:off x="341734" y="5147605"/>
            <a:ext cx="6377001" cy="6243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351163" y="3001741"/>
            <a:ext cx="6341737" cy="720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353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6000" b="-6000"/>
          </a:stretch>
        </a:blipFill>
        <a:effectLst/>
      </p:bgPr>
    </p:bg>
    <p:spTree>
      <p:nvGrpSpPr>
        <p:cNvPr id="1" name=""/>
        <p:cNvGrpSpPr/>
        <p:nvPr/>
      </p:nvGrpSpPr>
      <p:grpSpPr>
        <a:xfrm>
          <a:off x="0" y="0"/>
          <a:ext cx="0" cy="0"/>
          <a:chOff x="0" y="0"/>
          <a:chExt cx="0" cy="0"/>
        </a:xfrm>
      </p:grpSpPr>
      <p:pic>
        <p:nvPicPr>
          <p:cNvPr id="2050" name="Picture 2" descr="https://fsnv.univ-setif.dz/images/administration/AC.jpg"/>
          <p:cNvPicPr>
            <a:picLocks noChangeAspect="1" noChangeArrowheads="1"/>
          </p:cNvPicPr>
          <p:nvPr/>
        </p:nvPicPr>
        <p:blipFill>
          <a:blip r:embed="rId3"/>
          <a:srcRect/>
          <a:stretch>
            <a:fillRect/>
          </a:stretch>
        </p:blipFill>
        <p:spPr bwMode="auto">
          <a:xfrm>
            <a:off x="696555" y="6254580"/>
            <a:ext cx="5370286" cy="276293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Rectangle 5">
            <a:extLst>
              <a:ext uri="{FF2B5EF4-FFF2-40B4-BE49-F238E27FC236}">
                <a16:creationId xmlns:a16="http://schemas.microsoft.com/office/drawing/2014/main" id="{9EDA2CF5-7DFD-4EE5-B623-6B4030DF74C2}"/>
              </a:ext>
            </a:extLst>
          </p:cNvPr>
          <p:cNvSpPr/>
          <p:nvPr/>
        </p:nvSpPr>
        <p:spPr>
          <a:xfrm>
            <a:off x="696555" y="181782"/>
            <a:ext cx="5522686" cy="307777"/>
          </a:xfrm>
          <a:prstGeom prst="rect">
            <a:avLst/>
          </a:prstGeom>
          <a:solidFill>
            <a:schemeClr val="accent6">
              <a:lumMod val="75000"/>
            </a:schemeClr>
          </a:solidFill>
        </p:spPr>
        <p:txBody>
          <a:bodyPr wrap="square">
            <a:spAutoFit/>
          </a:bodyPr>
          <a:lstStyle/>
          <a:p>
            <a:pPr algn="ctr"/>
            <a:r>
              <a:rPr lang="fr-FR" sz="1400" b="1" dirty="0">
                <a:solidFill>
                  <a:schemeClr val="bg1"/>
                </a:solidFill>
              </a:rPr>
              <a:t>Vie pratique </a:t>
            </a:r>
          </a:p>
        </p:txBody>
      </p:sp>
      <p:sp>
        <p:nvSpPr>
          <p:cNvPr id="2051" name="Rectangle 3"/>
          <p:cNvSpPr>
            <a:spLocks noChangeArrowheads="1"/>
          </p:cNvSpPr>
          <p:nvPr/>
        </p:nvSpPr>
        <p:spPr bwMode="auto">
          <a:xfrm>
            <a:off x="652785" y="489559"/>
            <a:ext cx="5457825" cy="6524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sz="1400" b="1" i="0" u="none" strike="noStrike" cap="none" normalizeH="0" baseline="0" dirty="0">
                <a:ln>
                  <a:noFill/>
                </a:ln>
                <a:solidFill>
                  <a:srgbClr val="CC3300"/>
                </a:solidFill>
                <a:effectLst/>
                <a:latin typeface="Arial" pitchFamily="34" charset="0"/>
                <a:ea typeface="Calibri" pitchFamily="34" charset="0"/>
                <a:cs typeface="Arial" pitchFamily="34" charset="0"/>
              </a:rPr>
              <a:t> Service des activités culturelles et sportives :</a:t>
            </a:r>
            <a:endParaRPr kumimoji="0" lang="fr-FR" sz="1400" b="1" i="0" u="none" strike="noStrike" cap="none" normalizeH="0" baseline="0" dirty="0">
              <a:ln>
                <a:noFill/>
              </a:ln>
              <a:solidFill>
                <a:srgbClr val="CC33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Ce service, des activités culturelles et sportives, offre à l’étudiant la possibilité de pratiquer sa vocation. La pratique sportive (collective ou individuelle) ou culturelle (théâtre, musique, …..) permet à l’étudiant de trouver son équilibre.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sz="1400" b="1" i="0" u="none" strike="noStrike" cap="none" normalizeH="0" baseline="0" dirty="0">
                <a:ln>
                  <a:noFill/>
                </a:ln>
                <a:solidFill>
                  <a:srgbClr val="CC3300"/>
                </a:solidFill>
                <a:effectLst/>
                <a:latin typeface="Arial" pitchFamily="34" charset="0"/>
                <a:ea typeface="Calibri" pitchFamily="34" charset="0"/>
                <a:cs typeface="Arial" pitchFamily="34" charset="0"/>
              </a:rPr>
              <a:t> Centre médical:</a:t>
            </a:r>
            <a:endParaRPr kumimoji="0" lang="fr-FR" sz="1400" b="1" i="0" u="none" strike="noStrike" cap="none" normalizeH="0" baseline="0" dirty="0">
              <a:ln>
                <a:noFill/>
              </a:ln>
              <a:solidFill>
                <a:srgbClr val="CC33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Il existe à l’université un centre permettant la prise en charge médicale de tout patient estudiantin. Ces prestations, entièrement, gratuites se résument aux consultations et aux différents soins de première nécessité.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sz="1400" b="1" i="0" u="none" strike="noStrike" cap="none" normalizeH="0" baseline="0" dirty="0">
                <a:ln>
                  <a:noFill/>
                </a:ln>
                <a:solidFill>
                  <a:srgbClr val="CC3300"/>
                </a:solidFill>
                <a:effectLst/>
                <a:latin typeface="Arial" pitchFamily="34" charset="0"/>
                <a:ea typeface="Calibri" pitchFamily="34" charset="0"/>
                <a:cs typeface="Arial" pitchFamily="34" charset="0"/>
              </a:rPr>
              <a:t> Centre audio-visuel:</a:t>
            </a:r>
            <a:endParaRPr kumimoji="0" lang="fr-FR" sz="1400" b="1" i="0" u="none" strike="noStrike" cap="none" normalizeH="0" baseline="0" dirty="0">
              <a:ln>
                <a:noFill/>
              </a:ln>
              <a:solidFill>
                <a:srgbClr val="CC33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Le centre compte un auditorium comprenant une salle de conférence.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 Il dispose des équipements audio-visuels des plus performants. Le centre contribue d’une façon significative à l’introduction et au développement des méthodes audio-visuelles dans l’enseignement. Le centre est aussi chargé de promouvoir et développer les activités culturelles à travers l’organisation régulière de manifestations nationales et internationales. </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sz="1400" b="1" i="0" u="none" strike="noStrike" cap="none" normalizeH="0" baseline="0" dirty="0">
                <a:ln>
                  <a:noFill/>
                </a:ln>
                <a:solidFill>
                  <a:srgbClr val="CC3300"/>
                </a:solidFill>
                <a:effectLst/>
                <a:latin typeface="Arial" pitchFamily="34" charset="0"/>
                <a:ea typeface="Calibri" pitchFamily="34" charset="0"/>
                <a:cs typeface="Arial" pitchFamily="34" charset="0"/>
              </a:rPr>
              <a:t> Centre des systèmes et réseaux d’information et de communication</a:t>
            </a:r>
            <a:endParaRPr kumimoji="0" lang="fr-FR" sz="1400" b="1" i="0" u="none" strike="noStrike" cap="none" normalizeH="0" baseline="0" dirty="0">
              <a:ln>
                <a:noFill/>
              </a:ln>
              <a:solidFill>
                <a:srgbClr val="CC3300"/>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a:ln>
                  <a:noFill/>
                </a:ln>
                <a:effectLst/>
                <a:latin typeface="Arial" pitchFamily="34" charset="0"/>
                <a:ea typeface="Times New Roman" pitchFamily="18" charset="0"/>
                <a:cs typeface="Arial" pitchFamily="34" charset="0"/>
              </a:rPr>
              <a:t> </a:t>
            </a:r>
            <a:r>
              <a:rPr kumimoji="0" lang="fr-FR" sz="1400" b="0" i="0" u="none" strike="noStrike" cap="none" normalizeH="0" baseline="0" dirty="0">
                <a:ln>
                  <a:noFill/>
                </a:ln>
                <a:effectLst/>
                <a:latin typeface="Arial" pitchFamily="34" charset="0"/>
                <a:ea typeface="Times New Roman" pitchFamily="18" charset="0"/>
                <a:cs typeface="Arial" pitchFamily="34" charset="0"/>
              </a:rPr>
              <a:t>Il assure tous les services liés à l’internet: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 Courrier électronique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 Diffusions d’informations en ligne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 Site Web de l’université</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 Inscriptions des nouveaux bacheliers en ligne</a:t>
            </a: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fr-FR" sz="1400" b="1" i="0" u="none" strike="noStrike" cap="none" normalizeH="0" baseline="0" dirty="0">
                <a:ln>
                  <a:noFill/>
                </a:ln>
                <a:solidFill>
                  <a:srgbClr val="CC3300"/>
                </a:solidFill>
                <a:effectLst/>
                <a:latin typeface="Arial" pitchFamily="34" charset="0"/>
                <a:ea typeface="Times New Roman" pitchFamily="18" charset="0"/>
                <a:cs typeface="Arial" pitchFamily="34" charset="0"/>
              </a:rPr>
              <a:t> Services auxiliaires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D’autres commodités ont été installées à l’université, nous citons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 Agence Postale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a:ln>
                  <a:noFill/>
                </a:ln>
                <a:effectLst/>
                <a:latin typeface="Arial" pitchFamily="34" charset="0"/>
                <a:ea typeface="Times New Roman" pitchFamily="18" charset="0"/>
                <a:cs typeface="Arial" pitchFamily="34" charset="0"/>
              </a:rPr>
              <a:t>- Antenne de la caisse nationale d’assurance sociale CNAS</a:t>
            </a:r>
            <a:endParaRPr kumimoji="0" lang="fr-FR" sz="1400" b="0" i="0" u="none" strike="noStrike" cap="none" normalizeH="0" baseline="0" dirty="0">
              <a:ln>
                <a:noFill/>
              </a:ln>
              <a:effectLst/>
              <a:latin typeface="Arial" pitchFamily="34" charset="0"/>
              <a:cs typeface="Arial" pitchFamily="34" charset="0"/>
            </a:endParaRPr>
          </a:p>
        </p:txBody>
      </p:sp>
      <p:sp>
        <p:nvSpPr>
          <p:cNvPr id="12" name="Étoile à 24 branches 13">
            <a:extLst>
              <a:ext uri="{FF2B5EF4-FFF2-40B4-BE49-F238E27FC236}">
                <a16:creationId xmlns:a16="http://schemas.microsoft.com/office/drawing/2014/main" id="{C0B32456-FE02-47F4-8027-2CB3C3F1E8DF}"/>
              </a:ext>
            </a:extLst>
          </p:cNvPr>
          <p:cNvSpPr/>
          <p:nvPr/>
        </p:nvSpPr>
        <p:spPr>
          <a:xfrm>
            <a:off x="3185782" y="8760676"/>
            <a:ext cx="626155" cy="307812"/>
          </a:xfrm>
          <a:prstGeom prst="star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23</a:t>
            </a:r>
          </a:p>
        </p:txBody>
      </p:sp>
      <p:pic>
        <p:nvPicPr>
          <p:cNvPr id="13" name="Image 12">
            <a:extLst>
              <a:ext uri="{FF2B5EF4-FFF2-40B4-BE49-F238E27FC236}">
                <a16:creationId xmlns:a16="http://schemas.microsoft.com/office/drawing/2014/main" id="{4F727971-8662-46DD-AADC-E30A2A35500B}"/>
              </a:ext>
            </a:extLst>
          </p:cNvPr>
          <p:cNvPicPr>
            <a:picLocks noChangeAspect="1"/>
          </p:cNvPicPr>
          <p:nvPr/>
        </p:nvPicPr>
        <p:blipFill>
          <a:blip r:embed="rId4"/>
          <a:stretch>
            <a:fillRect/>
          </a:stretch>
        </p:blipFill>
        <p:spPr>
          <a:xfrm>
            <a:off x="6525008" y="6108866"/>
            <a:ext cx="347502" cy="305436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l="-17000" r="-17000"/>
          </a:stretch>
        </a:blip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1E3934B-3C6C-481F-99FF-81B97F6D4E7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361147" y="6702092"/>
            <a:ext cx="6201961" cy="1634785"/>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3756677802"/>
              </p:ext>
            </p:extLst>
          </p:nvPr>
        </p:nvGraphicFramePr>
        <p:xfrm>
          <a:off x="536575" y="2765208"/>
          <a:ext cx="5730420" cy="3497886"/>
        </p:xfrm>
        <a:graphic>
          <a:graphicData uri="http://schemas.openxmlformats.org/drawingml/2006/table">
            <a:tbl>
              <a:tblPr firstRow="1" bandRow="1">
                <a:tableStyleId>{D27102A9-8310-4765-A935-A1911B00CA55}</a:tableStyleId>
              </a:tblPr>
              <a:tblGrid>
                <a:gridCol w="2402822">
                  <a:extLst>
                    <a:ext uri="{9D8B030D-6E8A-4147-A177-3AD203B41FA5}">
                      <a16:colId xmlns:a16="http://schemas.microsoft.com/office/drawing/2014/main" val="20000"/>
                    </a:ext>
                  </a:extLst>
                </a:gridCol>
                <a:gridCol w="1428750">
                  <a:extLst>
                    <a:ext uri="{9D8B030D-6E8A-4147-A177-3AD203B41FA5}">
                      <a16:colId xmlns:a16="http://schemas.microsoft.com/office/drawing/2014/main" val="20001"/>
                    </a:ext>
                  </a:extLst>
                </a:gridCol>
                <a:gridCol w="1898848">
                  <a:extLst>
                    <a:ext uri="{9D8B030D-6E8A-4147-A177-3AD203B41FA5}">
                      <a16:colId xmlns:a16="http://schemas.microsoft.com/office/drawing/2014/main" val="20002"/>
                    </a:ext>
                  </a:extLst>
                </a:gridCol>
              </a:tblGrid>
              <a:tr h="223901">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b="0" dirty="0">
                          <a:latin typeface="+mn-lt"/>
                        </a:rPr>
                        <a:t>Doyen</a:t>
                      </a:r>
                      <a:endParaRPr lang="en-US" sz="900" b="0" dirty="0">
                        <a:latin typeface="+mn-lt"/>
                        <a:cs typeface="Arial" pitchFamily="34" charset="0"/>
                      </a:endParaRP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b="1" dirty="0">
                          <a:latin typeface="+mn-lt"/>
                        </a:rPr>
                        <a:t>M. BETTACHE Azzeddine</a:t>
                      </a:r>
                      <a:endParaRPr lang="en-US" sz="900" b="1" dirty="0">
                        <a:latin typeface="+mn-lt"/>
                        <a:cs typeface="Arial" pitchFamily="34" charset="0"/>
                      </a:endParaRPr>
                    </a:p>
                  </a:txBody>
                  <a:tcPr anchor="ctr"/>
                </a:tc>
                <a:tc>
                  <a:txBody>
                    <a:bodyPr/>
                    <a:lstStyle/>
                    <a:p>
                      <a:pPr algn="l"/>
                      <a:r>
                        <a:rPr lang="en-US" sz="900" b="0" dirty="0">
                          <a:solidFill>
                            <a:srgbClr val="0070C0"/>
                          </a:solidFill>
                          <a:latin typeface="+mn-lt"/>
                        </a:rPr>
                        <a:t>doyen@snv.univ-bejaia.dz</a:t>
                      </a:r>
                      <a:endParaRPr lang="en-US" sz="900" b="0" dirty="0">
                        <a:solidFill>
                          <a:srgbClr val="0070C0"/>
                        </a:solidFill>
                        <a:latin typeface="+mn-lt"/>
                        <a:cs typeface="Arial" pitchFamily="34" charset="0"/>
                      </a:endParaRPr>
                    </a:p>
                  </a:txBody>
                  <a:tcPr anchor="ctr">
                    <a:noFill/>
                  </a:tcPr>
                </a:tc>
                <a:extLst>
                  <a:ext uri="{0D108BD9-81ED-4DB2-BD59-A6C34878D82A}">
                    <a16:rowId xmlns:a16="http://schemas.microsoft.com/office/drawing/2014/main" val="10000"/>
                  </a:ext>
                </a:extLst>
              </a:tr>
              <a:tr h="358242">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fr-FR" sz="900" b="0" kern="1200" dirty="0">
                          <a:latin typeface="+mn-lt"/>
                        </a:rPr>
                        <a:t>Vice Doyen chargé des Etudes et des Questions Liées aux Etudiants</a:t>
                      </a:r>
                      <a:endParaRPr lang="fr-FR" sz="900" b="0" dirty="0">
                        <a:latin typeface="+mn-lt"/>
                        <a:cs typeface="Arial" pitchFamily="34" charset="0"/>
                      </a:endParaRPr>
                    </a:p>
                  </a:txBody>
                  <a:tcPr anchor="ctr"/>
                </a:tc>
                <a:tc>
                  <a:txBody>
                    <a:bodyPr/>
                    <a:lstStyle/>
                    <a:p>
                      <a:pPr algn="l"/>
                      <a:r>
                        <a:rPr lang="en-US" sz="900" b="1" kern="1200" dirty="0">
                          <a:latin typeface="+mn-lt"/>
                        </a:rPr>
                        <a:t>M</a:t>
                      </a:r>
                      <a:r>
                        <a:rPr lang="en-US" sz="900" b="1" kern="1200" baseline="30000" dirty="0">
                          <a:latin typeface="+mn-lt"/>
                        </a:rPr>
                        <a:t>me</a:t>
                      </a:r>
                      <a:r>
                        <a:rPr lang="en-US" sz="900" b="1" kern="1200" dirty="0">
                          <a:latin typeface="+mn-lt"/>
                        </a:rPr>
                        <a:t>. AYOUNI Karima</a:t>
                      </a:r>
                      <a:endParaRPr lang="en-US" sz="900" b="1" dirty="0">
                        <a:solidFill>
                          <a:schemeClr val="tx1"/>
                        </a:solidFill>
                        <a:latin typeface="+mn-lt"/>
                        <a:cs typeface="Arial" pitchFamily="34" charset="0"/>
                      </a:endParaRPr>
                    </a:p>
                  </a:txBody>
                  <a:tcPr anchor="ctr"/>
                </a:tc>
                <a:tc>
                  <a:txBody>
                    <a:bodyPr/>
                    <a:lstStyle/>
                    <a:p>
                      <a:pPr algn="l"/>
                      <a:r>
                        <a:rPr lang="en-US" sz="900" b="0" kern="1200" dirty="0">
                          <a:solidFill>
                            <a:srgbClr val="0070C0"/>
                          </a:solidFill>
                          <a:latin typeface="+mn-lt"/>
                        </a:rPr>
                        <a:t>vdp@snv.univ-bejaia.dz</a:t>
                      </a:r>
                      <a:endParaRPr lang="en-US" sz="900" b="0" dirty="0">
                        <a:solidFill>
                          <a:srgbClr val="0070C0"/>
                        </a:solidFill>
                        <a:latin typeface="+mn-lt"/>
                        <a:cs typeface="Arial" pitchFamily="34" charset="0"/>
                      </a:endParaRPr>
                    </a:p>
                  </a:txBody>
                  <a:tcPr anchor="ctr">
                    <a:noFill/>
                  </a:tcPr>
                </a:tc>
                <a:extLst>
                  <a:ext uri="{0D108BD9-81ED-4DB2-BD59-A6C34878D82A}">
                    <a16:rowId xmlns:a16="http://schemas.microsoft.com/office/drawing/2014/main" val="10001"/>
                  </a:ext>
                </a:extLst>
              </a:tr>
              <a:tr h="244057">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fr-FR" sz="900" b="0" kern="1200" dirty="0">
                          <a:latin typeface="+mn-lt"/>
                        </a:rPr>
                        <a:t>Vice Doyen chargée de la Post Graduation et de la Recherche et des Relations Extérieures</a:t>
                      </a:r>
                      <a:endParaRPr lang="fr-FR" sz="900" b="0" dirty="0">
                        <a:latin typeface="+mn-lt"/>
                        <a:cs typeface="Arial" pitchFamily="34" charset="0"/>
                      </a:endParaRPr>
                    </a:p>
                  </a:txBody>
                  <a:tcPr anchor="ctr"/>
                </a:tc>
                <a:tc>
                  <a:txBody>
                    <a:bodyPr/>
                    <a:lstStyle/>
                    <a:p>
                      <a:pPr algn="l">
                        <a:lnSpc>
                          <a:spcPct val="200000"/>
                        </a:lnSpc>
                      </a:pPr>
                      <a:r>
                        <a:rPr lang="en-US" sz="900" b="1" dirty="0">
                          <a:latin typeface="+mn-lt"/>
                        </a:rPr>
                        <a:t>M</a:t>
                      </a:r>
                      <a:r>
                        <a:rPr lang="en-US" sz="900" b="1" u="none" dirty="0">
                          <a:latin typeface="+mn-lt"/>
                        </a:rPr>
                        <a:t>. DJOUDI Ferhat</a:t>
                      </a:r>
                      <a:endParaRPr lang="en-US" sz="900" b="1" u="none" dirty="0">
                        <a:solidFill>
                          <a:schemeClr val="tx1"/>
                        </a:solidFill>
                        <a:latin typeface="+mn-lt"/>
                        <a:cs typeface="Arial" pitchFamily="34" charset="0"/>
                      </a:endParaRPr>
                    </a:p>
                  </a:txBody>
                  <a:tcPr/>
                </a:tc>
                <a:tc>
                  <a:txBody>
                    <a:bodyPr/>
                    <a:lstStyle/>
                    <a:p>
                      <a:pPr algn="l"/>
                      <a:r>
                        <a:rPr lang="en-US" sz="900" b="0" kern="1200" dirty="0">
                          <a:solidFill>
                            <a:srgbClr val="0070C0"/>
                          </a:solidFill>
                          <a:latin typeface="+mn-lt"/>
                        </a:rPr>
                        <a:t>p</a:t>
                      </a:r>
                      <a:r>
                        <a:rPr lang="en-US" sz="900" b="0" u="sng" kern="1200" dirty="0">
                          <a:solidFill>
                            <a:srgbClr val="0070C0"/>
                          </a:solidFill>
                          <a:latin typeface="+mn-lt"/>
                        </a:rPr>
                        <a:t>ost.graduation@snv.univ-bejaia.dz</a:t>
                      </a:r>
                      <a:endParaRPr lang="en-US" sz="900" b="0" u="sng" dirty="0">
                        <a:solidFill>
                          <a:srgbClr val="0070C0"/>
                        </a:solidFill>
                        <a:latin typeface="+mn-lt"/>
                        <a:cs typeface="Arial" pitchFamily="34" charset="0"/>
                      </a:endParaRPr>
                    </a:p>
                  </a:txBody>
                  <a:tcPr anchor="ctr">
                    <a:noFill/>
                  </a:tcPr>
                </a:tc>
                <a:extLst>
                  <a:ext uri="{0D108BD9-81ED-4DB2-BD59-A6C34878D82A}">
                    <a16:rowId xmlns:a16="http://schemas.microsoft.com/office/drawing/2014/main" val="10002"/>
                  </a:ext>
                </a:extLst>
              </a:tr>
              <a:tr h="358242">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b="0" kern="1200" dirty="0">
                          <a:latin typeface="+mn-lt"/>
                        </a:rPr>
                        <a:t>Secrétaire Générale</a:t>
                      </a:r>
                      <a:endParaRPr lang="en-US" sz="900" b="0" dirty="0">
                        <a:latin typeface="+mn-lt"/>
                        <a:cs typeface="Arial" pitchFamily="34" charset="0"/>
                      </a:endParaRP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b="1" dirty="0">
                          <a:latin typeface="+mn-lt"/>
                        </a:rPr>
                        <a:t>M</a:t>
                      </a:r>
                      <a:r>
                        <a:rPr lang="en-US" sz="900" b="1" baseline="30000" dirty="0">
                          <a:latin typeface="+mn-lt"/>
                        </a:rPr>
                        <a:t>me</a:t>
                      </a:r>
                      <a:r>
                        <a:rPr lang="en-US" sz="900" b="1" dirty="0">
                          <a:latin typeface="+mn-lt"/>
                        </a:rPr>
                        <a:t> BENZAID née REZGUI Khatsima</a:t>
                      </a:r>
                      <a:endParaRPr lang="en-US" sz="900" b="1" dirty="0">
                        <a:latin typeface="+mn-lt"/>
                        <a:cs typeface="Arial" pitchFamily="34" charset="0"/>
                      </a:endParaRPr>
                    </a:p>
                  </a:txBody>
                  <a:tcPr anchor="ctr"/>
                </a:tc>
                <a:tc>
                  <a:txBody>
                    <a:bodyPr/>
                    <a:lstStyle/>
                    <a:p>
                      <a:pPr algn="l"/>
                      <a:r>
                        <a:rPr lang="en-US" sz="900" b="0" kern="1200" dirty="0">
                          <a:solidFill>
                            <a:srgbClr val="0070C0"/>
                          </a:solidFill>
                          <a:latin typeface="+mn-lt"/>
                          <a:hlinkClick r:id="rId6">
                            <a:extLst>
                              <a:ext uri="{A12FA001-AC4F-418D-AE19-62706E023703}">
                                <ahyp:hlinkClr xmlns:ahyp="http://schemas.microsoft.com/office/drawing/2018/hyperlinkcolor" val="tx"/>
                              </a:ext>
                            </a:extLst>
                          </a:hlinkClick>
                        </a:rPr>
                        <a:t>sg@snv.univ-bejaia.z</a:t>
                      </a:r>
                      <a:endParaRPr lang="en-US" sz="900" b="0" dirty="0">
                        <a:solidFill>
                          <a:srgbClr val="0070C0"/>
                        </a:solidFill>
                        <a:latin typeface="+mn-lt"/>
                        <a:cs typeface="Arial" pitchFamily="34" charset="0"/>
                      </a:endParaRPr>
                    </a:p>
                  </a:txBody>
                  <a:tcPr anchor="ctr">
                    <a:noFill/>
                  </a:tcPr>
                </a:tc>
                <a:extLst>
                  <a:ext uri="{0D108BD9-81ED-4DB2-BD59-A6C34878D82A}">
                    <a16:rowId xmlns:a16="http://schemas.microsoft.com/office/drawing/2014/main" val="10003"/>
                  </a:ext>
                </a:extLst>
              </a:tr>
              <a:tr h="358242">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fr-FR" sz="900" b="0" u="none" kern="1200" dirty="0">
                          <a:solidFill>
                            <a:schemeClr val="tx1"/>
                          </a:solidFill>
                          <a:effectLst/>
                          <a:latin typeface="+mn-lt"/>
                          <a:ea typeface="+mn-ea"/>
                          <a:cs typeface="+mn-cs"/>
                        </a:rPr>
                        <a:t>Département du Tronc Commun</a:t>
                      </a:r>
                      <a:endParaRPr lang="en-US" sz="900" b="0" u="none" dirty="0">
                        <a:solidFill>
                          <a:schemeClr val="tx1"/>
                        </a:solidFill>
                        <a:effectLst/>
                        <a:latin typeface="+mn-lt"/>
                        <a:cs typeface="Arial" pitchFamily="34" charset="0"/>
                      </a:endParaRP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b="1" u="none" dirty="0">
                          <a:effectLst/>
                          <a:latin typeface="+mn-lt"/>
                          <a:cs typeface="Arial" pitchFamily="34" charset="0"/>
                        </a:rPr>
                        <a:t>M</a:t>
                      </a:r>
                      <a:r>
                        <a:rPr lang="en-US" sz="900" b="1" u="none" baseline="30000" dirty="0">
                          <a:effectLst/>
                          <a:latin typeface="+mn-lt"/>
                          <a:cs typeface="Arial" pitchFamily="34" charset="0"/>
                        </a:rPr>
                        <a:t>me</a:t>
                      </a:r>
                      <a:r>
                        <a:rPr lang="en-US" sz="900" b="1" u="none" baseline="0" dirty="0">
                          <a:effectLst/>
                          <a:latin typeface="+mn-lt"/>
                          <a:cs typeface="Arial" pitchFamily="34" charset="0"/>
                        </a:rPr>
                        <a:t> AZZOUZ Zahra</a:t>
                      </a:r>
                      <a:endParaRPr lang="en-US" sz="900" b="1" u="none" baseline="30000" dirty="0">
                        <a:effectLst/>
                        <a:latin typeface="+mn-lt"/>
                        <a:cs typeface="Arial" pitchFamily="34" charset="0"/>
                      </a:endParaRPr>
                    </a:p>
                  </a:txBody>
                  <a:tcPr anchor="ctr"/>
                </a:tc>
                <a:tc>
                  <a:txBody>
                    <a:bodyPr/>
                    <a:lstStyle/>
                    <a:p>
                      <a:pPr algn="l"/>
                      <a:r>
                        <a:rPr lang="fr-FR" sz="900" b="0" kern="1200" dirty="0">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dept.tc@snv.univ-bejaia.dz</a:t>
                      </a:r>
                      <a:endParaRPr lang="en-US" sz="900" b="0" dirty="0">
                        <a:solidFill>
                          <a:schemeClr val="tx1"/>
                        </a:solidFill>
                        <a:latin typeface="+mn-lt"/>
                        <a:cs typeface="Arial" pitchFamily="34" charset="0"/>
                      </a:endParaRPr>
                    </a:p>
                  </a:txBody>
                  <a:tcPr anchor="ctr">
                    <a:noFill/>
                  </a:tcPr>
                </a:tc>
                <a:extLst>
                  <a:ext uri="{0D108BD9-81ED-4DB2-BD59-A6C34878D82A}">
                    <a16:rowId xmlns:a16="http://schemas.microsoft.com/office/drawing/2014/main" val="937215188"/>
                  </a:ext>
                </a:extLst>
              </a:tr>
              <a:tr h="358242">
                <a:tc>
                  <a:txBody>
                    <a:bodyPr/>
                    <a:lstStyle/>
                    <a:p>
                      <a:pPr lvl="0" rtl="0"/>
                      <a:r>
                        <a:rPr lang="fr-FR" sz="900" b="0" kern="1200" dirty="0">
                          <a:solidFill>
                            <a:schemeClr val="tx1"/>
                          </a:solidFill>
                          <a:effectLst/>
                          <a:latin typeface="+mn-lt"/>
                          <a:ea typeface="+mn-ea"/>
                          <a:cs typeface="+mn-cs"/>
                        </a:rPr>
                        <a:t>Département de Biologie Physico-chimique</a:t>
                      </a: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900" b="1" u="none" kern="1200" dirty="0">
                          <a:solidFill>
                            <a:schemeClr val="tx1"/>
                          </a:solidFill>
                          <a:effectLst/>
                          <a:latin typeface="+mn-lt"/>
                          <a:ea typeface="+mn-ea"/>
                          <a:cs typeface="+mn-cs"/>
                        </a:rPr>
                        <a:t>M. ZAIDI Hichem</a:t>
                      </a:r>
                      <a:endParaRPr lang="en-US" sz="900" b="1" u="none" dirty="0">
                        <a:effectLst/>
                        <a:latin typeface="+mn-lt"/>
                        <a:cs typeface="Arial"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lang="en-US" sz="900" b="1" u="none" dirty="0">
                        <a:effectLst/>
                        <a:latin typeface="+mn-lt"/>
                        <a:cs typeface="Arial" pitchFamily="34" charset="0"/>
                      </a:endParaRPr>
                    </a:p>
                  </a:txBody>
                  <a:tcPr anchor="ctr"/>
                </a:tc>
                <a:tc>
                  <a:txBody>
                    <a:bodyPr/>
                    <a:lstStyle/>
                    <a:p>
                      <a:pPr algn="l"/>
                      <a:r>
                        <a:rPr lang="fr-FR" sz="900" b="0" kern="1200" dirty="0">
                          <a:solidFill>
                            <a:schemeClr val="tx1"/>
                          </a:solidFill>
                          <a:effectLst/>
                          <a:latin typeface="+mn-lt"/>
                          <a:ea typeface="+mn-ea"/>
                          <a:cs typeface="+mn-cs"/>
                          <a:hlinkClick r:id="rId8">
                            <a:extLst>
                              <a:ext uri="{A12FA001-AC4F-418D-AE19-62706E023703}">
                                <ahyp:hlinkClr xmlns:ahyp="http://schemas.microsoft.com/office/drawing/2018/hyperlinkcolor" val="tx"/>
                              </a:ext>
                            </a:extLst>
                          </a:hlinkClick>
                        </a:rPr>
                        <a:t>dept.bpc@snv.univ-bejaia.dz</a:t>
                      </a:r>
                      <a:endParaRPr lang="en-US" sz="900" b="0" dirty="0">
                        <a:solidFill>
                          <a:schemeClr val="tx1"/>
                        </a:solidFill>
                        <a:latin typeface="+mn-lt"/>
                        <a:cs typeface="Arial" pitchFamily="34" charset="0"/>
                      </a:endParaRPr>
                    </a:p>
                  </a:txBody>
                  <a:tcPr anchor="ctr">
                    <a:noFill/>
                  </a:tcPr>
                </a:tc>
                <a:extLst>
                  <a:ext uri="{0D108BD9-81ED-4DB2-BD59-A6C34878D82A}">
                    <a16:rowId xmlns:a16="http://schemas.microsoft.com/office/drawing/2014/main" val="2962391609"/>
                  </a:ext>
                </a:extLst>
              </a:tr>
              <a:tr h="358242">
                <a:tc>
                  <a:txBody>
                    <a:bodyPr/>
                    <a:lstStyle/>
                    <a:p>
                      <a:pPr lvl="0" rtl="0"/>
                      <a:r>
                        <a:rPr lang="fr-FR" sz="900" b="0" kern="1200" dirty="0">
                          <a:solidFill>
                            <a:schemeClr val="tx1"/>
                          </a:solidFill>
                          <a:effectLst/>
                          <a:latin typeface="+mn-lt"/>
                          <a:ea typeface="+mn-ea"/>
                          <a:cs typeface="+mn-cs"/>
                        </a:rPr>
                        <a:t>Département de Microbiologie</a:t>
                      </a:r>
                    </a:p>
                  </a:txBody>
                  <a:tcPr anchor="ct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fr-FR" sz="900" b="1" u="none" kern="1200" dirty="0">
                          <a:solidFill>
                            <a:schemeClr val="tx1"/>
                          </a:solidFill>
                          <a:effectLst/>
                          <a:latin typeface="+mn-lt"/>
                          <a:ea typeface="+mn-ea"/>
                          <a:cs typeface="+mn-cs"/>
                        </a:rPr>
                        <a:t>M. BOUKHALFA Farid</a:t>
                      </a:r>
                      <a:endParaRPr lang="en-US" sz="900" b="1" u="none" dirty="0">
                        <a:effectLst/>
                        <a:latin typeface="+mn-lt"/>
                        <a:cs typeface="Arial" pitchFamily="34" charset="0"/>
                      </a:endParaRPr>
                    </a:p>
                    <a:p>
                      <a:pPr marL="0" marR="0" indent="0" algn="l" defTabSz="342900" rtl="0" eaLnBrk="1" fontAlgn="auto" latinLnBrk="0" hangingPunct="1">
                        <a:lnSpc>
                          <a:spcPct val="100000"/>
                        </a:lnSpc>
                        <a:spcBef>
                          <a:spcPts val="0"/>
                        </a:spcBef>
                        <a:spcAft>
                          <a:spcPts val="0"/>
                        </a:spcAft>
                        <a:buClrTx/>
                        <a:buSzTx/>
                        <a:buFontTx/>
                        <a:buNone/>
                        <a:tabLst/>
                        <a:defRPr/>
                      </a:pPr>
                      <a:endParaRPr lang="en-US" sz="900" b="1" u="none" dirty="0">
                        <a:effectLst/>
                        <a:latin typeface="+mn-lt"/>
                        <a:cs typeface="Arial" pitchFamily="34" charset="0"/>
                      </a:endParaRPr>
                    </a:p>
                  </a:txBody>
                  <a:tcPr anchor="ctr"/>
                </a:tc>
                <a:tc>
                  <a:txBody>
                    <a:bodyPr/>
                    <a:lstStyle/>
                    <a:p>
                      <a:pPr algn="l"/>
                      <a:r>
                        <a:rPr lang="fr-FR" sz="900" b="0" kern="1200" dirty="0">
                          <a:solidFill>
                            <a:schemeClr val="tx1"/>
                          </a:solidFill>
                          <a:effectLst/>
                          <a:latin typeface="+mn-lt"/>
                          <a:ea typeface="+mn-ea"/>
                          <a:cs typeface="+mn-cs"/>
                          <a:hlinkClick r:id="rId9">
                            <a:extLst>
                              <a:ext uri="{A12FA001-AC4F-418D-AE19-62706E023703}">
                                <ahyp:hlinkClr xmlns:ahyp="http://schemas.microsoft.com/office/drawing/2018/hyperlinkcolor" val="tx"/>
                              </a:ext>
                            </a:extLst>
                          </a:hlinkClick>
                        </a:rPr>
                        <a:t>dept.micro@snv.univ-bejaia.dz</a:t>
                      </a:r>
                      <a:endParaRPr lang="en-US" sz="900" b="0" dirty="0">
                        <a:solidFill>
                          <a:schemeClr val="tx1"/>
                        </a:solidFill>
                        <a:latin typeface="+mn-lt"/>
                        <a:cs typeface="Arial" pitchFamily="34" charset="0"/>
                      </a:endParaRPr>
                    </a:p>
                  </a:txBody>
                  <a:tcPr anchor="ctr">
                    <a:noFill/>
                  </a:tcPr>
                </a:tc>
                <a:extLst>
                  <a:ext uri="{0D108BD9-81ED-4DB2-BD59-A6C34878D82A}">
                    <a16:rowId xmlns:a16="http://schemas.microsoft.com/office/drawing/2014/main" val="364827726"/>
                  </a:ext>
                </a:extLst>
              </a:tr>
              <a:tr h="358242">
                <a:tc>
                  <a:txBody>
                    <a:bodyPr/>
                    <a:lstStyle/>
                    <a:p>
                      <a:pPr lvl="0" rtl="0"/>
                      <a:r>
                        <a:rPr lang="fr-FR" sz="900" b="0" kern="1200" dirty="0">
                          <a:solidFill>
                            <a:schemeClr val="tx1"/>
                          </a:solidFill>
                          <a:effectLst/>
                          <a:latin typeface="+mn-lt"/>
                          <a:ea typeface="+mn-ea"/>
                          <a:cs typeface="+mn-cs"/>
                        </a:rPr>
                        <a:t>Département des Sciences Alimentaires</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fr-FR" sz="1013" b="0" i="0" kern="1200" dirty="0">
                          <a:solidFill>
                            <a:schemeClr val="tx1"/>
                          </a:solidFill>
                          <a:effectLst/>
                          <a:latin typeface="+mn-lt"/>
                          <a:ea typeface="+mn-ea"/>
                          <a:cs typeface="+mn-cs"/>
                        </a:rPr>
                        <a:t>Mme KAANIN Ghania</a:t>
                      </a:r>
                      <a:endParaRPr lang="en-US" sz="900" b="1" u="none" dirty="0">
                        <a:effectLst/>
                        <a:latin typeface="+mn-lt"/>
                        <a:cs typeface="Arial" pitchFamily="34" charset="0"/>
                      </a:endParaRPr>
                    </a:p>
                  </a:txBody>
                  <a:tcPr anchor="ctr"/>
                </a:tc>
                <a:tc>
                  <a:txBody>
                    <a:bodyPr/>
                    <a:lstStyle/>
                    <a:p>
                      <a:pPr algn="l"/>
                      <a:r>
                        <a:rPr lang="fr-FR" sz="900" b="0" i="0" u="none" strike="noStrike" kern="1200" dirty="0">
                          <a:solidFill>
                            <a:schemeClr val="tx1"/>
                          </a:solidFill>
                          <a:effectLst/>
                          <a:latin typeface="+mn-lt"/>
                          <a:ea typeface="+mn-ea"/>
                          <a:cs typeface="+mn-cs"/>
                          <a:hlinkClick r:id="rId10"/>
                        </a:rPr>
                        <a:t>dept.sa@snv.univ-bejaia.dz</a:t>
                      </a:r>
                      <a:endParaRPr lang="en-US" sz="900" b="0" dirty="0">
                        <a:solidFill>
                          <a:schemeClr val="tx1"/>
                        </a:solidFill>
                        <a:latin typeface="+mn-lt"/>
                        <a:cs typeface="Arial" pitchFamily="34" charset="0"/>
                      </a:endParaRPr>
                    </a:p>
                  </a:txBody>
                  <a:tcPr anchor="ctr">
                    <a:noFill/>
                  </a:tcPr>
                </a:tc>
                <a:extLst>
                  <a:ext uri="{0D108BD9-81ED-4DB2-BD59-A6C34878D82A}">
                    <a16:rowId xmlns:a16="http://schemas.microsoft.com/office/drawing/2014/main" val="4277414175"/>
                  </a:ext>
                </a:extLst>
              </a:tr>
              <a:tr h="358242">
                <a:tc>
                  <a:txBody>
                    <a:bodyPr/>
                    <a:lstStyle/>
                    <a:p>
                      <a:pPr lvl="0" rtl="0"/>
                      <a:r>
                        <a:rPr lang="fr-FR" sz="900" b="0" kern="1200" dirty="0">
                          <a:solidFill>
                            <a:schemeClr val="tx1"/>
                          </a:solidFill>
                          <a:effectLst/>
                          <a:latin typeface="+mn-lt"/>
                          <a:ea typeface="+mn-ea"/>
                          <a:cs typeface="+mn-cs"/>
                        </a:rPr>
                        <a:t>Département des Sciences Biologiques de l’Environnement</a:t>
                      </a: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sz="900" b="1" kern="1200" dirty="0">
                          <a:latin typeface="+mn-lt"/>
                        </a:rPr>
                        <a:t>M</a:t>
                      </a:r>
                      <a:r>
                        <a:rPr lang="en-US" sz="900" b="1" kern="1200" baseline="30000" dirty="0">
                          <a:latin typeface="+mn-lt"/>
                        </a:rPr>
                        <a:t>me</a:t>
                      </a:r>
                      <a:r>
                        <a:rPr lang="en-US" sz="900" b="1" kern="1200" dirty="0">
                          <a:latin typeface="+mn-lt"/>
                        </a:rPr>
                        <a:t>. BENAISS Fatima</a:t>
                      </a:r>
                      <a:endParaRPr lang="en-US" sz="900" b="1" dirty="0">
                        <a:solidFill>
                          <a:schemeClr val="tx1"/>
                        </a:solidFill>
                        <a:latin typeface="+mn-lt"/>
                        <a:cs typeface="Arial" pitchFamily="34" charset="0"/>
                      </a:endParaRPr>
                    </a:p>
                    <a:p>
                      <a:pPr marL="0" marR="0" indent="0" algn="l" defTabSz="342900" rtl="0" eaLnBrk="1" fontAlgn="auto" latinLnBrk="0" hangingPunct="1">
                        <a:lnSpc>
                          <a:spcPct val="100000"/>
                        </a:lnSpc>
                        <a:spcBef>
                          <a:spcPts val="0"/>
                        </a:spcBef>
                        <a:spcAft>
                          <a:spcPts val="0"/>
                        </a:spcAft>
                        <a:buClrTx/>
                        <a:buSzTx/>
                        <a:buFontTx/>
                        <a:buNone/>
                        <a:tabLst/>
                        <a:defRPr/>
                      </a:pPr>
                      <a:endParaRPr lang="en-US" sz="900" b="1" u="none" dirty="0">
                        <a:effectLst/>
                        <a:latin typeface="+mn-lt"/>
                        <a:cs typeface="Arial" pitchFamily="34" charset="0"/>
                      </a:endParaRPr>
                    </a:p>
                  </a:txBody>
                  <a:tcPr anchor="ctr"/>
                </a:tc>
                <a:tc>
                  <a:txBody>
                    <a:bodyPr/>
                    <a:lstStyle/>
                    <a:p>
                      <a:pPr algn="l"/>
                      <a:r>
                        <a:rPr lang="fr-FR" sz="900" b="0" i="0" u="none" strike="noStrike" kern="1200" dirty="0">
                          <a:solidFill>
                            <a:schemeClr val="tx1"/>
                          </a:solidFill>
                          <a:effectLst/>
                          <a:latin typeface="+mn-lt"/>
                          <a:ea typeface="+mn-ea"/>
                          <a:cs typeface="+mn-cs"/>
                          <a:hlinkClick r:id="rId11"/>
                        </a:rPr>
                        <a:t>dept.sbe@snv.univ-bejaia.dz</a:t>
                      </a:r>
                      <a:endParaRPr lang="en-US" sz="900" b="0" dirty="0">
                        <a:solidFill>
                          <a:schemeClr val="tx1"/>
                        </a:solidFill>
                        <a:latin typeface="+mn-lt"/>
                        <a:cs typeface="Arial" pitchFamily="34" charset="0"/>
                      </a:endParaRPr>
                    </a:p>
                  </a:txBody>
                  <a:tcPr anchor="ctr">
                    <a:noFill/>
                  </a:tcPr>
                </a:tc>
                <a:extLst>
                  <a:ext uri="{0D108BD9-81ED-4DB2-BD59-A6C34878D82A}">
                    <a16:rowId xmlns:a16="http://schemas.microsoft.com/office/drawing/2014/main" val="1320546281"/>
                  </a:ext>
                </a:extLst>
              </a:tr>
              <a:tr h="358242">
                <a:tc>
                  <a:txBody>
                    <a:bodyPr/>
                    <a:lstStyle/>
                    <a:p>
                      <a:pPr lvl="0" rtl="0"/>
                      <a:r>
                        <a:rPr lang="fr-FR" sz="900" b="0" kern="1200" dirty="0">
                          <a:solidFill>
                            <a:schemeClr val="tx1"/>
                          </a:solidFill>
                          <a:effectLst/>
                          <a:latin typeface="+mn-lt"/>
                          <a:ea typeface="+mn-ea"/>
                          <a:cs typeface="+mn-cs"/>
                        </a:rPr>
                        <a:t>Département</a:t>
                      </a:r>
                      <a:r>
                        <a:rPr lang="fr-FR" sz="900" b="0" kern="1200" baseline="0" dirty="0">
                          <a:solidFill>
                            <a:schemeClr val="tx1"/>
                          </a:solidFill>
                          <a:effectLst/>
                          <a:latin typeface="+mn-lt"/>
                          <a:ea typeface="+mn-ea"/>
                          <a:cs typeface="+mn-cs"/>
                        </a:rPr>
                        <a:t> de Biotechnologie</a:t>
                      </a:r>
                      <a:endParaRPr lang="fr-FR" sz="900" b="0" kern="1200" dirty="0">
                        <a:solidFill>
                          <a:schemeClr val="tx1"/>
                        </a:solidFill>
                        <a:effectLst/>
                        <a:latin typeface="+mn-lt"/>
                        <a:ea typeface="+mn-ea"/>
                        <a:cs typeface="+mn-cs"/>
                      </a:endParaRPr>
                    </a:p>
                  </a:txBody>
                  <a:tcPr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fr-FR" sz="900" b="1" u="none" kern="1200" dirty="0">
                          <a:solidFill>
                            <a:schemeClr val="tx1"/>
                          </a:solidFill>
                          <a:effectLst/>
                          <a:latin typeface="+mn-lt"/>
                          <a:ea typeface="+mn-ea"/>
                          <a:cs typeface="+mn-cs"/>
                        </a:rPr>
                        <a:t>M. NOURI Hamid</a:t>
                      </a:r>
                      <a:endParaRPr lang="en-US" sz="900" b="1" u="none" dirty="0">
                        <a:effectLst/>
                        <a:latin typeface="+mn-lt"/>
                        <a:cs typeface="Arial" pitchFamily="34" charset="0"/>
                      </a:endParaRPr>
                    </a:p>
                  </a:txBody>
                  <a:tcPr anchor="ctr"/>
                </a:tc>
                <a:tc>
                  <a:txBody>
                    <a:bodyPr/>
                    <a:lstStyle/>
                    <a:p>
                      <a:pPr algn="l"/>
                      <a:r>
                        <a:rPr lang="fr-FR" sz="900" b="0" kern="1200" dirty="0">
                          <a:solidFill>
                            <a:schemeClr val="tx1"/>
                          </a:solidFill>
                          <a:effectLst/>
                          <a:latin typeface="+mn-lt"/>
                          <a:ea typeface="+mn-ea"/>
                          <a:cs typeface="+mn-cs"/>
                          <a:hlinkClick r:id="rId12">
                            <a:extLst>
                              <a:ext uri="{A12FA001-AC4F-418D-AE19-62706E023703}">
                                <ahyp:hlinkClr xmlns:ahyp="http://schemas.microsoft.com/office/drawing/2018/hyperlinkcolor" val="tx"/>
                              </a:ext>
                            </a:extLst>
                          </a:hlinkClick>
                        </a:rPr>
                        <a:t>dept.biotech@snv.univ-bejaia.dz</a:t>
                      </a:r>
                      <a:endParaRPr lang="en-US" sz="900" b="0" dirty="0">
                        <a:solidFill>
                          <a:schemeClr val="tx1"/>
                        </a:solidFill>
                        <a:latin typeface="+mn-lt"/>
                        <a:cs typeface="Arial" pitchFamily="34" charset="0"/>
                      </a:endParaRPr>
                    </a:p>
                  </a:txBody>
                  <a:tcPr anchor="ctr">
                    <a:noFill/>
                  </a:tcPr>
                </a:tc>
                <a:extLst>
                  <a:ext uri="{0D108BD9-81ED-4DB2-BD59-A6C34878D82A}">
                    <a16:rowId xmlns:a16="http://schemas.microsoft.com/office/drawing/2014/main" val="10009"/>
                  </a:ext>
                </a:extLst>
              </a:tr>
            </a:tbl>
          </a:graphicData>
        </a:graphic>
      </p:graphicFrame>
      <p:sp>
        <p:nvSpPr>
          <p:cNvPr id="2050" name="AutoShape 2" descr="http://univ-bejaia.dz/Fac_Sciences_Nature_Vie/images/mail.ico"/>
          <p:cNvSpPr>
            <a:spLocks noChangeAspect="1" noChangeArrowheads="1"/>
          </p:cNvSpPr>
          <p:nvPr/>
        </p:nvSpPr>
        <p:spPr bwMode="auto">
          <a:xfrm>
            <a:off x="155575" y="-182563"/>
            <a:ext cx="381000" cy="381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1" name="AutoShape 3" descr="http://univ-bejaia.dz/Fac_Sciences_Nature_Vie/images/manager.ico"/>
          <p:cNvSpPr>
            <a:spLocks noChangeAspect="1" noChangeArrowheads="1"/>
          </p:cNvSpPr>
          <p:nvPr/>
        </p:nvSpPr>
        <p:spPr bwMode="auto">
          <a:xfrm>
            <a:off x="0" y="0"/>
            <a:ext cx="381000" cy="381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9EDA2CF5-7DFD-4EE5-B623-6B4030DF74C2}"/>
              </a:ext>
            </a:extLst>
          </p:cNvPr>
          <p:cNvSpPr/>
          <p:nvPr/>
        </p:nvSpPr>
        <p:spPr>
          <a:xfrm>
            <a:off x="896083" y="175798"/>
            <a:ext cx="5522686" cy="307777"/>
          </a:xfrm>
          <a:prstGeom prst="rect">
            <a:avLst/>
          </a:prstGeom>
          <a:solidFill>
            <a:schemeClr val="accent6">
              <a:lumMod val="75000"/>
            </a:schemeClr>
          </a:solidFill>
        </p:spPr>
        <p:txBody>
          <a:bodyPr wrap="square">
            <a:spAutoFit/>
          </a:bodyPr>
          <a:lstStyle/>
          <a:p>
            <a:pPr algn="ctr"/>
            <a:r>
              <a:rPr lang="fr-FR" sz="1400" b="1" dirty="0">
                <a:solidFill>
                  <a:schemeClr val="bg1"/>
                </a:solidFill>
              </a:rPr>
              <a:t>LES COORDONNEES DE LA FACULTE </a:t>
            </a:r>
          </a:p>
        </p:txBody>
      </p:sp>
      <p:pic>
        <p:nvPicPr>
          <p:cNvPr id="20" name="Image 19">
            <a:extLst>
              <a:ext uri="{FF2B5EF4-FFF2-40B4-BE49-F238E27FC236}">
                <a16:creationId xmlns:a16="http://schemas.microsoft.com/office/drawing/2014/main" id="{FC12DB2A-564F-41B0-8747-549C5528D787}"/>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20000"/>
                    </a14:imgEffect>
                  </a14:imgLayer>
                </a14:imgProps>
              </a:ext>
            </a:extLst>
          </a:blip>
          <a:stretch>
            <a:fillRect/>
          </a:stretch>
        </p:blipFill>
        <p:spPr>
          <a:xfrm>
            <a:off x="5285834" y="7016679"/>
            <a:ext cx="1191166" cy="1036038"/>
          </a:xfrm>
          <a:prstGeom prst="rect">
            <a:avLst/>
          </a:prstGeom>
        </p:spPr>
      </p:pic>
      <p:pic>
        <p:nvPicPr>
          <p:cNvPr id="7" name="Image 6">
            <a:extLst>
              <a:ext uri="{FF2B5EF4-FFF2-40B4-BE49-F238E27FC236}">
                <a16:creationId xmlns:a16="http://schemas.microsoft.com/office/drawing/2014/main" id="{E41A7C0C-2F9F-4ADD-8FBA-2BBC2F40898D}"/>
              </a:ext>
            </a:extLst>
          </p:cNvPr>
          <p:cNvPicPr>
            <a:picLocks noChangeAspect="1"/>
          </p:cNvPicPr>
          <p:nvPr/>
        </p:nvPicPr>
        <p:blipFill>
          <a:blip r:embed="rId15"/>
          <a:stretch>
            <a:fillRect/>
          </a:stretch>
        </p:blipFill>
        <p:spPr>
          <a:xfrm>
            <a:off x="2828837" y="7016679"/>
            <a:ext cx="1192620" cy="1029418"/>
          </a:xfrm>
          <a:prstGeom prst="rect">
            <a:avLst/>
          </a:prstGeom>
        </p:spPr>
      </p:pic>
      <p:pic>
        <p:nvPicPr>
          <p:cNvPr id="11" name="Image 10">
            <a:extLst>
              <a:ext uri="{FF2B5EF4-FFF2-40B4-BE49-F238E27FC236}">
                <a16:creationId xmlns:a16="http://schemas.microsoft.com/office/drawing/2014/main" id="{E1D58CD3-F2CF-43BA-90BE-49416FFCF19C}"/>
              </a:ext>
            </a:extLst>
          </p:cNvPr>
          <p:cNvPicPr>
            <a:picLocks noChangeAspect="1"/>
          </p:cNvPicPr>
          <p:nvPr/>
        </p:nvPicPr>
        <p:blipFill>
          <a:blip r:embed="rId16"/>
          <a:stretch>
            <a:fillRect/>
          </a:stretch>
        </p:blipFill>
        <p:spPr>
          <a:xfrm>
            <a:off x="4037038" y="7016679"/>
            <a:ext cx="1213142" cy="1029418"/>
          </a:xfrm>
          <a:prstGeom prst="rect">
            <a:avLst/>
          </a:prstGeom>
        </p:spPr>
      </p:pic>
      <p:pic>
        <p:nvPicPr>
          <p:cNvPr id="12" name="Image 11">
            <a:extLst>
              <a:ext uri="{FF2B5EF4-FFF2-40B4-BE49-F238E27FC236}">
                <a16:creationId xmlns:a16="http://schemas.microsoft.com/office/drawing/2014/main" id="{46F82C2D-90C7-4807-A409-103BDC52AEB9}"/>
              </a:ext>
            </a:extLst>
          </p:cNvPr>
          <p:cNvPicPr>
            <a:picLocks noChangeAspect="1"/>
          </p:cNvPicPr>
          <p:nvPr/>
        </p:nvPicPr>
        <p:blipFill>
          <a:blip r:embed="rId17"/>
          <a:stretch>
            <a:fillRect/>
          </a:stretch>
        </p:blipFill>
        <p:spPr>
          <a:xfrm>
            <a:off x="1602017" y="7030919"/>
            <a:ext cx="1200789" cy="1021798"/>
          </a:xfrm>
          <a:prstGeom prst="rect">
            <a:avLst/>
          </a:prstGeom>
        </p:spPr>
      </p:pic>
      <p:pic>
        <p:nvPicPr>
          <p:cNvPr id="17" name="Image 16">
            <a:extLst>
              <a:ext uri="{FF2B5EF4-FFF2-40B4-BE49-F238E27FC236}">
                <a16:creationId xmlns:a16="http://schemas.microsoft.com/office/drawing/2014/main" id="{D1E3934B-3C6C-481F-99FF-81B97F6D4E7A}"/>
              </a:ext>
            </a:extLst>
          </p:cNvPr>
          <p:cNvPicPr>
            <a:picLocks noChangeAspect="1"/>
          </p:cNvPicPr>
          <p:nvPr/>
        </p:nvPicPr>
        <p:blipFill>
          <a:blip r:embed="rId18">
            <a:duotone>
              <a:schemeClr val="accent6">
                <a:shade val="45000"/>
                <a:satMod val="135000"/>
              </a:schemeClr>
              <a:prstClr val="white"/>
            </a:duotone>
            <a:extLst>
              <a:ext uri="{BEBA8EAE-BF5A-486C-A8C5-ECC9F3942E4B}">
                <a14:imgProps xmlns:a14="http://schemas.microsoft.com/office/drawing/2010/main">
                  <a14:imgLayer r:embed="rId5">
                    <a14:imgEffect>
                      <a14:saturation sat="33000"/>
                    </a14:imgEffect>
                    <a14:imgEffect>
                      <a14:brightnessContrast bright="40000" contrast="20000"/>
                    </a14:imgEffect>
                  </a14:imgLayer>
                </a14:imgProps>
              </a:ext>
            </a:extLst>
          </a:blip>
          <a:stretch>
            <a:fillRect/>
          </a:stretch>
        </p:blipFill>
        <p:spPr>
          <a:xfrm>
            <a:off x="480738" y="812932"/>
            <a:ext cx="6201961" cy="1634785"/>
          </a:xfrm>
          <a:prstGeom prst="rect">
            <a:avLst/>
          </a:prstGeom>
        </p:spPr>
      </p:pic>
      <p:pic>
        <p:nvPicPr>
          <p:cNvPr id="19" name="Image 18">
            <a:extLst>
              <a:ext uri="{FF2B5EF4-FFF2-40B4-BE49-F238E27FC236}">
                <a16:creationId xmlns:a16="http://schemas.microsoft.com/office/drawing/2014/main" id="{4F727971-8662-46DD-AADC-E30A2A35500B}"/>
              </a:ext>
            </a:extLst>
          </p:cNvPr>
          <p:cNvPicPr>
            <a:picLocks noChangeAspect="1"/>
          </p:cNvPicPr>
          <p:nvPr/>
        </p:nvPicPr>
        <p:blipFill>
          <a:blip r:embed="rId19"/>
          <a:stretch>
            <a:fillRect/>
          </a:stretch>
        </p:blipFill>
        <p:spPr>
          <a:xfrm>
            <a:off x="6525008" y="6108866"/>
            <a:ext cx="347502" cy="3054361"/>
          </a:xfrm>
          <a:prstGeom prst="rect">
            <a:avLst/>
          </a:prstGeom>
        </p:spPr>
      </p:pic>
      <p:pic>
        <p:nvPicPr>
          <p:cNvPr id="9" name="Imag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0738" y="1146534"/>
            <a:ext cx="1221061" cy="1012465"/>
          </a:xfrm>
          <a:prstGeom prst="rect">
            <a:avLst/>
          </a:prstGeom>
        </p:spPr>
      </p:pic>
      <p:pic>
        <p:nvPicPr>
          <p:cNvPr id="13" name="Image 1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39899" y="1164910"/>
            <a:ext cx="1168401" cy="994089"/>
          </a:xfrm>
          <a:prstGeom prst="rect">
            <a:avLst/>
          </a:prstGeom>
        </p:spPr>
      </p:pic>
      <p:pic>
        <p:nvPicPr>
          <p:cNvPr id="16" name="Image 15"/>
          <p:cNvPicPr>
            <a:picLocks noChangeAspect="1"/>
          </p:cNvPicPr>
          <p:nvPr/>
        </p:nvPicPr>
        <p:blipFill>
          <a:blip r:embed="rId22"/>
          <a:stretch>
            <a:fillRect/>
          </a:stretch>
        </p:blipFill>
        <p:spPr>
          <a:xfrm>
            <a:off x="4165600" y="1168591"/>
            <a:ext cx="1193799" cy="990408"/>
          </a:xfrm>
          <a:prstGeom prst="rect">
            <a:avLst/>
          </a:prstGeom>
        </p:spPr>
      </p:pic>
      <p:sp>
        <p:nvSpPr>
          <p:cNvPr id="22" name="Étoile à 24 branches 13">
            <a:extLst>
              <a:ext uri="{FF2B5EF4-FFF2-40B4-BE49-F238E27FC236}">
                <a16:creationId xmlns:a16="http://schemas.microsoft.com/office/drawing/2014/main" id="{C0B32456-FE02-47F4-8027-2CB3C3F1E8DF}"/>
              </a:ext>
            </a:extLst>
          </p:cNvPr>
          <p:cNvSpPr/>
          <p:nvPr/>
        </p:nvSpPr>
        <p:spPr>
          <a:xfrm>
            <a:off x="3185782" y="8760676"/>
            <a:ext cx="626155" cy="307812"/>
          </a:xfrm>
          <a:prstGeom prst="star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24</a:t>
            </a:r>
          </a:p>
        </p:txBody>
      </p:sp>
      <p:pic>
        <p:nvPicPr>
          <p:cNvPr id="2" name="Image 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59099" y="1163933"/>
            <a:ext cx="1170940" cy="995065"/>
          </a:xfrm>
          <a:prstGeom prst="rect">
            <a:avLst/>
          </a:prstGeom>
        </p:spPr>
      </p:pic>
      <p:pic>
        <p:nvPicPr>
          <p:cNvPr id="5" name="Image 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12929" y="1143000"/>
            <a:ext cx="1269770" cy="1006188"/>
          </a:xfrm>
          <a:prstGeom prst="rect">
            <a:avLst/>
          </a:prstGeom>
        </p:spPr>
      </p:pic>
      <p:pic>
        <p:nvPicPr>
          <p:cNvPr id="6" name="Image 5"/>
          <p:cNvPicPr>
            <a:picLocks noChangeAspect="1"/>
          </p:cNvPicPr>
          <p:nvPr/>
        </p:nvPicPr>
        <p:blipFill>
          <a:blip r:embed="rId25"/>
          <a:stretch>
            <a:fillRect/>
          </a:stretch>
        </p:blipFill>
        <p:spPr>
          <a:xfrm>
            <a:off x="381000" y="7030919"/>
            <a:ext cx="1194986" cy="1015178"/>
          </a:xfrm>
          <a:prstGeom prst="rect">
            <a:avLst/>
          </a:prstGeom>
        </p:spPr>
      </p:pic>
    </p:spTree>
    <p:extLst>
      <p:ext uri="{BB962C8B-B14F-4D97-AF65-F5344CB8AC3E}">
        <p14:creationId xmlns:p14="http://schemas.microsoft.com/office/powerpoint/2010/main" val="3664458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39000" r="-39000"/>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3087B52-C978-469B-AE9D-9F037A68BB18}"/>
              </a:ext>
            </a:extLst>
          </p:cNvPr>
          <p:cNvSpPr/>
          <p:nvPr/>
        </p:nvSpPr>
        <p:spPr>
          <a:xfrm>
            <a:off x="822155" y="8306414"/>
            <a:ext cx="5069875" cy="1046440"/>
          </a:xfrm>
          <a:prstGeom prst="rect">
            <a:avLst/>
          </a:prstGeom>
          <a:ln>
            <a:noFill/>
          </a:ln>
        </p:spPr>
        <p:txBody>
          <a:bodyPr wrap="square">
            <a:spAutoFit/>
          </a:bodyPr>
          <a:lstStyle/>
          <a:p>
            <a:pPr algn="ctr"/>
            <a:r>
              <a:rPr lang="fr-FR" sz="1200" b="1" dirty="0">
                <a:solidFill>
                  <a:srgbClr val="0000FF"/>
                </a:solidFill>
              </a:rPr>
              <a:t>Université Abderrahmane Mira – Bejaia</a:t>
            </a:r>
          </a:p>
          <a:p>
            <a:pPr algn="ctr"/>
            <a:r>
              <a:rPr lang="fr-FR" sz="1200" b="1" dirty="0">
                <a:solidFill>
                  <a:srgbClr val="0000FF"/>
                </a:solidFill>
              </a:rPr>
              <a:t>Adresse</a:t>
            </a:r>
            <a:r>
              <a:rPr lang="fr-FR" altLang="fr-FR" sz="1200" b="1" dirty="0">
                <a:solidFill>
                  <a:srgbClr val="0000FF"/>
                </a:solidFill>
              </a:rPr>
              <a:t> :</a:t>
            </a:r>
            <a:r>
              <a:rPr lang="fr-FR" sz="1200" b="1" dirty="0">
                <a:solidFill>
                  <a:srgbClr val="0000FF"/>
                </a:solidFill>
              </a:rPr>
              <a:t> Route de Targua Ouzemour Bejaia 06000</a:t>
            </a:r>
          </a:p>
          <a:p>
            <a:pPr algn="ctr"/>
            <a:r>
              <a:rPr lang="fr-FR" sz="1200" b="1" dirty="0">
                <a:solidFill>
                  <a:srgbClr val="0000FF"/>
                </a:solidFill>
              </a:rPr>
              <a:t>Tél/Fax </a:t>
            </a:r>
            <a:r>
              <a:rPr lang="fr-FR" altLang="fr-FR" sz="1200" b="1" dirty="0">
                <a:solidFill>
                  <a:srgbClr val="0000FF"/>
                </a:solidFill>
              </a:rPr>
              <a:t> : 034 81 37 10 </a:t>
            </a:r>
          </a:p>
          <a:p>
            <a:pPr algn="ctr"/>
            <a:r>
              <a:rPr lang="fr-FR" altLang="fr-FR" sz="1200" b="1" dirty="0">
                <a:solidFill>
                  <a:srgbClr val="0000FF"/>
                </a:solidFill>
              </a:rPr>
              <a:t>www.univ.bejaia.Fac_Sciences _Nature_Vie</a:t>
            </a:r>
          </a:p>
          <a:p>
            <a:endParaRPr lang="fr-FR" sz="1400" b="1" dirty="0">
              <a:solidFill>
                <a:srgbClr val="FFFF00"/>
              </a:solidFill>
            </a:endParaRPr>
          </a:p>
        </p:txBody>
      </p:sp>
      <p:sp>
        <p:nvSpPr>
          <p:cNvPr id="2" name="AutoShape 2" descr="https://fuji.ch/create/wp-content/uploads/sites/3/2014/10/10-Ideen-Baum-Titelbild.jpg">
            <a:extLst>
              <a:ext uri="{FF2B5EF4-FFF2-40B4-BE49-F238E27FC236}">
                <a16:creationId xmlns:a16="http://schemas.microsoft.com/office/drawing/2014/main" id="{471A63C0-E69C-4E44-A3C1-962B857E1278}"/>
              </a:ext>
            </a:extLst>
          </p:cNvPr>
          <p:cNvSpPr>
            <a:spLocks noChangeAspect="1" noChangeArrowheads="1"/>
          </p:cNvSpPr>
          <p:nvPr/>
        </p:nvSpPr>
        <p:spPr bwMode="auto">
          <a:xfrm>
            <a:off x="3276600"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1" name="Image 20">
            <a:extLst>
              <a:ext uri="{FF2B5EF4-FFF2-40B4-BE49-F238E27FC236}">
                <a16:creationId xmlns:a16="http://schemas.microsoft.com/office/drawing/2014/main" id="{920C02CC-5C25-4D55-A2CF-830853D69A16}"/>
              </a:ext>
            </a:extLst>
          </p:cNvPr>
          <p:cNvPicPr>
            <a:picLocks noChangeAspect="1"/>
          </p:cNvPicPr>
          <p:nvPr/>
        </p:nvPicPr>
        <p:blipFill>
          <a:blip r:embed="rId3"/>
          <a:stretch>
            <a:fillRect/>
          </a:stretch>
        </p:blipFill>
        <p:spPr>
          <a:xfrm>
            <a:off x="2264578" y="-182987"/>
            <a:ext cx="2855786" cy="1217985"/>
          </a:xfrm>
          <a:prstGeom prst="rect">
            <a:avLst/>
          </a:prstGeom>
        </p:spPr>
      </p:pic>
      <p:sp>
        <p:nvSpPr>
          <p:cNvPr id="5" name="Espace réservé du numéro de diapositive 3">
            <a:extLst>
              <a:ext uri="{FF2B5EF4-FFF2-40B4-BE49-F238E27FC236}">
                <a16:creationId xmlns:a16="http://schemas.microsoft.com/office/drawing/2014/main" id="{102FDA5D-DBD0-41B3-A6A5-AAEC24871475}"/>
              </a:ext>
            </a:extLst>
          </p:cNvPr>
          <p:cNvSpPr>
            <a:spLocks noGrp="1"/>
          </p:cNvSpPr>
          <p:nvPr>
            <p:ph type="sldNum" sz="quarter" idx="12"/>
          </p:nvPr>
        </p:nvSpPr>
        <p:spPr>
          <a:xfrm>
            <a:off x="-130342" y="915959"/>
            <a:ext cx="1130300" cy="756325"/>
          </a:xfrm>
        </p:spPr>
        <p:txBody>
          <a:bodyPr/>
          <a:lstStyle/>
          <a:p>
            <a:r>
              <a:rPr lang="en-US" sz="1400" b="1" dirty="0">
                <a:solidFill>
                  <a:schemeClr val="tx1"/>
                </a:solidFill>
              </a:rPr>
              <a:t>2024/2025</a:t>
            </a:r>
          </a:p>
        </p:txBody>
      </p:sp>
    </p:spTree>
    <p:extLst>
      <p:ext uri="{BB962C8B-B14F-4D97-AF65-F5344CB8AC3E}">
        <p14:creationId xmlns:p14="http://schemas.microsoft.com/office/powerpoint/2010/main" val="1446339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https://encrypted-tbn0.gstatic.com/"/>
          <p:cNvPicPr/>
          <p:nvPr/>
        </p:nvPicPr>
        <p:blipFill>
          <a:blip r:embed="rId3"/>
          <a:srcRect/>
          <a:stretch>
            <a:fillRect/>
          </a:stretch>
        </p:blipFill>
        <p:spPr bwMode="auto">
          <a:xfrm>
            <a:off x="4113806" y="0"/>
            <a:ext cx="2606307" cy="1988969"/>
          </a:xfrm>
          <a:prstGeom prst="rect">
            <a:avLst/>
          </a:prstGeom>
          <a:noFill/>
          <a:ln w="9525">
            <a:noFill/>
            <a:miter lim="800000"/>
            <a:headEnd/>
            <a:tailEnd/>
          </a:ln>
        </p:spPr>
      </p:pic>
      <p:graphicFrame>
        <p:nvGraphicFramePr>
          <p:cNvPr id="2" name="Diagramme 1">
            <a:extLst>
              <a:ext uri="{FF2B5EF4-FFF2-40B4-BE49-F238E27FC236}">
                <a16:creationId xmlns:a16="http://schemas.microsoft.com/office/drawing/2014/main" id="{5B895822-0FB3-4D9B-B620-1E3438164388}"/>
              </a:ext>
            </a:extLst>
          </p:cNvPr>
          <p:cNvGraphicFramePr/>
          <p:nvPr>
            <p:extLst>
              <p:ext uri="{D42A27DB-BD31-4B8C-83A1-F6EECF244321}">
                <p14:modId xmlns:p14="http://schemas.microsoft.com/office/powerpoint/2010/main" val="3321523180"/>
              </p:ext>
            </p:extLst>
          </p:nvPr>
        </p:nvGraphicFramePr>
        <p:xfrm>
          <a:off x="200252" y="6079524"/>
          <a:ext cx="6352948" cy="2718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200252" y="232703"/>
            <a:ext cx="3651478" cy="450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latin typeface="Arial" pitchFamily="34" charset="0"/>
                <a:cs typeface="Arial" pitchFamily="34" charset="0"/>
              </a:rPr>
              <a:t>DECOUVRIR LA FACULTE </a:t>
            </a:r>
          </a:p>
        </p:txBody>
      </p:sp>
      <p:sp>
        <p:nvSpPr>
          <p:cNvPr id="12" name="Rectangle 11"/>
          <p:cNvSpPr/>
          <p:nvPr/>
        </p:nvSpPr>
        <p:spPr>
          <a:xfrm>
            <a:off x="1369614" y="939915"/>
            <a:ext cx="5488386" cy="4906408"/>
          </a:xfrm>
          <a:prstGeom prst="rect">
            <a:avLst/>
          </a:prstGeom>
        </p:spPr>
        <p:txBody>
          <a:bodyPr wrap="square">
            <a:spAutoFit/>
          </a:bodyPr>
          <a:lstStyle/>
          <a:p>
            <a:pPr>
              <a:lnSpc>
                <a:spcPct val="150000"/>
              </a:lnSpc>
            </a:pPr>
            <a:r>
              <a:rPr lang="fr-FR" sz="1400" b="1" dirty="0">
                <a:solidFill>
                  <a:srgbClr val="003300"/>
                </a:solidFill>
                <a:latin typeface="Arial" pitchFamily="34" charset="0"/>
                <a:cs typeface="Arial" pitchFamily="34" charset="0"/>
              </a:rPr>
              <a:t>Introduction</a:t>
            </a:r>
          </a:p>
          <a:p>
            <a:pPr>
              <a:lnSpc>
                <a:spcPct val="150000"/>
              </a:lnSpc>
            </a:pPr>
            <a:r>
              <a:rPr lang="fr-FR" sz="1400" b="1" dirty="0">
                <a:solidFill>
                  <a:srgbClr val="003300"/>
                </a:solidFill>
                <a:latin typeface="Arial" pitchFamily="34" charset="0"/>
                <a:cs typeface="Arial" pitchFamily="34" charset="0"/>
              </a:rPr>
              <a:t>Présentation de La Faculté</a:t>
            </a:r>
          </a:p>
          <a:p>
            <a:pPr>
              <a:lnSpc>
                <a:spcPct val="150000"/>
              </a:lnSpc>
            </a:pPr>
            <a:r>
              <a:rPr lang="fr-FR" sz="1400" b="1" dirty="0">
                <a:solidFill>
                  <a:srgbClr val="003300"/>
                </a:solidFill>
                <a:latin typeface="Arial" pitchFamily="34" charset="0"/>
                <a:cs typeface="Arial" pitchFamily="34" charset="0"/>
              </a:rPr>
              <a:t>Campus d’El- Kseur</a:t>
            </a:r>
          </a:p>
          <a:p>
            <a:pPr>
              <a:lnSpc>
                <a:spcPct val="150000"/>
              </a:lnSpc>
            </a:pPr>
            <a:r>
              <a:rPr lang="fr-FR" sz="1400" b="1" dirty="0">
                <a:solidFill>
                  <a:srgbClr val="003300"/>
                </a:solidFill>
                <a:latin typeface="Arial" pitchFamily="34" charset="0"/>
                <a:cs typeface="Arial" pitchFamily="34" charset="0"/>
              </a:rPr>
              <a:t>La Faculté en quelques chiffres</a:t>
            </a:r>
          </a:p>
          <a:p>
            <a:pPr>
              <a:lnSpc>
                <a:spcPct val="150000"/>
              </a:lnSpc>
            </a:pPr>
            <a:r>
              <a:rPr lang="fr-FR" sz="1400" b="1" dirty="0">
                <a:solidFill>
                  <a:srgbClr val="003300"/>
                </a:solidFill>
                <a:latin typeface="Arial" pitchFamily="34" charset="0"/>
                <a:cs typeface="Arial" pitchFamily="34" charset="0"/>
              </a:rPr>
              <a:t>Bibliothèque de la Faculté SNV</a:t>
            </a:r>
          </a:p>
          <a:p>
            <a:pPr>
              <a:lnSpc>
                <a:spcPct val="150000"/>
              </a:lnSpc>
            </a:pPr>
            <a:r>
              <a:rPr lang="fr-FR" sz="1400" b="1" dirty="0">
                <a:solidFill>
                  <a:srgbClr val="003300"/>
                </a:solidFill>
                <a:latin typeface="Arial" pitchFamily="34" charset="0"/>
                <a:cs typeface="Arial" pitchFamily="34" charset="0"/>
              </a:rPr>
              <a:t>Système  LMD</a:t>
            </a:r>
          </a:p>
          <a:p>
            <a:pPr>
              <a:lnSpc>
                <a:spcPct val="150000"/>
              </a:lnSpc>
            </a:pPr>
            <a:r>
              <a:rPr lang="fr-FR" sz="1400" b="1" dirty="0">
                <a:solidFill>
                  <a:srgbClr val="003300"/>
                </a:solidFill>
                <a:latin typeface="Arial" pitchFamily="34" charset="0"/>
                <a:cs typeface="Arial" pitchFamily="34" charset="0"/>
              </a:rPr>
              <a:t>Formations  en Graduation</a:t>
            </a:r>
            <a:endParaRPr lang="fr-FR" sz="1400" dirty="0">
              <a:solidFill>
                <a:srgbClr val="003300"/>
              </a:solidFill>
              <a:latin typeface="Arial" pitchFamily="34" charset="0"/>
              <a:cs typeface="Arial" pitchFamily="34" charset="0"/>
            </a:endParaRPr>
          </a:p>
          <a:p>
            <a:pPr>
              <a:lnSpc>
                <a:spcPct val="150000"/>
              </a:lnSpc>
            </a:pPr>
            <a:r>
              <a:rPr lang="fr-FR" sz="1400" b="1" dirty="0">
                <a:solidFill>
                  <a:srgbClr val="003300"/>
                </a:solidFill>
                <a:latin typeface="Arial" pitchFamily="34" charset="0"/>
                <a:cs typeface="Arial" pitchFamily="34" charset="0"/>
              </a:rPr>
              <a:t>Formations en Post-Graduation</a:t>
            </a:r>
          </a:p>
          <a:p>
            <a:pPr>
              <a:lnSpc>
                <a:spcPct val="150000"/>
              </a:lnSpc>
            </a:pPr>
            <a:r>
              <a:rPr lang="fr-FR" sz="1400" b="1" dirty="0">
                <a:solidFill>
                  <a:srgbClr val="003300"/>
                </a:solidFill>
                <a:latin typeface="Arial" pitchFamily="34" charset="0"/>
                <a:cs typeface="Arial" pitchFamily="34" charset="0"/>
              </a:rPr>
              <a:t>La Recherche Scientifique </a:t>
            </a:r>
          </a:p>
          <a:p>
            <a:pPr>
              <a:lnSpc>
                <a:spcPct val="150000"/>
              </a:lnSpc>
            </a:pPr>
            <a:r>
              <a:rPr lang="fr-FR" sz="1400" b="1" dirty="0">
                <a:solidFill>
                  <a:srgbClr val="003300"/>
                </a:solidFill>
                <a:latin typeface="Arial" pitchFamily="34" charset="0"/>
                <a:cs typeface="Arial" pitchFamily="34" charset="0"/>
              </a:rPr>
              <a:t>Les Relations Extérieures (Mobilité Internationale)</a:t>
            </a:r>
          </a:p>
          <a:p>
            <a:pPr>
              <a:lnSpc>
                <a:spcPct val="150000"/>
              </a:lnSpc>
            </a:pPr>
            <a:r>
              <a:rPr lang="fr-FR" sz="1400" b="1" dirty="0">
                <a:solidFill>
                  <a:srgbClr val="003300"/>
                </a:solidFill>
                <a:latin typeface="Arial" pitchFamily="34" charset="0"/>
                <a:cs typeface="Arial" pitchFamily="34" charset="0"/>
              </a:rPr>
              <a:t>Stages et sorties pédagogiques sur terrain (Mobilité Nationale)</a:t>
            </a:r>
          </a:p>
          <a:p>
            <a:pPr>
              <a:lnSpc>
                <a:spcPct val="150000"/>
              </a:lnSpc>
            </a:pPr>
            <a:r>
              <a:rPr lang="fr-FR" sz="1400" b="1" dirty="0">
                <a:solidFill>
                  <a:srgbClr val="003300"/>
                </a:solidFill>
                <a:latin typeface="Arial" pitchFamily="34" charset="0"/>
                <a:cs typeface="Arial" pitchFamily="34" charset="0"/>
              </a:rPr>
              <a:t>Clubs Scientifiques</a:t>
            </a:r>
          </a:p>
          <a:p>
            <a:pPr>
              <a:lnSpc>
                <a:spcPct val="150000"/>
              </a:lnSpc>
            </a:pPr>
            <a:r>
              <a:rPr lang="fr-FR" sz="1400" b="1" dirty="0">
                <a:solidFill>
                  <a:srgbClr val="003300"/>
                </a:solidFill>
                <a:latin typeface="Arial" pitchFamily="34" charset="0"/>
                <a:cs typeface="Arial" pitchFamily="34" charset="0"/>
              </a:rPr>
              <a:t>Communication et Information</a:t>
            </a:r>
            <a:endParaRPr lang="fr-FR" sz="1400" dirty="0">
              <a:solidFill>
                <a:srgbClr val="003300"/>
              </a:solidFill>
              <a:latin typeface="Arial" pitchFamily="34" charset="0"/>
              <a:cs typeface="Arial" pitchFamily="34" charset="0"/>
            </a:endParaRPr>
          </a:p>
          <a:p>
            <a:pPr>
              <a:lnSpc>
                <a:spcPct val="150000"/>
              </a:lnSpc>
            </a:pPr>
            <a:r>
              <a:rPr lang="fr-FR" sz="1400" b="1" dirty="0">
                <a:solidFill>
                  <a:srgbClr val="003300"/>
                </a:solidFill>
                <a:latin typeface="Arial" pitchFamily="34" charset="0"/>
                <a:cs typeface="Arial" pitchFamily="34" charset="0"/>
              </a:rPr>
              <a:t>Vie Pratique </a:t>
            </a:r>
          </a:p>
          <a:p>
            <a:pPr>
              <a:lnSpc>
                <a:spcPct val="150000"/>
              </a:lnSpc>
            </a:pPr>
            <a:r>
              <a:rPr lang="fr-FR" sz="1400" b="1" dirty="0">
                <a:solidFill>
                  <a:srgbClr val="003300"/>
                </a:solidFill>
                <a:latin typeface="Arial" pitchFamily="34" charset="0"/>
                <a:cs typeface="Arial" pitchFamily="34" charset="0"/>
              </a:rPr>
              <a:t>Les Coordonnées de la Facul</a:t>
            </a:r>
            <a:r>
              <a:rPr lang="fr-FR" sz="1400" b="1" dirty="0">
                <a:latin typeface="Arial" panose="020B0604020202020204" pitchFamily="34" charset="0"/>
                <a:cs typeface="Arial" panose="020B0604020202020204" pitchFamily="34" charset="0"/>
              </a:rPr>
              <a:t>té </a:t>
            </a:r>
          </a:p>
        </p:txBody>
      </p:sp>
      <p:sp>
        <p:nvSpPr>
          <p:cNvPr id="16" name="Rectangle 15"/>
          <p:cNvSpPr/>
          <p:nvPr/>
        </p:nvSpPr>
        <p:spPr>
          <a:xfrm>
            <a:off x="785922" y="1393963"/>
            <a:ext cx="494585" cy="2118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5</a:t>
            </a:r>
          </a:p>
        </p:txBody>
      </p:sp>
      <p:sp>
        <p:nvSpPr>
          <p:cNvPr id="26" name="Espace réservé du numéro de diapositive 3">
            <a:extLst>
              <a:ext uri="{FF2B5EF4-FFF2-40B4-BE49-F238E27FC236}">
                <a16:creationId xmlns:a16="http://schemas.microsoft.com/office/drawing/2014/main" id="{7CF8C9D8-A2C1-4746-B0EF-BF90B69300DB}"/>
              </a:ext>
            </a:extLst>
          </p:cNvPr>
          <p:cNvSpPr>
            <a:spLocks noGrp="1"/>
          </p:cNvSpPr>
          <p:nvPr>
            <p:ph type="sldNum" sz="quarter" idx="12"/>
          </p:nvPr>
        </p:nvSpPr>
        <p:spPr>
          <a:xfrm>
            <a:off x="166968" y="5973098"/>
            <a:ext cx="438734" cy="486833"/>
          </a:xfrm>
        </p:spPr>
        <p:txBody>
          <a:bodyPr/>
          <a:lstStyle/>
          <a:p>
            <a:r>
              <a:rPr lang="fr-FR" dirty="0"/>
              <a:t>3</a:t>
            </a:r>
            <a:endParaRPr lang="en-US" dirty="0"/>
          </a:p>
        </p:txBody>
      </p:sp>
      <p:sp>
        <p:nvSpPr>
          <p:cNvPr id="25" name="Rectangle 24">
            <a:extLst>
              <a:ext uri="{FF2B5EF4-FFF2-40B4-BE49-F238E27FC236}">
                <a16:creationId xmlns:a16="http://schemas.microsoft.com/office/drawing/2014/main" id="{C0389E23-0649-4019-97BB-DF0814B2BB77}"/>
              </a:ext>
            </a:extLst>
          </p:cNvPr>
          <p:cNvSpPr/>
          <p:nvPr/>
        </p:nvSpPr>
        <p:spPr>
          <a:xfrm>
            <a:off x="805824" y="1079464"/>
            <a:ext cx="494585" cy="1962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4</a:t>
            </a:r>
          </a:p>
        </p:txBody>
      </p:sp>
      <p:sp>
        <p:nvSpPr>
          <p:cNvPr id="29" name="Rectangle 28">
            <a:extLst>
              <a:ext uri="{FF2B5EF4-FFF2-40B4-BE49-F238E27FC236}">
                <a16:creationId xmlns:a16="http://schemas.microsoft.com/office/drawing/2014/main" id="{7F3024AC-8FD6-4D92-8332-A35EBA97D88A}"/>
              </a:ext>
            </a:extLst>
          </p:cNvPr>
          <p:cNvSpPr/>
          <p:nvPr/>
        </p:nvSpPr>
        <p:spPr>
          <a:xfrm>
            <a:off x="791486" y="1703162"/>
            <a:ext cx="494585" cy="2186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6</a:t>
            </a:r>
          </a:p>
        </p:txBody>
      </p:sp>
      <p:sp>
        <p:nvSpPr>
          <p:cNvPr id="32" name="Rectangle 31">
            <a:extLst>
              <a:ext uri="{FF2B5EF4-FFF2-40B4-BE49-F238E27FC236}">
                <a16:creationId xmlns:a16="http://schemas.microsoft.com/office/drawing/2014/main" id="{8B6B4691-6873-4659-97B6-4DCA34B8FF67}"/>
              </a:ext>
            </a:extLst>
          </p:cNvPr>
          <p:cNvSpPr/>
          <p:nvPr/>
        </p:nvSpPr>
        <p:spPr>
          <a:xfrm>
            <a:off x="792272" y="2019625"/>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7</a:t>
            </a:r>
          </a:p>
        </p:txBody>
      </p:sp>
      <p:sp>
        <p:nvSpPr>
          <p:cNvPr id="33" name="Rectangle 32">
            <a:extLst>
              <a:ext uri="{FF2B5EF4-FFF2-40B4-BE49-F238E27FC236}">
                <a16:creationId xmlns:a16="http://schemas.microsoft.com/office/drawing/2014/main" id="{ED14D562-F7BB-42E8-BB88-A057A93CD713}"/>
              </a:ext>
            </a:extLst>
          </p:cNvPr>
          <p:cNvSpPr/>
          <p:nvPr/>
        </p:nvSpPr>
        <p:spPr>
          <a:xfrm>
            <a:off x="779379" y="2367248"/>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8</a:t>
            </a:r>
          </a:p>
        </p:txBody>
      </p:sp>
      <p:sp>
        <p:nvSpPr>
          <p:cNvPr id="34" name="Rectangle 33">
            <a:extLst>
              <a:ext uri="{FF2B5EF4-FFF2-40B4-BE49-F238E27FC236}">
                <a16:creationId xmlns:a16="http://schemas.microsoft.com/office/drawing/2014/main" id="{9DB314DF-8C28-4779-A8D4-56CA6EC5FEA9}"/>
              </a:ext>
            </a:extLst>
          </p:cNvPr>
          <p:cNvSpPr/>
          <p:nvPr/>
        </p:nvSpPr>
        <p:spPr>
          <a:xfrm>
            <a:off x="777414" y="2660574"/>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chemeClr val="bg1"/>
                </a:solidFill>
              </a:rPr>
              <a:t>9</a:t>
            </a:r>
            <a:endParaRPr lang="fr-FR" b="1" dirty="0">
              <a:solidFill>
                <a:schemeClr val="bg1"/>
              </a:solidFill>
            </a:endParaRPr>
          </a:p>
        </p:txBody>
      </p:sp>
      <p:sp>
        <p:nvSpPr>
          <p:cNvPr id="35" name="Rectangle 34">
            <a:extLst>
              <a:ext uri="{FF2B5EF4-FFF2-40B4-BE49-F238E27FC236}">
                <a16:creationId xmlns:a16="http://schemas.microsoft.com/office/drawing/2014/main" id="{ABAF3930-DD6B-4599-A037-D14ECF6DBE3D}"/>
              </a:ext>
            </a:extLst>
          </p:cNvPr>
          <p:cNvSpPr/>
          <p:nvPr/>
        </p:nvSpPr>
        <p:spPr>
          <a:xfrm>
            <a:off x="782553" y="2965331"/>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10</a:t>
            </a:r>
          </a:p>
        </p:txBody>
      </p:sp>
      <p:sp>
        <p:nvSpPr>
          <p:cNvPr id="36" name="Rectangle 35">
            <a:extLst>
              <a:ext uri="{FF2B5EF4-FFF2-40B4-BE49-F238E27FC236}">
                <a16:creationId xmlns:a16="http://schemas.microsoft.com/office/drawing/2014/main" id="{20C0A38E-5F4C-49F9-92DA-03C028446BDF}"/>
              </a:ext>
            </a:extLst>
          </p:cNvPr>
          <p:cNvSpPr/>
          <p:nvPr/>
        </p:nvSpPr>
        <p:spPr>
          <a:xfrm>
            <a:off x="779798" y="3317336"/>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16</a:t>
            </a:r>
          </a:p>
        </p:txBody>
      </p:sp>
      <p:sp>
        <p:nvSpPr>
          <p:cNvPr id="37" name="Rectangle 36">
            <a:extLst>
              <a:ext uri="{FF2B5EF4-FFF2-40B4-BE49-F238E27FC236}">
                <a16:creationId xmlns:a16="http://schemas.microsoft.com/office/drawing/2014/main" id="{3342ECAD-0D5D-4EE0-8637-383F51750F13}"/>
              </a:ext>
            </a:extLst>
          </p:cNvPr>
          <p:cNvSpPr/>
          <p:nvPr/>
        </p:nvSpPr>
        <p:spPr>
          <a:xfrm>
            <a:off x="792615" y="3647949"/>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17</a:t>
            </a:r>
          </a:p>
        </p:txBody>
      </p:sp>
      <p:sp>
        <p:nvSpPr>
          <p:cNvPr id="38" name="Rectangle 37">
            <a:extLst>
              <a:ext uri="{FF2B5EF4-FFF2-40B4-BE49-F238E27FC236}">
                <a16:creationId xmlns:a16="http://schemas.microsoft.com/office/drawing/2014/main" id="{46F1EB87-713F-4DA0-A346-54726A3B82CF}"/>
              </a:ext>
            </a:extLst>
          </p:cNvPr>
          <p:cNvSpPr/>
          <p:nvPr/>
        </p:nvSpPr>
        <p:spPr>
          <a:xfrm>
            <a:off x="788654" y="3945202"/>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18</a:t>
            </a:r>
          </a:p>
        </p:txBody>
      </p:sp>
      <p:sp>
        <p:nvSpPr>
          <p:cNvPr id="39" name="Rectangle 38">
            <a:extLst>
              <a:ext uri="{FF2B5EF4-FFF2-40B4-BE49-F238E27FC236}">
                <a16:creationId xmlns:a16="http://schemas.microsoft.com/office/drawing/2014/main" id="{D0195095-DF02-4EB6-AE82-3F79AC19A3D7}"/>
              </a:ext>
            </a:extLst>
          </p:cNvPr>
          <p:cNvSpPr/>
          <p:nvPr/>
        </p:nvSpPr>
        <p:spPr>
          <a:xfrm>
            <a:off x="805824" y="4286392"/>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19</a:t>
            </a:r>
          </a:p>
        </p:txBody>
      </p:sp>
      <p:sp>
        <p:nvSpPr>
          <p:cNvPr id="40" name="Rectangle 39">
            <a:extLst>
              <a:ext uri="{FF2B5EF4-FFF2-40B4-BE49-F238E27FC236}">
                <a16:creationId xmlns:a16="http://schemas.microsoft.com/office/drawing/2014/main" id="{5183FDFB-BB99-48E6-972A-1E94EA9AACF9}"/>
              </a:ext>
            </a:extLst>
          </p:cNvPr>
          <p:cNvSpPr/>
          <p:nvPr/>
        </p:nvSpPr>
        <p:spPr>
          <a:xfrm>
            <a:off x="805824" y="4582938"/>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21</a:t>
            </a:r>
          </a:p>
        </p:txBody>
      </p:sp>
      <p:sp>
        <p:nvSpPr>
          <p:cNvPr id="41" name="Rectangle 40">
            <a:extLst>
              <a:ext uri="{FF2B5EF4-FFF2-40B4-BE49-F238E27FC236}">
                <a16:creationId xmlns:a16="http://schemas.microsoft.com/office/drawing/2014/main" id="{4732E677-F75B-478A-B47B-508F333F168A}"/>
              </a:ext>
            </a:extLst>
          </p:cNvPr>
          <p:cNvSpPr/>
          <p:nvPr/>
        </p:nvSpPr>
        <p:spPr>
          <a:xfrm>
            <a:off x="795447" y="4906210"/>
            <a:ext cx="494585" cy="23959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22</a:t>
            </a:r>
          </a:p>
        </p:txBody>
      </p:sp>
      <p:sp>
        <p:nvSpPr>
          <p:cNvPr id="21" name="Rectangle 20">
            <a:extLst>
              <a:ext uri="{FF2B5EF4-FFF2-40B4-BE49-F238E27FC236}">
                <a16:creationId xmlns:a16="http://schemas.microsoft.com/office/drawing/2014/main" id="{243822D4-1CCD-4FA5-AF84-05554EEC9AE6}"/>
              </a:ext>
            </a:extLst>
          </p:cNvPr>
          <p:cNvSpPr/>
          <p:nvPr/>
        </p:nvSpPr>
        <p:spPr>
          <a:xfrm>
            <a:off x="807700" y="5267023"/>
            <a:ext cx="494585" cy="1962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23</a:t>
            </a:r>
          </a:p>
        </p:txBody>
      </p:sp>
      <p:sp>
        <p:nvSpPr>
          <p:cNvPr id="22" name="Rectangle 21">
            <a:extLst>
              <a:ext uri="{FF2B5EF4-FFF2-40B4-BE49-F238E27FC236}">
                <a16:creationId xmlns:a16="http://schemas.microsoft.com/office/drawing/2014/main" id="{0E3D4FCD-91CF-496A-94F3-171E4EC05ED5}"/>
              </a:ext>
            </a:extLst>
          </p:cNvPr>
          <p:cNvSpPr/>
          <p:nvPr/>
        </p:nvSpPr>
        <p:spPr>
          <a:xfrm>
            <a:off x="797790" y="5543946"/>
            <a:ext cx="494585" cy="1962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24</a:t>
            </a:r>
          </a:p>
        </p:txBody>
      </p:sp>
    </p:spTree>
    <p:extLst>
      <p:ext uri="{BB962C8B-B14F-4D97-AF65-F5344CB8AC3E}">
        <p14:creationId xmlns:p14="http://schemas.microsoft.com/office/powerpoint/2010/main" val="219118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shadeToTitle="1">
        <a:blipFill dpi="0" rotWithShape="1">
          <a:blip r:embed="rId3">
            <a:alphaModFix amt="32000"/>
            <a:lum/>
          </a:blip>
          <a:srcRect/>
          <a:stretch>
            <a:fillRect l="-52000" r="-52000"/>
          </a:stretch>
        </a:blip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328858" y="3533387"/>
            <a:ext cx="2891372" cy="2556725"/>
          </a:xfrm>
          <a:prstGeom prst="ellipse">
            <a:avLst/>
          </a:prstGeom>
          <a:ln w="19050" cap="rnd">
            <a:solidFill>
              <a:srgbClr val="FFFF00"/>
            </a:solidFill>
          </a:ln>
          <a:effectLst/>
          <a:scene3d>
            <a:camera prst="orthographicFront"/>
            <a:lightRig rig="contrasting" dir="t">
              <a:rot lat="0" lon="0" rev="3000000"/>
            </a:lightRig>
          </a:scene3d>
          <a:sp3d contourW="7620">
            <a:bevelT w="95250" h="31750"/>
            <a:contourClr>
              <a:srgbClr val="333333"/>
            </a:contourClr>
          </a:sp3d>
        </p:spPr>
      </p:pic>
      <p:sp>
        <p:nvSpPr>
          <p:cNvPr id="20" name="Rectangle 19">
            <a:extLst>
              <a:ext uri="{FF2B5EF4-FFF2-40B4-BE49-F238E27FC236}">
                <a16:creationId xmlns:a16="http://schemas.microsoft.com/office/drawing/2014/main" id="{3E423CB0-C6FF-404F-8C1F-9562E50287D0}"/>
              </a:ext>
            </a:extLst>
          </p:cNvPr>
          <p:cNvSpPr/>
          <p:nvPr/>
        </p:nvSpPr>
        <p:spPr>
          <a:xfrm>
            <a:off x="438738" y="5800177"/>
            <a:ext cx="2476258" cy="315319"/>
          </a:xfrm>
          <a:prstGeom prst="rect">
            <a:avLst/>
          </a:prstGeom>
          <a:solidFill>
            <a:schemeClr val="accent6">
              <a:lumMod val="75000"/>
            </a:schemeClr>
          </a:solidFill>
          <a:ln>
            <a:noFill/>
          </a:ln>
        </p:spPr>
        <p:txBody>
          <a:bodyPr wrap="square">
            <a:spAutoFit/>
          </a:bodyPr>
          <a:lstStyle/>
          <a:p>
            <a:pPr lvl="0" algn="ctr"/>
            <a:r>
              <a:rPr lang="fr-FR" sz="1400" b="1" dirty="0">
                <a:ln w="1905"/>
                <a:solidFill>
                  <a:schemeClr val="bg1"/>
                </a:solidFill>
                <a:effectLst>
                  <a:innerShdw blurRad="69850" dist="43180" dir="5400000">
                    <a:srgbClr val="000000">
                      <a:alpha val="65000"/>
                    </a:srgbClr>
                  </a:innerShdw>
                </a:effectLst>
                <a:latin typeface="Arial" panose="020B0604020202020204" pitchFamily="34" charset="0"/>
                <a:ea typeface="Calibri" panose="020F0502020204030204" pitchFamily="34" charset="0"/>
                <a:cs typeface="Arial" panose="020B0604020202020204" pitchFamily="34" charset="0"/>
              </a:rPr>
              <a:t>RENTREE UNIVERSITAIRE</a:t>
            </a:r>
            <a:endParaRPr lang="fr-FR" sz="1400" b="1" dirty="0">
              <a:ln w="1905"/>
              <a:solidFill>
                <a:schemeClr val="bg1"/>
              </a:solidFill>
              <a:effectLst>
                <a:innerShdw blurRad="69850" dist="43180" dir="5400000">
                  <a:srgbClr val="000000">
                    <a:alpha val="65000"/>
                  </a:srgbClr>
                </a:innerShdw>
              </a:effectLst>
            </a:endParaRPr>
          </a:p>
        </p:txBody>
      </p:sp>
      <p:sp>
        <p:nvSpPr>
          <p:cNvPr id="37" name="Rectangle 36">
            <a:extLst>
              <a:ext uri="{FF2B5EF4-FFF2-40B4-BE49-F238E27FC236}">
                <a16:creationId xmlns:a16="http://schemas.microsoft.com/office/drawing/2014/main" id="{17C90334-3F95-46ED-BD58-EEFD56AD9C9F}"/>
              </a:ext>
            </a:extLst>
          </p:cNvPr>
          <p:cNvSpPr/>
          <p:nvPr/>
        </p:nvSpPr>
        <p:spPr>
          <a:xfrm>
            <a:off x="277239" y="174514"/>
            <a:ext cx="6219824" cy="319685"/>
          </a:xfrm>
          <a:prstGeom prst="rect">
            <a:avLst/>
          </a:prstGeom>
          <a:solidFill>
            <a:schemeClr val="accent6">
              <a:lumMod val="75000"/>
            </a:schemeClr>
          </a:solidFill>
        </p:spPr>
        <p:txBody>
          <a:bodyPr wrap="square">
            <a:spAutoFit/>
          </a:bodyPr>
          <a:lstStyle/>
          <a:p>
            <a:pPr algn="ctr"/>
            <a:r>
              <a:rPr lang="fr-FR" sz="1400" b="1" dirty="0">
                <a:solidFill>
                  <a:schemeClr val="bg1"/>
                </a:solidFill>
                <a:latin typeface="Arial" pitchFamily="34" charset="0"/>
                <a:cs typeface="Arial" pitchFamily="34" charset="0"/>
              </a:rPr>
              <a:t>INTRODUCTIION</a:t>
            </a:r>
          </a:p>
        </p:txBody>
      </p:sp>
      <p:sp>
        <p:nvSpPr>
          <p:cNvPr id="2" name="Rectangle 1"/>
          <p:cNvSpPr/>
          <p:nvPr/>
        </p:nvSpPr>
        <p:spPr>
          <a:xfrm>
            <a:off x="277239" y="455610"/>
            <a:ext cx="6298090" cy="3139321"/>
          </a:xfrm>
          <a:prstGeom prst="rect">
            <a:avLst/>
          </a:prstGeom>
          <a:ln>
            <a:noFill/>
          </a:ln>
        </p:spPr>
        <p:txBody>
          <a:bodyPr wrap="square">
            <a:spAutoFit/>
          </a:bodyPr>
          <a:lstStyle/>
          <a:p>
            <a:pPr algn="just">
              <a:lnSpc>
                <a:spcPct val="150000"/>
              </a:lnSpc>
            </a:pPr>
            <a:r>
              <a:rPr lang="fr-FR" sz="1200" b="1" dirty="0">
                <a:latin typeface="Arial" panose="020B0604020202020204" pitchFamily="34" charset="0"/>
                <a:cs typeface="Arial" panose="020B0604020202020204" pitchFamily="34" charset="0"/>
              </a:rPr>
              <a:t>Engagez-vous dans la création d'un avenir meilleur !</a:t>
            </a:r>
          </a:p>
          <a:p>
            <a:pPr algn="just">
              <a:lnSpc>
                <a:spcPct val="150000"/>
              </a:lnSpc>
            </a:pPr>
            <a:r>
              <a:rPr lang="fr-FR" sz="1200" dirty="0">
                <a:latin typeface="Arial" panose="020B0604020202020204" pitchFamily="34" charset="0"/>
                <a:cs typeface="Arial" panose="020B0604020202020204" pitchFamily="34" charset="0"/>
              </a:rPr>
              <a:t>Accéder et s’intégrer dans ce monde est un défi crucial pour chacun. La formation en est le chemin, et l’effort, la clé. Poursuivre vos études aux cycles supérieurs vous offre l’opportunité de réaliser votre plein potentiel, d’acquérir une spécialisation, d’approfondir vos connaissances, de contribuer à l’avancement scientifique ou de défendre votre vision unique du monde.</a:t>
            </a:r>
          </a:p>
          <a:p>
            <a:pPr algn="just">
              <a:lnSpc>
                <a:spcPct val="150000"/>
              </a:lnSpc>
            </a:pPr>
            <a:r>
              <a:rPr lang="fr-FR" sz="1200" dirty="0">
                <a:latin typeface="Arial" panose="020B0604020202020204" pitchFamily="34" charset="0"/>
                <a:cs typeface="Arial" panose="020B0604020202020204" pitchFamily="34" charset="0"/>
              </a:rPr>
              <a:t>Véritable moteur de recherche, la Faculté des Sciences de la Nature et de la Vie englobe la Physico-chimie, la Biologie Cellulaire et Moléculaire, ainsi que les Sciences de l’Environnement. Elle intègre les sciences fondamentales et appliquées, et s’intéresse à divers secteurs d’activité tels que la Biologie, l’Alimentation, la Biotechnologie, la Pharmacologie, l’Écologie, et l’Hydrobiologie Marine et Continentale.</a:t>
            </a:r>
          </a:p>
        </p:txBody>
      </p:sp>
      <p:sp>
        <p:nvSpPr>
          <p:cNvPr id="4" name="Rectangle 3"/>
          <p:cNvSpPr/>
          <p:nvPr/>
        </p:nvSpPr>
        <p:spPr>
          <a:xfrm>
            <a:off x="438738" y="6067792"/>
            <a:ext cx="5980524" cy="2862322"/>
          </a:xfrm>
          <a:prstGeom prst="rect">
            <a:avLst/>
          </a:prstGeom>
          <a:ln>
            <a:noFill/>
          </a:ln>
        </p:spPr>
        <p:txBody>
          <a:bodyPr wrap="square">
            <a:spAutoFit/>
          </a:bodyPr>
          <a:lstStyle/>
          <a:p>
            <a:pPr algn="just">
              <a:lnSpc>
                <a:spcPct val="150000"/>
              </a:lnSpc>
            </a:pPr>
            <a:r>
              <a:rPr lang="fr-FR" sz="1200" dirty="0">
                <a:latin typeface="Arial" panose="020B0604020202020204" pitchFamily="34" charset="0"/>
                <a:cs typeface="Arial" panose="020B0604020202020204" pitchFamily="34" charset="0"/>
              </a:rPr>
              <a:t>La Faculté des Sciences de la Nature et de la Vie ouvre ses portes à ses futurs étudiants, leur offrant ainsi l’opportunité de découvrir les différentes formations disponibles et de mieux appréhender leur nouvel environnement académique.</a:t>
            </a:r>
          </a:p>
          <a:p>
            <a:pPr algn="just">
              <a:lnSpc>
                <a:spcPct val="150000"/>
              </a:lnSpc>
            </a:pPr>
            <a:r>
              <a:rPr lang="fr-FR" sz="1200" dirty="0">
                <a:latin typeface="Arial" panose="020B0604020202020204" pitchFamily="34" charset="0"/>
                <a:cs typeface="Arial" panose="020B0604020202020204" pitchFamily="34" charset="0"/>
              </a:rPr>
              <a:t>Pour la rentrée universitaire 2023/2024, la faculté a accueilli 681 nouveaux inscrits en première année, portant l’effectif total en graduation à 3404 étudiants.</a:t>
            </a:r>
          </a:p>
          <a:p>
            <a:pPr algn="just">
              <a:lnSpc>
                <a:spcPct val="150000"/>
              </a:lnSpc>
            </a:pPr>
            <a:r>
              <a:rPr lang="fr-FR" sz="1200" dirty="0">
                <a:latin typeface="Arial" panose="020B0604020202020204" pitchFamily="34" charset="0"/>
                <a:cs typeface="Arial" panose="020B0604020202020204" pitchFamily="34" charset="0"/>
              </a:rPr>
              <a:t>Le succès de cette rentrée universitaire résulte d’un travail de préparation minutieux. À cet égard, les enseignants, le personnel ATS et les associations étudiantes ont constamment œuvré à fournir tous les moyens nécessaires pour garantir une rentrée réussie. De plus, l’organisation des portes ouvertes permet d’offrir une information complète et une meilleure orientation aux futurs étudiants.</a:t>
            </a:r>
          </a:p>
        </p:txBody>
      </p:sp>
      <p:sp>
        <p:nvSpPr>
          <p:cNvPr id="13" name="Étoile à 24 branches 12"/>
          <p:cNvSpPr/>
          <p:nvPr/>
        </p:nvSpPr>
        <p:spPr>
          <a:xfrm>
            <a:off x="3220230" y="8836188"/>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04</a:t>
            </a:r>
          </a:p>
        </p:txBody>
      </p:sp>
      <p:sp>
        <p:nvSpPr>
          <p:cNvPr id="14" name="Rectangle 13"/>
          <p:cNvSpPr/>
          <p:nvPr/>
        </p:nvSpPr>
        <p:spPr>
          <a:xfrm>
            <a:off x="6511131" y="5950817"/>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pic>
        <p:nvPicPr>
          <p:cNvPr id="5" name="Image 4">
            <a:extLst>
              <a:ext uri="{FF2B5EF4-FFF2-40B4-BE49-F238E27FC236}">
                <a16:creationId xmlns:a16="http://schemas.microsoft.com/office/drawing/2014/main" id="{775A659F-D1AF-4A3F-93DE-60313AC0395E}"/>
              </a:ext>
            </a:extLst>
          </p:cNvPr>
          <p:cNvPicPr>
            <a:picLocks noChangeAspect="1"/>
          </p:cNvPicPr>
          <p:nvPr/>
        </p:nvPicPr>
        <p:blipFill>
          <a:blip r:embed="rId6"/>
          <a:stretch>
            <a:fillRect/>
          </a:stretch>
        </p:blipFill>
        <p:spPr>
          <a:xfrm>
            <a:off x="4127363" y="3597974"/>
            <a:ext cx="2401779" cy="2249906"/>
          </a:xfrm>
          <a:prstGeom prst="ellipse">
            <a:avLst/>
          </a:prstGeom>
          <a:ln w="28575" cap="rnd">
            <a:solidFill>
              <a:srgbClr val="FFFF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5727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17000" r="-44000"/>
          </a:stretch>
        </a:blipFill>
        <a:effectLst/>
      </p:bgPr>
    </p:bg>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743693AB-DA7F-48CB-8646-D361858E79F2}"/>
              </a:ext>
            </a:extLst>
          </p:cNvPr>
          <p:cNvSpPr txBox="1">
            <a:spLocks/>
          </p:cNvSpPr>
          <p:nvPr/>
        </p:nvSpPr>
        <p:spPr>
          <a:xfrm>
            <a:off x="634366" y="1164935"/>
            <a:ext cx="4619939" cy="4951006"/>
          </a:xfrm>
          <a:prstGeom prst="rect">
            <a:avLst/>
          </a:prstGeom>
        </p:spPr>
        <p:txBody>
          <a:bodyPr vert="horz" lIns="91440" tIns="45720" rIns="91440" bIns="45720" rtlCol="0" anchor="t">
            <a:normAutofit/>
          </a:bodyPr>
          <a:lstStyle>
            <a:lvl1pPr marL="0" indent="0" algn="r" defTabSz="342900" rtl="0" eaLnBrk="1" latinLnBrk="0" hangingPunct="1">
              <a:spcBef>
                <a:spcPts val="750"/>
              </a:spcBef>
              <a:spcAft>
                <a:spcPts val="0"/>
              </a:spcAft>
              <a:buClr>
                <a:schemeClr val="accent1"/>
              </a:buClr>
              <a:buSzPct val="80000"/>
              <a:buFont typeface="Wingdings 3" charset="2"/>
              <a:buNone/>
              <a:defRPr sz="1350" kern="1200">
                <a:solidFill>
                  <a:schemeClr val="tx1">
                    <a:lumMod val="50000"/>
                    <a:lumOff val="50000"/>
                  </a:schemeClr>
                </a:solidFill>
                <a:latin typeface="+mn-lt"/>
                <a:ea typeface="+mn-ea"/>
                <a:cs typeface="+mn-cs"/>
              </a:defRPr>
            </a:lvl1pPr>
            <a:lvl2pPr marL="342900" indent="0" algn="ctr" defTabSz="342900" rtl="0" eaLnBrk="1" latinLnBrk="0" hangingPunct="1">
              <a:spcBef>
                <a:spcPts val="75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2pPr>
            <a:lvl3pPr marL="685800" indent="0" algn="ctr"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3pPr>
            <a:lvl4pPr marL="10287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4pPr>
            <a:lvl5pPr marL="13716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5pPr>
            <a:lvl6pPr marL="17145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6pPr>
            <a:lvl7pPr marL="20574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7pPr>
            <a:lvl8pPr marL="24003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8pPr>
            <a:lvl9pPr marL="2743200" indent="0" algn="ctr" defTabSz="342900" rtl="0" eaLnBrk="1" latinLnBrk="0" hangingPunct="1">
              <a:spcBef>
                <a:spcPts val="750"/>
              </a:spcBef>
              <a:spcAft>
                <a:spcPts val="0"/>
              </a:spcAft>
              <a:buClr>
                <a:schemeClr val="accent1"/>
              </a:buClr>
              <a:buSzPct val="80000"/>
              <a:buFont typeface="Wingdings 3" charset="2"/>
              <a:buNone/>
              <a:defRPr sz="900" kern="1200">
                <a:solidFill>
                  <a:schemeClr val="tx1">
                    <a:tint val="75000"/>
                  </a:schemeClr>
                </a:solidFill>
                <a:latin typeface="+mn-lt"/>
                <a:ea typeface="+mn-ea"/>
                <a:cs typeface="+mn-cs"/>
              </a:defRPr>
            </a:lvl9pPr>
          </a:lstStyle>
          <a:p>
            <a:endParaRPr lang="fr-FR" dirty="0"/>
          </a:p>
        </p:txBody>
      </p:sp>
      <p:sp>
        <p:nvSpPr>
          <p:cNvPr id="9" name="Rectangle 8">
            <a:extLst>
              <a:ext uri="{FF2B5EF4-FFF2-40B4-BE49-F238E27FC236}">
                <a16:creationId xmlns:a16="http://schemas.microsoft.com/office/drawing/2014/main" id="{9EDA2CF5-7DFD-4EE5-B623-6B4030DF74C2}"/>
              </a:ext>
            </a:extLst>
          </p:cNvPr>
          <p:cNvSpPr/>
          <p:nvPr/>
        </p:nvSpPr>
        <p:spPr>
          <a:xfrm>
            <a:off x="795717" y="212003"/>
            <a:ext cx="5522686" cy="307777"/>
          </a:xfrm>
          <a:prstGeom prst="rect">
            <a:avLst/>
          </a:prstGeom>
          <a:solidFill>
            <a:schemeClr val="accent6">
              <a:lumMod val="75000"/>
            </a:schemeClr>
          </a:solidFill>
        </p:spPr>
        <p:txBody>
          <a:bodyPr wrap="square">
            <a:spAutoFit/>
          </a:bodyPr>
          <a:lstStyle/>
          <a:p>
            <a:pPr algn="ctr"/>
            <a:r>
              <a:rPr lang="fr-FR" sz="1400" b="1" dirty="0">
                <a:solidFill>
                  <a:schemeClr val="bg1"/>
                </a:solidFill>
                <a:latin typeface="Arial" pitchFamily="34" charset="0"/>
                <a:cs typeface="Arial" pitchFamily="34" charset="0"/>
              </a:rPr>
              <a:t>PRESENTATION DE LA FACULTE </a:t>
            </a:r>
          </a:p>
        </p:txBody>
      </p:sp>
      <p:sp>
        <p:nvSpPr>
          <p:cNvPr id="11" name="Rectangle à coins arrondis 10"/>
          <p:cNvSpPr/>
          <p:nvPr/>
        </p:nvSpPr>
        <p:spPr>
          <a:xfrm>
            <a:off x="2855698" y="4833333"/>
            <a:ext cx="1728788" cy="5715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a:bevelB w="38100" h="38100"/>
            </a:sp3d>
          </a:bodyPr>
          <a:lstStyle/>
          <a:p>
            <a:pPr algn="ctr"/>
            <a:r>
              <a:rPr lang="fr-FR" altLang="fr-FR" sz="1200" b="1" dirty="0">
                <a:solidFill>
                  <a:schemeClr val="tx1"/>
                </a:solidFill>
                <a:latin typeface="Arial" panose="020B0604020202020204" pitchFamily="34" charset="0"/>
                <a:cs typeface="Arial" panose="020B0604020202020204" pitchFamily="34" charset="0"/>
              </a:rPr>
              <a:t>Département des Troncs Communs SNV (L1)</a:t>
            </a:r>
          </a:p>
        </p:txBody>
      </p:sp>
      <p:sp>
        <p:nvSpPr>
          <p:cNvPr id="18" name="Rectangle à coins arrondis 17"/>
          <p:cNvSpPr/>
          <p:nvPr/>
        </p:nvSpPr>
        <p:spPr>
          <a:xfrm>
            <a:off x="4237889" y="5651295"/>
            <a:ext cx="1954684" cy="409220"/>
          </a:xfrm>
          <a:prstGeom prst="roundRect">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a:bevelB w="38100" h="38100"/>
            </a:sp3d>
          </a:bodyPr>
          <a:lstStyle/>
          <a:p>
            <a:pPr algn="ctr"/>
            <a:endParaRPr lang="fr-FR" sz="1200" b="1" dirty="0">
              <a:solidFill>
                <a:schemeClr val="tx1"/>
              </a:solidFill>
            </a:endParaRPr>
          </a:p>
          <a:p>
            <a:pPr algn="ctr"/>
            <a:r>
              <a:rPr lang="fr-FR" sz="1200" b="1" dirty="0">
                <a:solidFill>
                  <a:schemeClr val="bg1"/>
                </a:solidFill>
                <a:latin typeface="Arial" pitchFamily="34" charset="0"/>
                <a:cs typeface="Arial" pitchFamily="34" charset="0"/>
              </a:rPr>
              <a:t>Département des Sciences Alimentaires</a:t>
            </a:r>
          </a:p>
          <a:p>
            <a:pPr lvl="0" algn="ctr"/>
            <a:r>
              <a:rPr lang="fr-FR" sz="1200" b="1" dirty="0">
                <a:solidFill>
                  <a:schemeClr val="bg1"/>
                </a:solidFill>
                <a:latin typeface="Arial" pitchFamily="34" charset="0"/>
                <a:cs typeface="Arial" pitchFamily="34" charset="0"/>
              </a:rPr>
              <a:t>                      </a:t>
            </a:r>
            <a:endParaRPr lang="fr-FR" sz="1200" dirty="0">
              <a:solidFill>
                <a:schemeClr val="bg1"/>
              </a:solidFill>
              <a:latin typeface="Arial" pitchFamily="34" charset="0"/>
              <a:cs typeface="Arial" pitchFamily="34" charset="0"/>
            </a:endParaRPr>
          </a:p>
        </p:txBody>
      </p:sp>
      <p:sp>
        <p:nvSpPr>
          <p:cNvPr id="2" name="Ellipse 1">
            <a:extLst>
              <a:ext uri="{FF2B5EF4-FFF2-40B4-BE49-F238E27FC236}">
                <a16:creationId xmlns:a16="http://schemas.microsoft.com/office/drawing/2014/main" id="{E3404861-8D43-4E2B-AC0B-040B7F769E61}"/>
              </a:ext>
            </a:extLst>
          </p:cNvPr>
          <p:cNvSpPr/>
          <p:nvPr/>
        </p:nvSpPr>
        <p:spPr>
          <a:xfrm>
            <a:off x="1232624" y="8134372"/>
            <a:ext cx="4727211" cy="416064"/>
          </a:xfrm>
          <a:prstGeom prst="ellipse">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tLang="fr-FR" sz="1200" b="1" dirty="0"/>
          </a:p>
          <a:p>
            <a:pPr algn="ctr"/>
            <a:r>
              <a:rPr lang="fr-FR" altLang="fr-FR" b="1" dirty="0">
                <a:solidFill>
                  <a:schemeClr val="tx1"/>
                </a:solidFill>
              </a:rPr>
              <a:t>Service des stages (L3, M1 et M2)</a:t>
            </a:r>
          </a:p>
          <a:p>
            <a:pPr algn="ctr"/>
            <a:endParaRPr lang="fr-FR" b="1" dirty="0">
              <a:solidFill>
                <a:schemeClr val="tx1"/>
              </a:solidFill>
            </a:endParaRPr>
          </a:p>
        </p:txBody>
      </p:sp>
      <p:sp>
        <p:nvSpPr>
          <p:cNvPr id="16" name="Bulle narrative : rectangle 15">
            <a:extLst>
              <a:ext uri="{FF2B5EF4-FFF2-40B4-BE49-F238E27FC236}">
                <a16:creationId xmlns:a16="http://schemas.microsoft.com/office/drawing/2014/main" id="{A9B45D7F-7A4E-47D8-9CB7-FBE327BED218}"/>
              </a:ext>
            </a:extLst>
          </p:cNvPr>
          <p:cNvSpPr/>
          <p:nvPr/>
        </p:nvSpPr>
        <p:spPr>
          <a:xfrm>
            <a:off x="766020" y="600249"/>
            <a:ext cx="5734373" cy="3983501"/>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200" dirty="0">
                <a:solidFill>
                  <a:schemeClr val="tx1"/>
                </a:solidFill>
                <a:latin typeface="Arial" panose="020B0604020202020204" pitchFamily="34" charset="0"/>
                <a:cs typeface="Arial" panose="020B0604020202020204" pitchFamily="34" charset="0"/>
              </a:rPr>
              <a:t>La Faculté des Sciences de la Nature et de la Vie est reconnue pour son dynamisme, la qualité de ses enseignements et la pertinence de ses programmes d'études. Créée le 18 septembre 2001 par décret exécutif N°01-268, elle est le prolongement de l'Institut des Sciences de la Nature fondé le 5 novembre 1983. La faculté est dirigée par un Doyen, assisté de deux Vice-Doyens et d'un Secrétaire Général, et est administrée par un Conseil de la Faculté et un Conseil Scientifique.</a:t>
            </a:r>
          </a:p>
          <a:p>
            <a:pPr algn="just">
              <a:lnSpc>
                <a:spcPct val="150000"/>
              </a:lnSpc>
            </a:pPr>
            <a:r>
              <a:rPr lang="fr-FR" sz="1200" dirty="0">
                <a:solidFill>
                  <a:schemeClr val="tx1"/>
                </a:solidFill>
                <a:latin typeface="Arial" panose="020B0604020202020204" pitchFamily="34" charset="0"/>
                <a:cs typeface="Arial" panose="020B0604020202020204" pitchFamily="34" charset="0"/>
              </a:rPr>
              <a:t>La Faculté des Sciences de la Nature et de la Vie propose :</a:t>
            </a:r>
          </a:p>
          <a:p>
            <a:pPr marL="171450" indent="-171450" algn="just">
              <a:lnSpc>
                <a:spcPct val="150000"/>
              </a:lnSpc>
              <a:buClr>
                <a:schemeClr val="accent6">
                  <a:lumMod val="75000"/>
                </a:schemeClr>
              </a:buClr>
              <a:buFont typeface="Wingdings" panose="05000000000000000000" pitchFamily="2" charset="2"/>
              <a:buChar char="q"/>
            </a:pPr>
            <a:r>
              <a:rPr lang="fr-FR" sz="1200" dirty="0">
                <a:solidFill>
                  <a:schemeClr val="tx1"/>
                </a:solidFill>
                <a:latin typeface="Arial" panose="020B0604020202020204" pitchFamily="34" charset="0"/>
                <a:cs typeface="Arial" panose="020B0604020202020204" pitchFamily="34" charset="0"/>
              </a:rPr>
              <a:t>Formations de graduation et de post-graduation</a:t>
            </a:r>
          </a:p>
          <a:p>
            <a:pPr marL="171450" indent="-171450" algn="just">
              <a:lnSpc>
                <a:spcPct val="150000"/>
              </a:lnSpc>
              <a:buClr>
                <a:schemeClr val="accent6">
                  <a:lumMod val="75000"/>
                </a:schemeClr>
              </a:buClr>
              <a:buFont typeface="Wingdings" panose="05000000000000000000" pitchFamily="2" charset="2"/>
              <a:buChar char="q"/>
            </a:pPr>
            <a:r>
              <a:rPr lang="fr-FR" sz="1200" dirty="0">
                <a:solidFill>
                  <a:schemeClr val="tx1"/>
                </a:solidFill>
                <a:latin typeface="Arial" panose="020B0604020202020204" pitchFamily="34" charset="0"/>
                <a:cs typeface="Arial" panose="020B0604020202020204" pitchFamily="34" charset="0"/>
              </a:rPr>
              <a:t>Activités de recherche scientifique</a:t>
            </a:r>
          </a:p>
          <a:p>
            <a:pPr marL="171450" indent="-171450" algn="just">
              <a:lnSpc>
                <a:spcPct val="150000"/>
              </a:lnSpc>
              <a:buClr>
                <a:schemeClr val="accent6">
                  <a:lumMod val="75000"/>
                </a:schemeClr>
              </a:buClr>
              <a:buFont typeface="Wingdings" panose="05000000000000000000" pitchFamily="2" charset="2"/>
              <a:buChar char="q"/>
            </a:pPr>
            <a:r>
              <a:rPr lang="fr-FR" sz="1200" dirty="0">
                <a:solidFill>
                  <a:schemeClr val="tx1"/>
                </a:solidFill>
                <a:latin typeface="Arial" panose="020B0604020202020204" pitchFamily="34" charset="0"/>
                <a:cs typeface="Arial" panose="020B0604020202020204" pitchFamily="34" charset="0"/>
              </a:rPr>
              <a:t>Actions de formation continue, de perfectionnement et de recyclage</a:t>
            </a:r>
          </a:p>
          <a:p>
            <a:pPr algn="just">
              <a:lnSpc>
                <a:spcPct val="150000"/>
              </a:lnSpc>
            </a:pPr>
            <a:r>
              <a:rPr lang="fr-FR" sz="1200" dirty="0">
                <a:solidFill>
                  <a:schemeClr val="tx1"/>
                </a:solidFill>
                <a:latin typeface="Arial" panose="020B0604020202020204" pitchFamily="34" charset="0"/>
                <a:cs typeface="Arial" panose="020B0604020202020204" pitchFamily="34" charset="0"/>
              </a:rPr>
              <a:t>En choisissant de vous inscrire à la Faculté des Sciences de la Nature et de la Vie, vous serez orientés vers l'un des nombreux parcours de formation proposés par nos six départements:</a:t>
            </a:r>
          </a:p>
        </p:txBody>
      </p:sp>
      <p:sp>
        <p:nvSpPr>
          <p:cNvPr id="29" name="Rectangle à coins arrondis 17">
            <a:extLst>
              <a:ext uri="{FF2B5EF4-FFF2-40B4-BE49-F238E27FC236}">
                <a16:creationId xmlns:a16="http://schemas.microsoft.com/office/drawing/2014/main" id="{6FF22935-2786-4D70-B781-D98C89519A95}"/>
              </a:ext>
            </a:extLst>
          </p:cNvPr>
          <p:cNvSpPr/>
          <p:nvPr/>
        </p:nvSpPr>
        <p:spPr>
          <a:xfrm>
            <a:off x="4237889" y="6557478"/>
            <a:ext cx="1954684" cy="40922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a:bevelB w="38100" h="38100"/>
            </a:sp3d>
          </a:bodyPr>
          <a:lstStyle/>
          <a:p>
            <a:pPr algn="ctr">
              <a:defRPr/>
            </a:pPr>
            <a:r>
              <a:rPr lang="fr-FR" sz="1200" b="1" dirty="0">
                <a:solidFill>
                  <a:schemeClr val="bg1"/>
                </a:solidFill>
                <a:latin typeface="Arial" panose="020B0604020202020204" pitchFamily="34" charset="0"/>
                <a:cs typeface="Arial" panose="020B0604020202020204" pitchFamily="34" charset="0"/>
              </a:rPr>
              <a:t>Département de Microbiologie</a:t>
            </a:r>
          </a:p>
        </p:txBody>
      </p:sp>
      <p:sp>
        <p:nvSpPr>
          <p:cNvPr id="31" name="Rectangle à coins arrondis 17">
            <a:extLst>
              <a:ext uri="{FF2B5EF4-FFF2-40B4-BE49-F238E27FC236}">
                <a16:creationId xmlns:a16="http://schemas.microsoft.com/office/drawing/2014/main" id="{E14E373E-1AA8-46C2-A195-6F4A84DCF275}"/>
              </a:ext>
            </a:extLst>
          </p:cNvPr>
          <p:cNvSpPr/>
          <p:nvPr/>
        </p:nvSpPr>
        <p:spPr>
          <a:xfrm>
            <a:off x="4250589" y="6106937"/>
            <a:ext cx="1954684" cy="40922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a:bevelB w="38100" h="38100"/>
            </a:sp3d>
          </a:bodyPr>
          <a:lstStyle/>
          <a:p>
            <a:pPr algn="ctr">
              <a:defRPr/>
            </a:pPr>
            <a:r>
              <a:rPr lang="fr-FR" sz="1200" b="1" dirty="0">
                <a:solidFill>
                  <a:schemeClr val="bg1"/>
                </a:solidFill>
                <a:latin typeface="Arial" panose="020B0604020202020204" pitchFamily="34" charset="0"/>
                <a:cs typeface="Arial" panose="020B0604020202020204" pitchFamily="34" charset="0"/>
              </a:rPr>
              <a:t>Département de </a:t>
            </a:r>
          </a:p>
          <a:p>
            <a:pPr algn="ctr">
              <a:defRPr/>
            </a:pPr>
            <a:r>
              <a:rPr lang="fr-FR" sz="1200" b="1" dirty="0">
                <a:solidFill>
                  <a:schemeClr val="bg1"/>
                </a:solidFill>
                <a:latin typeface="Arial" panose="020B0604020202020204" pitchFamily="34" charset="0"/>
                <a:cs typeface="Arial" panose="020B0604020202020204" pitchFamily="34" charset="0"/>
              </a:rPr>
              <a:t>Biotechnologie</a:t>
            </a:r>
          </a:p>
        </p:txBody>
      </p:sp>
      <p:sp>
        <p:nvSpPr>
          <p:cNvPr id="32" name="Rectangle à coins arrondis 17">
            <a:extLst>
              <a:ext uri="{FF2B5EF4-FFF2-40B4-BE49-F238E27FC236}">
                <a16:creationId xmlns:a16="http://schemas.microsoft.com/office/drawing/2014/main" id="{572A2671-988C-4F02-8FAD-2695E10314AF}"/>
              </a:ext>
            </a:extLst>
          </p:cNvPr>
          <p:cNvSpPr/>
          <p:nvPr/>
        </p:nvSpPr>
        <p:spPr>
          <a:xfrm>
            <a:off x="1205966" y="5585133"/>
            <a:ext cx="1954684" cy="571493"/>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a:bevelB w="38100" h="38100"/>
            </a:sp3d>
          </a:bodyPr>
          <a:lstStyle/>
          <a:p>
            <a:pPr algn="ctr">
              <a:defRPr/>
            </a:pPr>
            <a:r>
              <a:rPr lang="fr-FR" sz="1200" b="1" dirty="0">
                <a:solidFill>
                  <a:schemeClr val="bg1">
                    <a:lumMod val="95000"/>
                  </a:schemeClr>
                </a:solidFill>
                <a:latin typeface="Arial" panose="020B0604020202020204" pitchFamily="34" charset="0"/>
                <a:cs typeface="Arial" panose="020B0604020202020204" pitchFamily="34" charset="0"/>
              </a:rPr>
              <a:t>Département de </a:t>
            </a:r>
          </a:p>
          <a:p>
            <a:pPr algn="ctr">
              <a:defRPr/>
            </a:pPr>
            <a:r>
              <a:rPr lang="fr-FR" sz="1200" b="1" dirty="0">
                <a:solidFill>
                  <a:schemeClr val="bg1">
                    <a:lumMod val="95000"/>
                  </a:schemeClr>
                </a:solidFill>
                <a:latin typeface="Arial" panose="020B0604020202020204" pitchFamily="34" charset="0"/>
                <a:cs typeface="Arial" panose="020B0604020202020204" pitchFamily="34" charset="0"/>
              </a:rPr>
              <a:t>la Biologie</a:t>
            </a:r>
          </a:p>
          <a:p>
            <a:pPr algn="ctr">
              <a:defRPr/>
            </a:pPr>
            <a:r>
              <a:rPr lang="fr-FR" sz="1200" b="1" dirty="0">
                <a:solidFill>
                  <a:schemeClr val="bg1">
                    <a:lumMod val="95000"/>
                  </a:schemeClr>
                </a:solidFill>
                <a:latin typeface="Arial" panose="020B0604020202020204" pitchFamily="34" charset="0"/>
                <a:cs typeface="Arial" panose="020B0604020202020204" pitchFamily="34" charset="0"/>
              </a:rPr>
              <a:t> Physico-chimique</a:t>
            </a:r>
          </a:p>
        </p:txBody>
      </p:sp>
      <p:sp>
        <p:nvSpPr>
          <p:cNvPr id="33" name="Rectangle à coins arrondis 17">
            <a:extLst>
              <a:ext uri="{FF2B5EF4-FFF2-40B4-BE49-F238E27FC236}">
                <a16:creationId xmlns:a16="http://schemas.microsoft.com/office/drawing/2014/main" id="{F184F1CF-370E-4A84-B167-E35FFEA295B6}"/>
              </a:ext>
            </a:extLst>
          </p:cNvPr>
          <p:cNvSpPr/>
          <p:nvPr/>
        </p:nvSpPr>
        <p:spPr>
          <a:xfrm>
            <a:off x="1211885" y="6415392"/>
            <a:ext cx="1954684" cy="571500"/>
          </a:xfrm>
          <a:prstGeom prst="round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a:bevelB w="38100" h="38100"/>
            </a:sp3d>
          </a:bodyPr>
          <a:lstStyle/>
          <a:p>
            <a:pPr algn="ctr">
              <a:defRPr/>
            </a:pPr>
            <a:r>
              <a:rPr lang="fr-FR" sz="1200" b="1" dirty="0">
                <a:solidFill>
                  <a:schemeClr val="bg1"/>
                </a:solidFill>
                <a:latin typeface="Arial" panose="020B0604020202020204" pitchFamily="34" charset="0"/>
                <a:cs typeface="Arial" panose="020B0604020202020204" pitchFamily="34" charset="0"/>
              </a:rPr>
              <a:t>Département des Sciences Biologiques de l’Environnement</a:t>
            </a:r>
          </a:p>
        </p:txBody>
      </p:sp>
      <p:cxnSp>
        <p:nvCxnSpPr>
          <p:cNvPr id="5" name="Connecteur : en angle 4">
            <a:extLst>
              <a:ext uri="{FF2B5EF4-FFF2-40B4-BE49-F238E27FC236}">
                <a16:creationId xmlns:a16="http://schemas.microsoft.com/office/drawing/2014/main" id="{E2CEB29C-92C9-43A6-877C-08576BF3C89E}"/>
              </a:ext>
            </a:extLst>
          </p:cNvPr>
          <p:cNvCxnSpPr>
            <a:cxnSpLocks/>
            <a:endCxn id="18" idx="1"/>
          </p:cNvCxnSpPr>
          <p:nvPr/>
        </p:nvCxnSpPr>
        <p:spPr>
          <a:xfrm rot="16200000" flipH="1">
            <a:off x="3849976" y="5467992"/>
            <a:ext cx="443186" cy="33263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34" name="Connecteur : en angle 33">
            <a:extLst>
              <a:ext uri="{FF2B5EF4-FFF2-40B4-BE49-F238E27FC236}">
                <a16:creationId xmlns:a16="http://schemas.microsoft.com/office/drawing/2014/main" id="{F8DB4B5E-5BE3-43EE-BE46-1B1BDE3C8181}"/>
              </a:ext>
            </a:extLst>
          </p:cNvPr>
          <p:cNvCxnSpPr>
            <a:cxnSpLocks/>
          </p:cNvCxnSpPr>
          <p:nvPr/>
        </p:nvCxnSpPr>
        <p:spPr>
          <a:xfrm rot="16200000" flipH="1">
            <a:off x="3576433" y="5624691"/>
            <a:ext cx="906714" cy="46699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35" name="Connecteur : en angle 34">
            <a:extLst>
              <a:ext uri="{FF2B5EF4-FFF2-40B4-BE49-F238E27FC236}">
                <a16:creationId xmlns:a16="http://schemas.microsoft.com/office/drawing/2014/main" id="{80A11E63-4B08-4A23-9FCC-5964677ED98E}"/>
              </a:ext>
            </a:extLst>
          </p:cNvPr>
          <p:cNvCxnSpPr>
            <a:cxnSpLocks/>
            <a:endCxn id="29" idx="1"/>
          </p:cNvCxnSpPr>
          <p:nvPr/>
        </p:nvCxnSpPr>
        <p:spPr>
          <a:xfrm rot="16200000" flipH="1">
            <a:off x="3277412" y="5801611"/>
            <a:ext cx="1349368" cy="571586"/>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41" name="Connecteur : en angle 40">
            <a:extLst>
              <a:ext uri="{FF2B5EF4-FFF2-40B4-BE49-F238E27FC236}">
                <a16:creationId xmlns:a16="http://schemas.microsoft.com/office/drawing/2014/main" id="{8FFC2504-ED28-471D-9C82-D04DA09338AF}"/>
              </a:ext>
            </a:extLst>
          </p:cNvPr>
          <p:cNvCxnSpPr>
            <a:cxnSpLocks/>
          </p:cNvCxnSpPr>
          <p:nvPr/>
        </p:nvCxnSpPr>
        <p:spPr>
          <a:xfrm rot="5400000">
            <a:off x="3047531" y="5524301"/>
            <a:ext cx="466049" cy="23980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42" name="Connecteur : en angle 41">
            <a:extLst>
              <a:ext uri="{FF2B5EF4-FFF2-40B4-BE49-F238E27FC236}">
                <a16:creationId xmlns:a16="http://schemas.microsoft.com/office/drawing/2014/main" id="{8309ED3A-A6B3-4735-9E66-5417A980FEF3}"/>
              </a:ext>
            </a:extLst>
          </p:cNvPr>
          <p:cNvCxnSpPr>
            <a:cxnSpLocks/>
          </p:cNvCxnSpPr>
          <p:nvPr/>
        </p:nvCxnSpPr>
        <p:spPr>
          <a:xfrm rot="5400000">
            <a:off x="2708159" y="5871146"/>
            <a:ext cx="1355584" cy="422957"/>
          </a:xfrm>
          <a:prstGeom prst="bentConnector3">
            <a:avLst>
              <a:gd name="adj1" fmla="val 101394"/>
            </a:avLst>
          </a:prstGeom>
          <a:ln>
            <a:tailEnd type="triangle"/>
          </a:ln>
        </p:spPr>
        <p:style>
          <a:lnRef idx="3">
            <a:schemeClr val="dk1"/>
          </a:lnRef>
          <a:fillRef idx="0">
            <a:schemeClr val="dk1"/>
          </a:fillRef>
          <a:effectRef idx="2">
            <a:schemeClr val="dk1"/>
          </a:effectRef>
          <a:fontRef idx="minor">
            <a:schemeClr val="tx1"/>
          </a:fontRef>
        </p:style>
      </p:cxnSp>
      <p:sp>
        <p:nvSpPr>
          <p:cNvPr id="3" name="Flèche droite à entaille 2"/>
          <p:cNvSpPr/>
          <p:nvPr/>
        </p:nvSpPr>
        <p:spPr>
          <a:xfrm rot="5400000">
            <a:off x="3100892" y="7206809"/>
            <a:ext cx="990676" cy="747408"/>
          </a:xfrm>
          <a:prstGeom prst="notchedRightArrow">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4" name="Étoile à 24 branches 23"/>
          <p:cNvSpPr/>
          <p:nvPr/>
        </p:nvSpPr>
        <p:spPr>
          <a:xfrm>
            <a:off x="3072873" y="8810732"/>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05</a:t>
            </a:r>
          </a:p>
        </p:txBody>
      </p:sp>
      <p:sp>
        <p:nvSpPr>
          <p:cNvPr id="25" name="Rectangle 24"/>
          <p:cNvSpPr/>
          <p:nvPr/>
        </p:nvSpPr>
        <p:spPr>
          <a:xfrm>
            <a:off x="-1488"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Tree>
    <p:extLst>
      <p:ext uri="{BB962C8B-B14F-4D97-AF65-F5344CB8AC3E}">
        <p14:creationId xmlns:p14="http://schemas.microsoft.com/office/powerpoint/2010/main" val="86958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17000" b="-17000"/>
          </a:stretch>
        </a:blip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44101AE-5C8F-4E25-A106-EBCA67291E06}"/>
              </a:ext>
            </a:extLst>
          </p:cNvPr>
          <p:cNvPicPr>
            <a:picLocks noChangeAspect="1"/>
          </p:cNvPicPr>
          <p:nvPr/>
        </p:nvPicPr>
        <p:blipFill>
          <a:blip r:embed="rId3"/>
          <a:stretch>
            <a:fillRect/>
          </a:stretch>
        </p:blipFill>
        <p:spPr>
          <a:xfrm>
            <a:off x="172690" y="3619031"/>
            <a:ext cx="2957280" cy="2217960"/>
          </a:xfrm>
          <a:prstGeom prst="rect">
            <a:avLst/>
          </a:prstGeom>
        </p:spPr>
      </p:pic>
      <p:pic>
        <p:nvPicPr>
          <p:cNvPr id="6" name="Image 5">
            <a:extLst>
              <a:ext uri="{FF2B5EF4-FFF2-40B4-BE49-F238E27FC236}">
                <a16:creationId xmlns:a16="http://schemas.microsoft.com/office/drawing/2014/main" id="{DDBEA2AF-C913-41FA-846A-288A7BE29710}"/>
              </a:ext>
            </a:extLst>
          </p:cNvPr>
          <p:cNvPicPr>
            <a:picLocks noChangeAspect="1"/>
          </p:cNvPicPr>
          <p:nvPr/>
        </p:nvPicPr>
        <p:blipFill>
          <a:blip r:embed="rId4"/>
          <a:stretch>
            <a:fillRect/>
          </a:stretch>
        </p:blipFill>
        <p:spPr>
          <a:xfrm>
            <a:off x="3285523" y="416691"/>
            <a:ext cx="3246229" cy="3231163"/>
          </a:xfrm>
          <a:prstGeom prst="rect">
            <a:avLst/>
          </a:prstGeom>
        </p:spPr>
      </p:pic>
      <p:sp>
        <p:nvSpPr>
          <p:cNvPr id="24" name="Rectangle 23">
            <a:extLst>
              <a:ext uri="{FF2B5EF4-FFF2-40B4-BE49-F238E27FC236}">
                <a16:creationId xmlns:a16="http://schemas.microsoft.com/office/drawing/2014/main" id="{9641A9EF-8703-4863-A643-A791A3189F75}"/>
              </a:ext>
            </a:extLst>
          </p:cNvPr>
          <p:cNvSpPr/>
          <p:nvPr/>
        </p:nvSpPr>
        <p:spPr>
          <a:xfrm>
            <a:off x="99809" y="6100679"/>
            <a:ext cx="3312849" cy="2862322"/>
          </a:xfrm>
          <a:prstGeom prst="rect">
            <a:avLst/>
          </a:prstGeom>
          <a:noFill/>
        </p:spPr>
        <p:txBody>
          <a:bodyPr wrap="square">
            <a:spAutoFit/>
          </a:bodyPr>
          <a:lstStyle/>
          <a:p>
            <a:pPr algn="just"/>
            <a:r>
              <a:rPr lang="fr-FR" sz="1200" dirty="0">
                <a:solidFill>
                  <a:srgbClr val="000000"/>
                </a:solidFill>
                <a:latin typeface="Arial" panose="020B0604020202020204" pitchFamily="34" charset="0"/>
                <a:cs typeface="Arial" panose="020B0604020202020204" pitchFamily="34" charset="0"/>
              </a:rPr>
              <a:t>Un </a:t>
            </a:r>
            <a:r>
              <a:rPr lang="fr-FR" sz="1200" dirty="0">
                <a:latin typeface="Arial" panose="020B0604020202020204" pitchFamily="34" charset="0"/>
                <a:cs typeface="Arial" panose="020B0604020202020204" pitchFamily="34" charset="0"/>
              </a:rPr>
              <a:t>ensemble d’activités extra pédagogiques est mené sur le campus d’El- Kseur par la Faculté des Sciences de la Nature et de la Vie rassemblé sous l’appellation de « La Foire des Sciences de la Nature et de la Vie ». </a:t>
            </a:r>
          </a:p>
          <a:p>
            <a:pPr algn="just"/>
            <a:r>
              <a:rPr lang="fr-FR" sz="1200" dirty="0">
                <a:solidFill>
                  <a:srgbClr val="000000"/>
                </a:solidFill>
                <a:latin typeface="Arial" panose="020B0604020202020204" pitchFamily="34" charset="0"/>
                <a:cs typeface="Arial" panose="020B0604020202020204" pitchFamily="34" charset="0"/>
              </a:rPr>
              <a:t>La Foire des Sciences de la Nature et de la Vie a pour but la mise en place de différentes activités scientifiques autours des modules enseignés en première année de Licence en biologie. Fondée en Mars 2021 par Dr OUARABI Liza, elle rassemble un ensemble d’activités sont organisées sous forme d’ateliers dirigés par des enseignants tout au long de l’année dehors des heures de cours, de travaux dirigés et de travaux pratiques. </a:t>
            </a:r>
          </a:p>
        </p:txBody>
      </p:sp>
      <p:sp>
        <p:nvSpPr>
          <p:cNvPr id="5" name="Rectangle 4">
            <a:extLst>
              <a:ext uri="{FF2B5EF4-FFF2-40B4-BE49-F238E27FC236}">
                <a16:creationId xmlns:a16="http://schemas.microsoft.com/office/drawing/2014/main" id="{1E3F02AD-55AE-4D70-A3AF-D98535B93029}"/>
              </a:ext>
            </a:extLst>
          </p:cNvPr>
          <p:cNvSpPr/>
          <p:nvPr/>
        </p:nvSpPr>
        <p:spPr>
          <a:xfrm>
            <a:off x="202183" y="104548"/>
            <a:ext cx="6329568" cy="307777"/>
          </a:xfrm>
          <a:prstGeom prst="rect">
            <a:avLst/>
          </a:prstGeom>
          <a:solidFill>
            <a:schemeClr val="accent6">
              <a:lumMod val="75000"/>
            </a:schemeClr>
          </a:solidFill>
        </p:spPr>
        <p:txBody>
          <a:bodyPr wrap="square">
            <a:spAutoFit/>
          </a:bodyPr>
          <a:lstStyle/>
          <a:p>
            <a:pPr algn="ctr"/>
            <a:r>
              <a:rPr lang="fr-FR" sz="1400" b="1" dirty="0">
                <a:solidFill>
                  <a:schemeClr val="bg1"/>
                </a:solidFill>
              </a:rPr>
              <a:t>CAMPUS D’EL-KSEUR</a:t>
            </a:r>
          </a:p>
        </p:txBody>
      </p:sp>
      <p:sp>
        <p:nvSpPr>
          <p:cNvPr id="12" name="Rectangle 11">
            <a:extLst>
              <a:ext uri="{FF2B5EF4-FFF2-40B4-BE49-F238E27FC236}">
                <a16:creationId xmlns:a16="http://schemas.microsoft.com/office/drawing/2014/main" id="{3F9E1998-5DAB-48C6-A771-0C856DC912B3}"/>
              </a:ext>
            </a:extLst>
          </p:cNvPr>
          <p:cNvSpPr/>
          <p:nvPr/>
        </p:nvSpPr>
        <p:spPr>
          <a:xfrm>
            <a:off x="99809" y="2116599"/>
            <a:ext cx="3108737" cy="1569660"/>
          </a:xfrm>
          <a:prstGeom prst="rect">
            <a:avLst/>
          </a:prstGeom>
          <a:noFill/>
        </p:spPr>
        <p:txBody>
          <a:bodyPr wrap="square">
            <a:spAutoFit/>
          </a:bodyPr>
          <a:lstStyle/>
          <a:p>
            <a:pPr algn="just"/>
            <a:r>
              <a:rPr lang="fr-FR" sz="1200" dirty="0">
                <a:latin typeface="Arial" panose="020B0604020202020204" pitchFamily="34" charset="0"/>
                <a:cs typeface="Arial" panose="020B0604020202020204" pitchFamily="34" charset="0"/>
              </a:rPr>
              <a:t>Le service administratif occupe le premier étage du bloc administratif du campus d'El- Kseur, où se trouvent divers services dédiés au suivi des étudiants de première année à savoir : un secrétariat, un service de scolarité, cheffe de département et adjointe de la cheffe de département.</a:t>
            </a:r>
          </a:p>
        </p:txBody>
      </p:sp>
      <p:sp>
        <p:nvSpPr>
          <p:cNvPr id="14" name="Rectangle 13">
            <a:extLst>
              <a:ext uri="{FF2B5EF4-FFF2-40B4-BE49-F238E27FC236}">
                <a16:creationId xmlns:a16="http://schemas.microsoft.com/office/drawing/2014/main" id="{AD46D63C-D68A-4A44-AF56-FC0F83836284}"/>
              </a:ext>
            </a:extLst>
          </p:cNvPr>
          <p:cNvSpPr/>
          <p:nvPr/>
        </p:nvSpPr>
        <p:spPr>
          <a:xfrm>
            <a:off x="3329064" y="3758217"/>
            <a:ext cx="3202687" cy="276999"/>
          </a:xfrm>
          <a:prstGeom prst="rect">
            <a:avLst/>
          </a:prstGeom>
          <a:solidFill>
            <a:srgbClr val="00B0F0"/>
          </a:solidFill>
        </p:spPr>
        <p:txBody>
          <a:bodyPr wrap="square">
            <a:spAutoFit/>
          </a:bodyPr>
          <a:lstStyle/>
          <a:p>
            <a:r>
              <a:rPr lang="fr-FR" sz="1200" b="1" dirty="0">
                <a:solidFill>
                  <a:schemeClr val="bg1"/>
                </a:solidFill>
                <a:latin typeface="Arial" panose="020B0604020202020204" pitchFamily="34" charset="0"/>
              </a:rPr>
              <a:t>Le corps enseignant</a:t>
            </a:r>
            <a:endParaRPr lang="fr-FR" sz="1200" dirty="0">
              <a:solidFill>
                <a:schemeClr val="bg1"/>
              </a:solidFill>
            </a:endParaRPr>
          </a:p>
        </p:txBody>
      </p:sp>
      <p:sp>
        <p:nvSpPr>
          <p:cNvPr id="15" name="Rectangle 14">
            <a:extLst>
              <a:ext uri="{FF2B5EF4-FFF2-40B4-BE49-F238E27FC236}">
                <a16:creationId xmlns:a16="http://schemas.microsoft.com/office/drawing/2014/main" id="{3C875662-13AC-471C-90C0-FA5736A3D084}"/>
              </a:ext>
            </a:extLst>
          </p:cNvPr>
          <p:cNvSpPr/>
          <p:nvPr/>
        </p:nvSpPr>
        <p:spPr>
          <a:xfrm>
            <a:off x="135159" y="1801183"/>
            <a:ext cx="3038039" cy="276999"/>
          </a:xfrm>
          <a:prstGeom prst="rect">
            <a:avLst/>
          </a:prstGeom>
          <a:solidFill>
            <a:srgbClr val="00B0F0"/>
          </a:solidFill>
        </p:spPr>
        <p:txBody>
          <a:bodyPr wrap="square">
            <a:spAutoFit/>
          </a:bodyPr>
          <a:lstStyle/>
          <a:p>
            <a:r>
              <a:rPr lang="fr-FR" sz="1200" b="1" dirty="0">
                <a:solidFill>
                  <a:schemeClr val="bg1"/>
                </a:solidFill>
                <a:latin typeface="Arial" panose="020B0604020202020204" pitchFamily="34" charset="0"/>
              </a:rPr>
              <a:t>Administration</a:t>
            </a:r>
            <a:endParaRPr lang="fr-FR" sz="1200" dirty="0">
              <a:solidFill>
                <a:schemeClr val="bg1"/>
              </a:solidFill>
            </a:endParaRPr>
          </a:p>
        </p:txBody>
      </p:sp>
      <p:sp>
        <p:nvSpPr>
          <p:cNvPr id="7" name="Rectangle 6">
            <a:extLst>
              <a:ext uri="{FF2B5EF4-FFF2-40B4-BE49-F238E27FC236}">
                <a16:creationId xmlns:a16="http://schemas.microsoft.com/office/drawing/2014/main" id="{DC1B9C93-5C70-4999-8C60-D76154CD302E}"/>
              </a:ext>
            </a:extLst>
          </p:cNvPr>
          <p:cNvSpPr/>
          <p:nvPr/>
        </p:nvSpPr>
        <p:spPr>
          <a:xfrm>
            <a:off x="172082" y="5862085"/>
            <a:ext cx="2957280" cy="276999"/>
          </a:xfrm>
          <a:prstGeom prst="rect">
            <a:avLst/>
          </a:prstGeom>
          <a:solidFill>
            <a:srgbClr val="00B0F0"/>
          </a:solidFill>
        </p:spPr>
        <p:txBody>
          <a:bodyPr wrap="square">
            <a:spAutoFit/>
          </a:bodyPr>
          <a:lstStyle/>
          <a:p>
            <a:r>
              <a:rPr lang="fr-FR" sz="1200" b="1" dirty="0">
                <a:solidFill>
                  <a:schemeClr val="bg1"/>
                </a:solidFill>
                <a:latin typeface="Times New Roman" panose="02020603050405020304" pitchFamily="18" charset="0"/>
              </a:rPr>
              <a:t>Les activités extra-pédagogiques </a:t>
            </a:r>
          </a:p>
        </p:txBody>
      </p:sp>
      <p:sp>
        <p:nvSpPr>
          <p:cNvPr id="16" name="Rectangle 15">
            <a:extLst>
              <a:ext uri="{FF2B5EF4-FFF2-40B4-BE49-F238E27FC236}">
                <a16:creationId xmlns:a16="http://schemas.microsoft.com/office/drawing/2014/main" id="{DC9432FE-2358-4FD6-AC36-F82C464C0304}"/>
              </a:ext>
            </a:extLst>
          </p:cNvPr>
          <p:cNvSpPr/>
          <p:nvPr/>
        </p:nvSpPr>
        <p:spPr>
          <a:xfrm>
            <a:off x="3342666" y="4007348"/>
            <a:ext cx="3189087" cy="2694600"/>
          </a:xfrm>
          <a:prstGeom prst="rect">
            <a:avLst/>
          </a:prstGeom>
          <a:noFill/>
        </p:spPr>
        <p:txBody>
          <a:bodyPr wrap="square">
            <a:noAutofit/>
          </a:bodyPr>
          <a:lstStyle/>
          <a:p>
            <a:pPr algn="just">
              <a:lnSpc>
                <a:spcPct val="107000"/>
              </a:lnSpc>
              <a:spcAft>
                <a:spcPts val="0"/>
              </a:spcAft>
            </a:pPr>
            <a:r>
              <a:rPr lang="fr-FR" sz="1200" dirty="0">
                <a:latin typeface="Arial" panose="020B0604020202020204" pitchFamily="34" charset="0"/>
                <a:cs typeface="Arial" panose="020B0604020202020204" pitchFamily="34" charset="0"/>
              </a:rPr>
              <a:t>Majoritairement constitué d’enseignants expérimentés, les 63 enseignants du premier palier de la Faculté des Sciences de la Nature et de la Vie se partagent les tâches pédagogiques entre chargés de cours, chargés de travaux dirigés et chargés de travaux pratiques. Les cours se déroulent dans les amphithéâtres N° 1, 2 et 4 qui sont tous équipés de tableaux à la craie et de tableaux coulissants pour projection avec Data-show actionnable par commande à distance. Les travaux dirigés se déroulent dans 21 salles du bloc pédagogique N°1. Les travaux pratiques sont organisés dans 6 laboratoires du dernier étage du centre de calcul. Ces derniers ont été aménagés de façon à faciliter l’apprentissage des modules de biologie générale et également dans une optique d’amélioration du cadre d’apprentissage pour les étudiants et de travail pour les enseignants. De plus, le centre de calcul abrite 6 salles d'informatique.</a:t>
            </a:r>
            <a:endParaRPr lang="fr-FR"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19" name="Étoile à 24 branches 18"/>
          <p:cNvSpPr/>
          <p:nvPr/>
        </p:nvSpPr>
        <p:spPr>
          <a:xfrm>
            <a:off x="3176946" y="8794861"/>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06</a:t>
            </a:r>
          </a:p>
        </p:txBody>
      </p:sp>
      <p:sp>
        <p:nvSpPr>
          <p:cNvPr id="20" name="Rectangle 19"/>
          <p:cNvSpPr/>
          <p:nvPr/>
        </p:nvSpPr>
        <p:spPr>
          <a:xfrm>
            <a:off x="6489795" y="5893975"/>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
        <p:nvSpPr>
          <p:cNvPr id="3" name="Rectangle 2"/>
          <p:cNvSpPr/>
          <p:nvPr/>
        </p:nvSpPr>
        <p:spPr>
          <a:xfrm>
            <a:off x="116151" y="420270"/>
            <a:ext cx="3057047" cy="1569660"/>
          </a:xfrm>
          <a:prstGeom prst="rect">
            <a:avLst/>
          </a:prstGeom>
          <a:noFill/>
        </p:spPr>
        <p:txBody>
          <a:bodyPr wrap="square">
            <a:spAutoFit/>
          </a:bodyPr>
          <a:lstStyle/>
          <a:p>
            <a:pPr algn="just"/>
            <a:r>
              <a:rPr lang="fr-FR" sz="1200" dirty="0">
                <a:latin typeface="Arial" panose="020B0604020202020204" pitchFamily="34" charset="0"/>
                <a:cs typeface="Arial" panose="020B0604020202020204" pitchFamily="34" charset="0"/>
              </a:rPr>
              <a:t>Depuis son inauguration en septembre 2021, le campus d'El-Kseur accueille la première année de Licence de la Faculté des Sciences de la Nature et de la Vie. Afin d'assurer le bon déroulement des activités pédagogiques, une infrastructure complète a été mise en place comme suit :</a:t>
            </a:r>
          </a:p>
        </p:txBody>
      </p:sp>
    </p:spTree>
    <p:extLst>
      <p:ext uri="{BB962C8B-B14F-4D97-AF65-F5344CB8AC3E}">
        <p14:creationId xmlns:p14="http://schemas.microsoft.com/office/powerpoint/2010/main" val="414591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57000" r="-57000"/>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EDA2CF5-7DFD-4EE5-B623-6B4030DF74C2}"/>
              </a:ext>
            </a:extLst>
          </p:cNvPr>
          <p:cNvSpPr/>
          <p:nvPr/>
        </p:nvSpPr>
        <p:spPr>
          <a:xfrm>
            <a:off x="682171" y="154381"/>
            <a:ext cx="5669398" cy="307777"/>
          </a:xfrm>
          <a:prstGeom prst="rect">
            <a:avLst/>
          </a:prstGeom>
          <a:solidFill>
            <a:schemeClr val="accent6">
              <a:lumMod val="75000"/>
            </a:schemeClr>
          </a:solidFill>
        </p:spPr>
        <p:txBody>
          <a:bodyPr wrap="square">
            <a:spAutoFit/>
          </a:bodyPr>
          <a:lstStyle/>
          <a:p>
            <a:pPr algn="ctr"/>
            <a:r>
              <a:rPr lang="fr-FR" sz="1400" b="1" dirty="0">
                <a:solidFill>
                  <a:schemeClr val="bg1"/>
                </a:solidFill>
                <a:latin typeface="Arial" panose="020B0604020202020204" pitchFamily="34" charset="0"/>
                <a:cs typeface="Arial" panose="020B0604020202020204" pitchFamily="34" charset="0"/>
              </a:rPr>
              <a:t>LA FACULTE EN QUELQUES CHIFFRES</a:t>
            </a:r>
          </a:p>
        </p:txBody>
      </p:sp>
      <p:graphicFrame>
        <p:nvGraphicFramePr>
          <p:cNvPr id="10" name="Tableau 9"/>
          <p:cNvGraphicFramePr>
            <a:graphicFrameLocks noGrp="1"/>
          </p:cNvGraphicFramePr>
          <p:nvPr>
            <p:extLst>
              <p:ext uri="{D42A27DB-BD31-4B8C-83A1-F6EECF244321}">
                <p14:modId xmlns:p14="http://schemas.microsoft.com/office/powerpoint/2010/main" val="3746930224"/>
              </p:ext>
            </p:extLst>
          </p:nvPr>
        </p:nvGraphicFramePr>
        <p:xfrm>
          <a:off x="665734" y="3320315"/>
          <a:ext cx="2857500" cy="4862878"/>
        </p:xfrm>
        <a:graphic>
          <a:graphicData uri="http://schemas.openxmlformats.org/drawingml/2006/table">
            <a:tbl>
              <a:tblPr firstRow="1" bandRow="1">
                <a:tableStyleId>{C083E6E3-FA7D-4D7B-A595-EF9225AFEA82}</a:tableStyleId>
              </a:tblPr>
              <a:tblGrid>
                <a:gridCol w="1778000">
                  <a:extLst>
                    <a:ext uri="{9D8B030D-6E8A-4147-A177-3AD203B41FA5}">
                      <a16:colId xmlns:a16="http://schemas.microsoft.com/office/drawing/2014/main" val="20000"/>
                    </a:ext>
                  </a:extLst>
                </a:gridCol>
                <a:gridCol w="1079500">
                  <a:extLst>
                    <a:ext uri="{9D8B030D-6E8A-4147-A177-3AD203B41FA5}">
                      <a16:colId xmlns:a16="http://schemas.microsoft.com/office/drawing/2014/main" val="1356484721"/>
                    </a:ext>
                  </a:extLst>
                </a:gridCol>
              </a:tblGrid>
              <a:tr h="290878">
                <a:tc gridSpan="2">
                  <a:txBody>
                    <a:bodyPr/>
                    <a:lstStyle/>
                    <a:p>
                      <a:r>
                        <a:rPr lang="fr-FR" sz="1200" dirty="0">
                          <a:latin typeface="Arial" panose="020B0604020202020204" pitchFamily="34" charset="0"/>
                          <a:cs typeface="Arial" panose="020B0604020202020204" pitchFamily="34" charset="0"/>
                        </a:rPr>
                        <a:t>Etudiants </a:t>
                      </a:r>
                      <a:endParaRPr lang="fr-FR" sz="1200" dirty="0">
                        <a:solidFill>
                          <a:schemeClr val="tx1"/>
                        </a:solidFill>
                        <a:latin typeface="Arial" pitchFamily="34" charset="0"/>
                        <a:cs typeface="Arial" pitchFamily="34" charset="0"/>
                      </a:endParaRPr>
                    </a:p>
                  </a:txBody>
                  <a:tcPr/>
                </a:tc>
                <a:tc hMerge="1">
                  <a:txBody>
                    <a:bodyPr/>
                    <a:lstStyle/>
                    <a:p>
                      <a:endParaRPr lang="fr-FR" sz="1200" dirty="0">
                        <a:solidFill>
                          <a:schemeClr val="tx1"/>
                        </a:solidFill>
                        <a:latin typeface="Arial" pitchFamily="34" charset="0"/>
                        <a:cs typeface="Arial" pitchFamily="34" charset="0"/>
                      </a:endParaRPr>
                    </a:p>
                  </a:txBody>
                  <a:tcPr>
                    <a:solidFill>
                      <a:schemeClr val="accent5">
                        <a:lumMod val="20000"/>
                        <a:lumOff val="80000"/>
                      </a:schemeClr>
                    </a:solidFill>
                  </a:tcPr>
                </a:tc>
                <a:extLst>
                  <a:ext uri="{0D108BD9-81ED-4DB2-BD59-A6C34878D82A}">
                    <a16:rowId xmlns:a16="http://schemas.microsoft.com/office/drawing/2014/main" val="10000"/>
                  </a:ext>
                </a:extLst>
              </a:tr>
              <a:tr h="248214">
                <a:tc>
                  <a:txBody>
                    <a:bodyPr/>
                    <a:lstStyle/>
                    <a:p>
                      <a:r>
                        <a:rPr lang="fr-FR" sz="1200" dirty="0">
                          <a:latin typeface="Arial" pitchFamily="34" charset="0"/>
                          <a:cs typeface="Arial" pitchFamily="34" charset="0"/>
                        </a:rPr>
                        <a:t>Inscrits en LICENCE</a:t>
                      </a:r>
                    </a:p>
                  </a:txBody>
                  <a:tcPr/>
                </a:tc>
                <a:tc>
                  <a:txBody>
                    <a:bodyPr/>
                    <a:lstStyle/>
                    <a:p>
                      <a:pPr algn="ctr"/>
                      <a:r>
                        <a:rPr lang="fr-FR" sz="1200" dirty="0">
                          <a:latin typeface="Arial" pitchFamily="34" charset="0"/>
                          <a:cs typeface="Arial" pitchFamily="34" charset="0"/>
                        </a:rPr>
                        <a:t>2467</a:t>
                      </a:r>
                    </a:p>
                  </a:txBody>
                  <a:tcPr anchor="ctr"/>
                </a:tc>
                <a:extLst>
                  <a:ext uri="{0D108BD9-81ED-4DB2-BD59-A6C34878D82A}">
                    <a16:rowId xmlns:a16="http://schemas.microsoft.com/office/drawing/2014/main" val="10001"/>
                  </a:ext>
                </a:extLst>
              </a:tr>
              <a:tr h="248214">
                <a:tc>
                  <a:txBody>
                    <a:bodyPr/>
                    <a:lstStyle/>
                    <a:p>
                      <a:r>
                        <a:rPr lang="fr-FR" sz="1200" dirty="0">
                          <a:latin typeface="Arial" pitchFamily="34" charset="0"/>
                          <a:cs typeface="Arial" pitchFamily="34" charset="0"/>
                        </a:rPr>
                        <a:t>Inscrits en MASTER</a:t>
                      </a:r>
                    </a:p>
                  </a:txBody>
                  <a:tcPr/>
                </a:tc>
                <a:tc>
                  <a:txBody>
                    <a:bodyPr/>
                    <a:lstStyle/>
                    <a:p>
                      <a:pPr algn="ctr"/>
                      <a:r>
                        <a:rPr lang="fr-FR" sz="1200" dirty="0">
                          <a:latin typeface="Arial" pitchFamily="34" charset="0"/>
                          <a:cs typeface="Arial" pitchFamily="34" charset="0"/>
                        </a:rPr>
                        <a:t>937</a:t>
                      </a:r>
                    </a:p>
                  </a:txBody>
                  <a:tcPr anchor="ctr"/>
                </a:tc>
                <a:extLst>
                  <a:ext uri="{0D108BD9-81ED-4DB2-BD59-A6C34878D82A}">
                    <a16:rowId xmlns:a16="http://schemas.microsoft.com/office/drawing/2014/main" val="10002"/>
                  </a:ext>
                </a:extLst>
              </a:tr>
              <a:tr h="248214">
                <a:tc>
                  <a:txBody>
                    <a:bodyPr/>
                    <a:lstStyle/>
                    <a:p>
                      <a:r>
                        <a:rPr lang="fr-FR" sz="1200" dirty="0">
                          <a:latin typeface="Arial" panose="020B0604020202020204" pitchFamily="34" charset="0"/>
                          <a:cs typeface="Arial" panose="020B0604020202020204" pitchFamily="34" charset="0"/>
                        </a:rPr>
                        <a:t>Inscrits</a:t>
                      </a:r>
                      <a:r>
                        <a:rPr lang="fr-FR" sz="1200" baseline="0" dirty="0">
                          <a:latin typeface="Arial" panose="020B0604020202020204" pitchFamily="34" charset="0"/>
                          <a:cs typeface="Arial" panose="020B0604020202020204" pitchFamily="34" charset="0"/>
                        </a:rPr>
                        <a:t> en </a:t>
                      </a:r>
                    </a:p>
                    <a:p>
                      <a:r>
                        <a:rPr lang="fr-FR" sz="1200" baseline="0" dirty="0">
                          <a:latin typeface="Arial" panose="020B0604020202020204" pitchFamily="34" charset="0"/>
                          <a:cs typeface="Arial" panose="020B0604020202020204" pitchFamily="34" charset="0"/>
                        </a:rPr>
                        <a:t>POST-GRADUATION</a:t>
                      </a:r>
                      <a:endParaRPr lang="fr-FR" sz="1200" dirty="0">
                        <a:latin typeface="Arial" pitchFamily="34" charset="0"/>
                        <a:cs typeface="Arial" pitchFamily="34" charset="0"/>
                      </a:endParaRPr>
                    </a:p>
                  </a:txBody>
                  <a:tcPr/>
                </a:tc>
                <a:tc>
                  <a:txBody>
                    <a:bodyPr/>
                    <a:lstStyle/>
                    <a:p>
                      <a:pPr algn="ctr"/>
                      <a:r>
                        <a:rPr lang="fr-FR" sz="1200" dirty="0">
                          <a:latin typeface="Arial" pitchFamily="34" charset="0"/>
                          <a:cs typeface="Arial" pitchFamily="34" charset="0"/>
                        </a:rPr>
                        <a:t>274</a:t>
                      </a:r>
                    </a:p>
                  </a:txBody>
                  <a:tcPr anchor="ctr"/>
                </a:tc>
                <a:extLst>
                  <a:ext uri="{0D108BD9-81ED-4DB2-BD59-A6C34878D82A}">
                    <a16:rowId xmlns:a16="http://schemas.microsoft.com/office/drawing/2014/main" val="10003"/>
                  </a:ext>
                </a:extLst>
              </a:tr>
              <a:tr h="248214">
                <a:tc gridSpan="2">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fr-FR" sz="1200" dirty="0">
                          <a:latin typeface="Arial" panose="020B0604020202020204" pitchFamily="34" charset="0"/>
                          <a:cs typeface="Arial" panose="020B0604020202020204" pitchFamily="34" charset="0"/>
                        </a:rPr>
                        <a:t>Enseignants </a:t>
                      </a:r>
                      <a:endParaRPr lang="fr-FR" sz="1200" b="1" dirty="0">
                        <a:solidFill>
                          <a:schemeClr val="tx1"/>
                        </a:solidFill>
                        <a:latin typeface="Arial" pitchFamily="34" charset="0"/>
                        <a:cs typeface="Arial" pitchFamily="34" charset="0"/>
                      </a:endParaRPr>
                    </a:p>
                  </a:txBody>
                  <a:tcPr/>
                </a:tc>
                <a:tc hMerge="1">
                  <a:txBody>
                    <a:bodyPr/>
                    <a:lstStyle/>
                    <a:p>
                      <a:pPr marL="0" marR="0" indent="0" algn="l" defTabSz="342900" rtl="0" eaLnBrk="1" fontAlgn="auto" latinLnBrk="0" hangingPunct="1">
                        <a:lnSpc>
                          <a:spcPct val="100000"/>
                        </a:lnSpc>
                        <a:spcBef>
                          <a:spcPts val="0"/>
                        </a:spcBef>
                        <a:spcAft>
                          <a:spcPts val="0"/>
                        </a:spcAft>
                        <a:buClrTx/>
                        <a:buSzTx/>
                        <a:buFontTx/>
                        <a:buNone/>
                        <a:tabLst/>
                        <a:defRPr/>
                      </a:pPr>
                      <a:endParaRPr lang="fr-FR" sz="1200" b="1" dirty="0">
                        <a:solidFill>
                          <a:schemeClr val="tx1"/>
                        </a:solidFill>
                        <a:latin typeface="Arial" pitchFamily="34" charset="0"/>
                        <a:cs typeface="Arial" pitchFamily="34" charset="0"/>
                      </a:endParaRPr>
                    </a:p>
                  </a:txBody>
                  <a:tcPr>
                    <a:solidFill>
                      <a:schemeClr val="accent5">
                        <a:lumMod val="20000"/>
                        <a:lumOff val="80000"/>
                      </a:schemeClr>
                    </a:solidFill>
                  </a:tcPr>
                </a:tc>
                <a:extLst>
                  <a:ext uri="{0D108BD9-81ED-4DB2-BD59-A6C34878D82A}">
                    <a16:rowId xmlns:a16="http://schemas.microsoft.com/office/drawing/2014/main" val="10004"/>
                  </a:ext>
                </a:extLst>
              </a:tr>
              <a:tr h="248214">
                <a:tc>
                  <a:txBody>
                    <a:bodyPr/>
                    <a:lstStyle/>
                    <a:p>
                      <a:r>
                        <a:rPr lang="fr-FR" sz="1200" dirty="0">
                          <a:latin typeface="Arial" pitchFamily="34" charset="0"/>
                          <a:cs typeface="Arial" pitchFamily="34" charset="0"/>
                        </a:rPr>
                        <a:t>Professeur </a:t>
                      </a:r>
                    </a:p>
                  </a:txBody>
                  <a:tcPr/>
                </a:tc>
                <a:tc>
                  <a:txBody>
                    <a:bodyPr/>
                    <a:lstStyle/>
                    <a:p>
                      <a:pPr algn="ctr"/>
                      <a:r>
                        <a:rPr lang="fr-FR" sz="1200" dirty="0">
                          <a:latin typeface="Arial" pitchFamily="34" charset="0"/>
                          <a:cs typeface="Arial" pitchFamily="34" charset="0"/>
                        </a:rPr>
                        <a:t>42</a:t>
                      </a:r>
                    </a:p>
                  </a:txBody>
                  <a:tcPr anchor="ctr"/>
                </a:tc>
                <a:extLst>
                  <a:ext uri="{0D108BD9-81ED-4DB2-BD59-A6C34878D82A}">
                    <a16:rowId xmlns:a16="http://schemas.microsoft.com/office/drawing/2014/main" val="4223338044"/>
                  </a:ext>
                </a:extLst>
              </a:tr>
              <a:tr h="228600">
                <a:tc>
                  <a:txBody>
                    <a:bodyPr/>
                    <a:lstStyle/>
                    <a:p>
                      <a:r>
                        <a:rPr lang="fr-FR" sz="1200" dirty="0">
                          <a:latin typeface="Arial" panose="020B0604020202020204" pitchFamily="34" charset="0"/>
                          <a:cs typeface="Arial" panose="020B0604020202020204" pitchFamily="34" charset="0"/>
                        </a:rPr>
                        <a:t>Maitres de conférences </a:t>
                      </a:r>
                    </a:p>
                    <a:p>
                      <a:r>
                        <a:rPr lang="fr-FR" sz="1200" dirty="0">
                          <a:latin typeface="Arial" panose="020B0604020202020204" pitchFamily="34" charset="0"/>
                          <a:cs typeface="Arial" panose="020B0604020202020204" pitchFamily="34" charset="0"/>
                        </a:rPr>
                        <a:t>Classe A</a:t>
                      </a:r>
                    </a:p>
                  </a:txBody>
                  <a:tcPr/>
                </a:tc>
                <a:tc>
                  <a:txBody>
                    <a:bodyPr/>
                    <a:lstStyle/>
                    <a:p>
                      <a:pPr algn="ctr"/>
                      <a:r>
                        <a:rPr lang="fr-FR" sz="1200" dirty="0">
                          <a:latin typeface="Arial" pitchFamily="34" charset="0"/>
                          <a:cs typeface="Arial" pitchFamily="34" charset="0"/>
                        </a:rPr>
                        <a:t>68</a:t>
                      </a:r>
                    </a:p>
                  </a:txBody>
                  <a:tcPr anchor="ctr"/>
                </a:tc>
                <a:extLst>
                  <a:ext uri="{0D108BD9-81ED-4DB2-BD59-A6C34878D82A}">
                    <a16:rowId xmlns:a16="http://schemas.microsoft.com/office/drawing/2014/main" val="10005"/>
                  </a:ext>
                </a:extLst>
              </a:tr>
              <a:tr h="228600">
                <a:tc>
                  <a:txBody>
                    <a:bodyPr/>
                    <a:lstStyle/>
                    <a:p>
                      <a:r>
                        <a:rPr lang="fr-FR" sz="1200" dirty="0">
                          <a:latin typeface="Arial" panose="020B0604020202020204" pitchFamily="34" charset="0"/>
                          <a:cs typeface="Arial" panose="020B0604020202020204" pitchFamily="34" charset="0"/>
                        </a:rPr>
                        <a:t>Maitres de conférences </a:t>
                      </a:r>
                    </a:p>
                    <a:p>
                      <a:r>
                        <a:rPr lang="fr-FR" sz="1200" dirty="0">
                          <a:latin typeface="Arial" panose="020B0604020202020204" pitchFamily="34" charset="0"/>
                          <a:cs typeface="Arial" panose="020B0604020202020204" pitchFamily="34" charset="0"/>
                        </a:rPr>
                        <a:t>B</a:t>
                      </a:r>
                    </a:p>
                  </a:txBody>
                  <a:tcPr/>
                </a:tc>
                <a:tc>
                  <a:txBody>
                    <a:bodyPr/>
                    <a:lstStyle/>
                    <a:p>
                      <a:pPr algn="ctr"/>
                      <a:r>
                        <a:rPr lang="fr-FR" sz="1200" dirty="0">
                          <a:latin typeface="Arial" pitchFamily="34" charset="0"/>
                          <a:cs typeface="Arial" pitchFamily="34" charset="0"/>
                        </a:rPr>
                        <a:t>73</a:t>
                      </a:r>
                    </a:p>
                  </a:txBody>
                  <a:tcPr anchor="ctr"/>
                </a:tc>
                <a:extLst>
                  <a:ext uri="{0D108BD9-81ED-4DB2-BD59-A6C34878D82A}">
                    <a16:rowId xmlns:a16="http://schemas.microsoft.com/office/drawing/2014/main" val="10007"/>
                  </a:ext>
                </a:extLst>
              </a:tr>
              <a:tr h="228600">
                <a:tc>
                  <a:txBody>
                    <a:bodyPr/>
                    <a:lstStyle/>
                    <a:p>
                      <a:r>
                        <a:rPr lang="fr-FR" sz="1200" dirty="0">
                          <a:latin typeface="Arial" pitchFamily="34" charset="0"/>
                          <a:cs typeface="Arial" pitchFamily="34" charset="0"/>
                        </a:rPr>
                        <a:t>Maitres Assistants </a:t>
                      </a:r>
                    </a:p>
                    <a:p>
                      <a:r>
                        <a:rPr lang="fr-FR" sz="1200" dirty="0">
                          <a:latin typeface="Arial" pitchFamily="34" charset="0"/>
                          <a:cs typeface="Arial" pitchFamily="34" charset="0"/>
                        </a:rPr>
                        <a:t>Classe A</a:t>
                      </a:r>
                    </a:p>
                  </a:txBody>
                  <a:tcPr/>
                </a:tc>
                <a:tc>
                  <a:txBody>
                    <a:bodyPr/>
                    <a:lstStyle/>
                    <a:p>
                      <a:pPr algn="ctr"/>
                      <a:r>
                        <a:rPr lang="fr-FR" sz="1200" dirty="0">
                          <a:latin typeface="Arial" pitchFamily="34" charset="0"/>
                          <a:cs typeface="Arial" pitchFamily="34" charset="0"/>
                        </a:rPr>
                        <a:t>41</a:t>
                      </a:r>
                    </a:p>
                  </a:txBody>
                  <a:tcPr anchor="ctr"/>
                </a:tc>
                <a:extLst>
                  <a:ext uri="{0D108BD9-81ED-4DB2-BD59-A6C34878D82A}">
                    <a16:rowId xmlns:a16="http://schemas.microsoft.com/office/drawing/2014/main" val="10006"/>
                  </a:ext>
                </a:extLst>
              </a:tr>
              <a:tr h="228600">
                <a:tc>
                  <a:txBody>
                    <a:bodyPr/>
                    <a:lstStyle/>
                    <a:p>
                      <a:r>
                        <a:rPr lang="fr-FR" sz="1200" dirty="0">
                          <a:latin typeface="Arial" pitchFamily="34" charset="0"/>
                          <a:cs typeface="Arial" pitchFamily="34" charset="0"/>
                        </a:rPr>
                        <a:t>Maitres Assistants </a:t>
                      </a:r>
                    </a:p>
                    <a:p>
                      <a:r>
                        <a:rPr lang="fr-FR" sz="1200" dirty="0">
                          <a:latin typeface="Arial" pitchFamily="34" charset="0"/>
                          <a:cs typeface="Arial" pitchFamily="34" charset="0"/>
                        </a:rPr>
                        <a:t>Classe B</a:t>
                      </a:r>
                    </a:p>
                    <a:p>
                      <a:endParaRPr lang="fr-FR" sz="1200" dirty="0">
                        <a:latin typeface="Arial" pitchFamily="34" charset="0"/>
                        <a:cs typeface="Arial" pitchFamily="34" charset="0"/>
                      </a:endParaRPr>
                    </a:p>
                  </a:txBody>
                  <a:tcPr/>
                </a:tc>
                <a:tc>
                  <a:txBody>
                    <a:bodyPr/>
                    <a:lstStyle/>
                    <a:p>
                      <a:pPr algn="ctr"/>
                      <a:r>
                        <a:rPr lang="fr-FR" sz="1200" dirty="0">
                          <a:latin typeface="Arial" pitchFamily="34" charset="0"/>
                          <a:cs typeface="Arial" pitchFamily="34" charset="0"/>
                        </a:rPr>
                        <a:t>40</a:t>
                      </a:r>
                    </a:p>
                  </a:txBody>
                  <a:tcPr anchor="ctr"/>
                </a:tc>
                <a:extLst>
                  <a:ext uri="{0D108BD9-81ED-4DB2-BD59-A6C34878D82A}">
                    <a16:rowId xmlns:a16="http://schemas.microsoft.com/office/drawing/2014/main" val="10011"/>
                  </a:ext>
                </a:extLst>
              </a:tr>
              <a:tr h="248214">
                <a:tc gridSpan="2">
                  <a:txBody>
                    <a:bodyPr/>
                    <a:lstStyle/>
                    <a:p>
                      <a:r>
                        <a:rPr lang="fr-FR" sz="1200" dirty="0">
                          <a:latin typeface="Arial" panose="020B0604020202020204" pitchFamily="34" charset="0"/>
                          <a:cs typeface="Arial" panose="020B0604020202020204" pitchFamily="34" charset="0"/>
                        </a:rPr>
                        <a:t>Personnel</a:t>
                      </a:r>
                      <a:r>
                        <a:rPr lang="fr-FR" sz="1200" baseline="0" dirty="0">
                          <a:latin typeface="Arial" panose="020B0604020202020204" pitchFamily="34" charset="0"/>
                          <a:cs typeface="Arial" panose="020B0604020202020204" pitchFamily="34" charset="0"/>
                        </a:rPr>
                        <a:t>  administratif, technique et de service (ATS)</a:t>
                      </a:r>
                      <a:r>
                        <a:rPr lang="fr-FR" sz="1200" dirty="0">
                          <a:latin typeface="Arial" panose="020B0604020202020204" pitchFamily="34" charset="0"/>
                          <a:cs typeface="Arial" panose="020B0604020202020204" pitchFamily="34" charset="0"/>
                        </a:rPr>
                        <a:t> </a:t>
                      </a:r>
                      <a:endParaRPr lang="fr-FR" sz="1200" b="1" dirty="0">
                        <a:solidFill>
                          <a:schemeClr val="tx1"/>
                        </a:solidFill>
                        <a:latin typeface="Arial" pitchFamily="34" charset="0"/>
                        <a:cs typeface="Arial" pitchFamily="34" charset="0"/>
                      </a:endParaRPr>
                    </a:p>
                  </a:txBody>
                  <a:tcPr/>
                </a:tc>
                <a:tc hMerge="1">
                  <a:txBody>
                    <a:bodyPr/>
                    <a:lstStyle/>
                    <a:p>
                      <a:endParaRPr lang="fr-FR" sz="1200" b="1" dirty="0">
                        <a:solidFill>
                          <a:schemeClr val="tx1"/>
                        </a:solidFill>
                        <a:latin typeface="Arial" pitchFamily="34" charset="0"/>
                        <a:cs typeface="Arial" pitchFamily="34" charset="0"/>
                      </a:endParaRPr>
                    </a:p>
                  </a:txBody>
                  <a:tcPr>
                    <a:solidFill>
                      <a:schemeClr val="accent5">
                        <a:lumMod val="20000"/>
                        <a:lumOff val="80000"/>
                      </a:schemeClr>
                    </a:solidFill>
                  </a:tcPr>
                </a:tc>
                <a:extLst>
                  <a:ext uri="{0D108BD9-81ED-4DB2-BD59-A6C34878D82A}">
                    <a16:rowId xmlns:a16="http://schemas.microsoft.com/office/drawing/2014/main" val="10008"/>
                  </a:ext>
                </a:extLst>
              </a:tr>
              <a:tr h="248214">
                <a:tc>
                  <a:txBody>
                    <a:bodyPr/>
                    <a:lstStyle/>
                    <a:p>
                      <a:r>
                        <a:rPr lang="fr-FR" sz="1200" dirty="0">
                          <a:latin typeface="Arial" panose="020B0604020202020204" pitchFamily="34" charset="0"/>
                          <a:cs typeface="Arial" panose="020B0604020202020204" pitchFamily="34" charset="0"/>
                        </a:rPr>
                        <a:t>Permanents</a:t>
                      </a:r>
                      <a:endParaRPr lang="fr-FR" sz="1200" b="1" dirty="0">
                        <a:latin typeface="Arial" pitchFamily="34" charset="0"/>
                        <a:cs typeface="Arial" pitchFamily="34" charset="0"/>
                      </a:endParaRPr>
                    </a:p>
                  </a:txBody>
                  <a:tcPr/>
                </a:tc>
                <a:tc>
                  <a:txBody>
                    <a:bodyPr/>
                    <a:lstStyle/>
                    <a:p>
                      <a:pPr algn="ctr"/>
                      <a:r>
                        <a:rPr lang="fr-FR" sz="1200" dirty="0">
                          <a:solidFill>
                            <a:schemeClr val="tx1"/>
                          </a:solidFill>
                          <a:latin typeface="Arial" panose="020B0604020202020204" pitchFamily="34" charset="0"/>
                          <a:cs typeface="Arial" panose="020B0604020202020204" pitchFamily="34" charset="0"/>
                        </a:rPr>
                        <a:t>100</a:t>
                      </a:r>
                      <a:endParaRPr lang="fr-FR" sz="1200" b="1"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0009"/>
                  </a:ext>
                </a:extLst>
              </a:tr>
              <a:tr h="248214">
                <a:tc>
                  <a:txBody>
                    <a:bodyPr/>
                    <a:lstStyle/>
                    <a:p>
                      <a:r>
                        <a:rPr lang="fr-FR" sz="1200" dirty="0">
                          <a:latin typeface="Arial" pitchFamily="34" charset="0"/>
                          <a:cs typeface="Arial" pitchFamily="34" charset="0"/>
                        </a:rPr>
                        <a:t>Contractuels </a:t>
                      </a:r>
                    </a:p>
                  </a:txBody>
                  <a:tcPr/>
                </a:tc>
                <a:tc>
                  <a:txBody>
                    <a:bodyPr/>
                    <a:lstStyle/>
                    <a:p>
                      <a:pPr algn="ctr"/>
                      <a:r>
                        <a:rPr lang="fr-FR" sz="1200" dirty="0">
                          <a:solidFill>
                            <a:schemeClr val="tx1"/>
                          </a:solidFill>
                          <a:latin typeface="Arial" pitchFamily="34" charset="0"/>
                          <a:cs typeface="Arial" pitchFamily="34" charset="0"/>
                        </a:rPr>
                        <a:t>09</a:t>
                      </a:r>
                    </a:p>
                  </a:txBody>
                  <a:tcPr/>
                </a:tc>
                <a:extLst>
                  <a:ext uri="{0D108BD9-81ED-4DB2-BD59-A6C34878D82A}">
                    <a16:rowId xmlns:a16="http://schemas.microsoft.com/office/drawing/2014/main" val="10010"/>
                  </a:ext>
                </a:extLst>
              </a:tr>
            </a:tbl>
          </a:graphicData>
        </a:graphic>
      </p:graphicFrame>
      <p:sp>
        <p:nvSpPr>
          <p:cNvPr id="11" name="Rectangle 10"/>
          <p:cNvSpPr/>
          <p:nvPr/>
        </p:nvSpPr>
        <p:spPr>
          <a:xfrm>
            <a:off x="672098" y="3002815"/>
            <a:ext cx="2844772" cy="317500"/>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Arial" pitchFamily="34" charset="0"/>
                <a:cs typeface="Arial" pitchFamily="34" charset="0"/>
              </a:rPr>
              <a:t>Communauté universitaire </a:t>
            </a:r>
          </a:p>
        </p:txBody>
      </p:sp>
      <p:sp>
        <p:nvSpPr>
          <p:cNvPr id="19" name="Rectangle 18"/>
          <p:cNvSpPr/>
          <p:nvPr/>
        </p:nvSpPr>
        <p:spPr>
          <a:xfrm>
            <a:off x="4072838" y="4108805"/>
            <a:ext cx="2693772" cy="266700"/>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Arial" panose="020B0604020202020204" pitchFamily="34" charset="0"/>
                <a:cs typeface="Arial" pitchFamily="34" charset="0"/>
              </a:rPr>
              <a:t>Infrastructures pédagogiques </a:t>
            </a:r>
          </a:p>
        </p:txBody>
      </p:sp>
      <p:graphicFrame>
        <p:nvGraphicFramePr>
          <p:cNvPr id="25" name="Tableau 24"/>
          <p:cNvGraphicFramePr>
            <a:graphicFrameLocks noGrp="1"/>
          </p:cNvGraphicFramePr>
          <p:nvPr>
            <p:extLst>
              <p:ext uri="{D42A27DB-BD31-4B8C-83A1-F6EECF244321}">
                <p14:modId xmlns:p14="http://schemas.microsoft.com/office/powerpoint/2010/main" val="2354196818"/>
              </p:ext>
            </p:extLst>
          </p:nvPr>
        </p:nvGraphicFramePr>
        <p:xfrm>
          <a:off x="759982" y="961718"/>
          <a:ext cx="2340821" cy="1554480"/>
        </p:xfrm>
        <a:graphic>
          <a:graphicData uri="http://schemas.openxmlformats.org/drawingml/2006/table">
            <a:tbl>
              <a:tblPr firstRow="1" bandRow="1">
                <a:tableStyleId>{E8B1032C-EA38-4F05-BA0D-38AFFFC7BED3}</a:tableStyleId>
              </a:tblPr>
              <a:tblGrid>
                <a:gridCol w="1702192">
                  <a:extLst>
                    <a:ext uri="{9D8B030D-6E8A-4147-A177-3AD203B41FA5}">
                      <a16:colId xmlns:a16="http://schemas.microsoft.com/office/drawing/2014/main" val="20000"/>
                    </a:ext>
                  </a:extLst>
                </a:gridCol>
                <a:gridCol w="638629">
                  <a:extLst>
                    <a:ext uri="{9D8B030D-6E8A-4147-A177-3AD203B41FA5}">
                      <a16:colId xmlns:a16="http://schemas.microsoft.com/office/drawing/2014/main" val="20001"/>
                    </a:ext>
                  </a:extLst>
                </a:gridCol>
              </a:tblGrid>
              <a:tr h="358724">
                <a:tc>
                  <a:txBody>
                    <a:bodyPr/>
                    <a:lstStyle/>
                    <a:p>
                      <a:pPr algn="ctr"/>
                      <a:r>
                        <a:rPr lang="fr-FR" sz="1200" b="0" i="0" dirty="0">
                          <a:latin typeface="Arial" panose="020B0604020202020204" pitchFamily="34" charset="0"/>
                          <a:cs typeface="Arial" panose="020B0604020202020204" pitchFamily="34" charset="0"/>
                        </a:rPr>
                        <a:t>Nombre de formation en LICENCE</a:t>
                      </a:r>
                    </a:p>
                  </a:txBody>
                  <a:tcPr/>
                </a:tc>
                <a:tc>
                  <a:txBody>
                    <a:bodyPr/>
                    <a:lstStyle/>
                    <a:p>
                      <a:pPr algn="ctr"/>
                      <a:r>
                        <a:rPr lang="fr-FR" sz="1200" b="0" i="0" dirty="0">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10000"/>
                  </a:ext>
                </a:extLst>
              </a:tr>
              <a:tr h="423837">
                <a:tc>
                  <a:txBody>
                    <a:bodyPr/>
                    <a:lstStyle/>
                    <a:p>
                      <a:pPr algn="ctr"/>
                      <a:r>
                        <a:rPr lang="fr-FR" sz="1200" b="0" i="0" dirty="0">
                          <a:latin typeface="Arial" pitchFamily="34" charset="0"/>
                          <a:cs typeface="Arial" pitchFamily="34" charset="0"/>
                        </a:rPr>
                        <a:t>Nombre de formation en MASTER</a:t>
                      </a:r>
                    </a:p>
                  </a:txBody>
                  <a:tcPr/>
                </a:tc>
                <a:tc>
                  <a:txBody>
                    <a:bodyPr/>
                    <a:lstStyle/>
                    <a:p>
                      <a:pPr algn="ctr"/>
                      <a:r>
                        <a:rPr lang="fr-FR" sz="1200" b="0" i="0" dirty="0">
                          <a:latin typeface="Arial" panose="020B0604020202020204" pitchFamily="34" charset="0"/>
                          <a:cs typeface="Arial" panose="020B0604020202020204" pitchFamily="34" charset="0"/>
                        </a:rPr>
                        <a:t>18</a:t>
                      </a:r>
                    </a:p>
                  </a:txBody>
                  <a:tcPr anchor="ctr"/>
                </a:tc>
                <a:extLst>
                  <a:ext uri="{0D108BD9-81ED-4DB2-BD59-A6C34878D82A}">
                    <a16:rowId xmlns:a16="http://schemas.microsoft.com/office/drawing/2014/main" val="10001"/>
                  </a:ext>
                </a:extLst>
              </a:tr>
              <a:tr h="248214">
                <a:tc>
                  <a:txBody>
                    <a:bodyPr/>
                    <a:lstStyle/>
                    <a:p>
                      <a:pPr algn="ctr"/>
                      <a:r>
                        <a:rPr lang="fr-FR" sz="1200" b="0" i="0" dirty="0">
                          <a:latin typeface="Arial" pitchFamily="34" charset="0"/>
                          <a:cs typeface="Arial" pitchFamily="34" charset="0"/>
                        </a:rPr>
                        <a:t>Nombre de formation en POSTE-GRADUATION</a:t>
                      </a:r>
                    </a:p>
                  </a:txBody>
                  <a:tcPr/>
                </a:tc>
                <a:tc>
                  <a:txBody>
                    <a:bodyPr/>
                    <a:lstStyle/>
                    <a:p>
                      <a:pPr algn="ctr"/>
                      <a:r>
                        <a:rPr lang="fr-FR" sz="1200" b="0" i="0" dirty="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10002"/>
                  </a:ext>
                </a:extLst>
              </a:tr>
            </a:tbl>
          </a:graphicData>
        </a:graphic>
      </p:graphicFrame>
      <p:graphicFrame>
        <p:nvGraphicFramePr>
          <p:cNvPr id="27" name="Tableau 26"/>
          <p:cNvGraphicFramePr>
            <a:graphicFrameLocks noGrp="1"/>
          </p:cNvGraphicFramePr>
          <p:nvPr>
            <p:extLst>
              <p:ext uri="{D42A27DB-BD31-4B8C-83A1-F6EECF244321}">
                <p14:modId xmlns:p14="http://schemas.microsoft.com/office/powerpoint/2010/main" val="589320688"/>
              </p:ext>
            </p:extLst>
          </p:nvPr>
        </p:nvGraphicFramePr>
        <p:xfrm>
          <a:off x="3577538" y="945376"/>
          <a:ext cx="2605304" cy="914400"/>
        </p:xfrm>
        <a:graphic>
          <a:graphicData uri="http://schemas.openxmlformats.org/drawingml/2006/table">
            <a:tbl>
              <a:tblPr firstRow="1" bandRow="1">
                <a:tableStyleId>{16D9F66E-5EB9-4882-86FB-DCBF35E3C3E4}</a:tableStyleId>
              </a:tblPr>
              <a:tblGrid>
                <a:gridCol w="1878606">
                  <a:extLst>
                    <a:ext uri="{9D8B030D-6E8A-4147-A177-3AD203B41FA5}">
                      <a16:colId xmlns:a16="http://schemas.microsoft.com/office/drawing/2014/main" val="20000"/>
                    </a:ext>
                  </a:extLst>
                </a:gridCol>
                <a:gridCol w="726698">
                  <a:extLst>
                    <a:ext uri="{9D8B030D-6E8A-4147-A177-3AD203B41FA5}">
                      <a16:colId xmlns:a16="http://schemas.microsoft.com/office/drawing/2014/main" val="20001"/>
                    </a:ext>
                  </a:extLst>
                </a:gridCol>
              </a:tblGrid>
              <a:tr h="340712">
                <a:tc>
                  <a:txBody>
                    <a:bodyPr/>
                    <a:lstStyle/>
                    <a:p>
                      <a:pPr algn="ctr"/>
                      <a:r>
                        <a:rPr lang="fr-FR" sz="1200" b="0" dirty="0">
                          <a:latin typeface="Arial" panose="020B0604020202020204" pitchFamily="34" charset="0"/>
                          <a:cs typeface="Arial" panose="020B0604020202020204" pitchFamily="34" charset="0"/>
                        </a:rPr>
                        <a:t>Laboratoires de recherche  agréés </a:t>
                      </a:r>
                    </a:p>
                  </a:txBody>
                  <a:tcPr/>
                </a:tc>
                <a:tc>
                  <a:txBody>
                    <a:bodyPr/>
                    <a:lstStyle/>
                    <a:p>
                      <a:pPr algn="ctr"/>
                      <a:r>
                        <a:rPr lang="fr-FR" sz="1200" b="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10000"/>
                  </a:ext>
                </a:extLst>
              </a:tr>
              <a:tr h="365373">
                <a:tc>
                  <a:txBody>
                    <a:bodyPr/>
                    <a:lstStyle/>
                    <a:p>
                      <a:pPr algn="ctr"/>
                      <a:r>
                        <a:rPr lang="fr-FR" sz="1200" b="0" dirty="0">
                          <a:latin typeface="Arial" panose="020B0604020202020204" pitchFamily="34" charset="0"/>
                          <a:cs typeface="Arial" panose="020B0604020202020204" pitchFamily="34" charset="0"/>
                        </a:rPr>
                        <a:t>Projets de recherche PRFU</a:t>
                      </a:r>
                    </a:p>
                  </a:txBody>
                  <a:tcPr/>
                </a:tc>
                <a:tc>
                  <a:txBody>
                    <a:bodyPr/>
                    <a:lstStyle/>
                    <a:p>
                      <a:pPr algn="ctr"/>
                      <a:r>
                        <a:rPr lang="fr-FR" sz="1200" b="0" dirty="0">
                          <a:solidFill>
                            <a:schemeClr val="tx1"/>
                          </a:solidFill>
                          <a:latin typeface="Arial" panose="020B0604020202020204" pitchFamily="34" charset="0"/>
                          <a:cs typeface="Arial" panose="020B0604020202020204" pitchFamily="34" charset="0"/>
                        </a:rPr>
                        <a:t>37</a:t>
                      </a:r>
                    </a:p>
                  </a:txBody>
                  <a:tcPr anchor="ctr"/>
                </a:tc>
                <a:extLst>
                  <a:ext uri="{0D108BD9-81ED-4DB2-BD59-A6C34878D82A}">
                    <a16:rowId xmlns:a16="http://schemas.microsoft.com/office/drawing/2014/main" val="10001"/>
                  </a:ext>
                </a:extLst>
              </a:tr>
            </a:tbl>
          </a:graphicData>
        </a:graphic>
      </p:graphicFrame>
      <p:sp>
        <p:nvSpPr>
          <p:cNvPr id="21" name="Rectangle 20"/>
          <p:cNvSpPr/>
          <p:nvPr/>
        </p:nvSpPr>
        <p:spPr>
          <a:xfrm>
            <a:off x="747282" y="679232"/>
            <a:ext cx="2361475" cy="269543"/>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Arial" pitchFamily="34" charset="0"/>
                <a:cs typeface="Arial" pitchFamily="34" charset="0"/>
              </a:rPr>
              <a:t>Offres de formations </a:t>
            </a:r>
          </a:p>
        </p:txBody>
      </p:sp>
      <p:sp>
        <p:nvSpPr>
          <p:cNvPr id="28" name="Rectangle 27"/>
          <p:cNvSpPr/>
          <p:nvPr/>
        </p:nvSpPr>
        <p:spPr>
          <a:xfrm>
            <a:off x="3589208" y="679232"/>
            <a:ext cx="2603500" cy="269544"/>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latin typeface="Arial" pitchFamily="34" charset="0"/>
                <a:cs typeface="Arial" pitchFamily="34" charset="0"/>
              </a:rPr>
              <a:t>Recherche </a:t>
            </a:r>
          </a:p>
        </p:txBody>
      </p:sp>
      <p:graphicFrame>
        <p:nvGraphicFramePr>
          <p:cNvPr id="23" name="Tableau 22"/>
          <p:cNvGraphicFramePr>
            <a:graphicFrameLocks noGrp="1"/>
          </p:cNvGraphicFramePr>
          <p:nvPr>
            <p:extLst>
              <p:ext uri="{D42A27DB-BD31-4B8C-83A1-F6EECF244321}">
                <p14:modId xmlns:p14="http://schemas.microsoft.com/office/powerpoint/2010/main" val="3020064496"/>
              </p:ext>
            </p:extLst>
          </p:nvPr>
        </p:nvGraphicFramePr>
        <p:xfrm>
          <a:off x="4072838" y="4375505"/>
          <a:ext cx="2666172" cy="3975482"/>
        </p:xfrm>
        <a:graphic>
          <a:graphicData uri="http://schemas.openxmlformats.org/drawingml/2006/table">
            <a:tbl>
              <a:tblPr firstRow="1" bandRow="1">
                <a:tableStyleId>{C083E6E3-FA7D-4D7B-A595-EF9225AFEA82}</a:tableStyleId>
              </a:tblPr>
              <a:tblGrid>
                <a:gridCol w="2251714">
                  <a:extLst>
                    <a:ext uri="{9D8B030D-6E8A-4147-A177-3AD203B41FA5}">
                      <a16:colId xmlns:a16="http://schemas.microsoft.com/office/drawing/2014/main" val="20000"/>
                    </a:ext>
                  </a:extLst>
                </a:gridCol>
                <a:gridCol w="414458">
                  <a:extLst>
                    <a:ext uri="{9D8B030D-6E8A-4147-A177-3AD203B41FA5}">
                      <a16:colId xmlns:a16="http://schemas.microsoft.com/office/drawing/2014/main" val="20001"/>
                    </a:ext>
                  </a:extLst>
                </a:gridCol>
              </a:tblGrid>
              <a:tr h="0">
                <a:tc>
                  <a:txBody>
                    <a:bodyPr/>
                    <a:lstStyle/>
                    <a:p>
                      <a:pPr algn="l"/>
                      <a:r>
                        <a:rPr lang="fr-FR" sz="1200" kern="1200" dirty="0">
                          <a:effectLst/>
                          <a:latin typeface="Arial" panose="020B0604020202020204" pitchFamily="34" charset="0"/>
                          <a:cs typeface="Arial" panose="020B0604020202020204" pitchFamily="34" charset="0"/>
                        </a:rPr>
                        <a:t>Amphithéâtres </a:t>
                      </a:r>
                    </a:p>
                    <a:p>
                      <a:pPr algn="l"/>
                      <a:r>
                        <a:rPr lang="fr-FR" sz="1200" kern="1200" dirty="0">
                          <a:effectLst/>
                          <a:latin typeface="Arial" panose="020B0604020202020204" pitchFamily="34" charset="0"/>
                          <a:cs typeface="Arial" panose="020B0604020202020204" pitchFamily="34" charset="0"/>
                        </a:rPr>
                        <a:t>101 à 200 places </a:t>
                      </a:r>
                      <a:endParaRPr lang="fr-FR" sz="1200" b="0" dirty="0">
                        <a:solidFill>
                          <a:schemeClr val="tx1"/>
                        </a:solidFill>
                        <a:latin typeface="Arial" pitchFamily="34" charset="0"/>
                        <a:cs typeface="Arial" pitchFamily="34" charset="0"/>
                      </a:endParaRPr>
                    </a:p>
                  </a:txBody>
                  <a:tcPr/>
                </a:tc>
                <a:tc>
                  <a:txBody>
                    <a:bodyPr/>
                    <a:lstStyle/>
                    <a:p>
                      <a:pPr algn="ctr"/>
                      <a:r>
                        <a:rPr lang="fr-FR" sz="1000" dirty="0">
                          <a:solidFill>
                            <a:schemeClr val="tx1"/>
                          </a:solidFill>
                          <a:latin typeface="Arial" panose="020B0604020202020204" pitchFamily="34" charset="0"/>
                          <a:cs typeface="Arial" panose="020B0604020202020204" pitchFamily="34" charset="0"/>
                        </a:rPr>
                        <a:t>7</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0"/>
                  </a:ext>
                </a:extLst>
              </a:tr>
              <a:tr h="378964">
                <a:tc>
                  <a:txBody>
                    <a:bodyPr/>
                    <a:lstStyle/>
                    <a:p>
                      <a:pPr algn="l">
                        <a:lnSpc>
                          <a:spcPct val="115000"/>
                        </a:lnSpc>
                        <a:spcAft>
                          <a:spcPts val="0"/>
                        </a:spcAft>
                      </a:pPr>
                      <a:r>
                        <a:rPr lang="fr-FR" sz="1200" dirty="0">
                          <a:effectLst/>
                          <a:latin typeface="Arial" panose="020B0604020202020204" pitchFamily="34" charset="0"/>
                          <a:cs typeface="Arial" panose="020B0604020202020204" pitchFamily="34" charset="0"/>
                        </a:rPr>
                        <a:t>Laboratoires pédagogiques </a:t>
                      </a:r>
                    </a:p>
                    <a:p>
                      <a:pPr algn="l">
                        <a:lnSpc>
                          <a:spcPct val="115000"/>
                        </a:lnSpc>
                        <a:spcAft>
                          <a:spcPts val="0"/>
                        </a:spcAft>
                      </a:pPr>
                      <a:r>
                        <a:rPr lang="fr-FR" sz="1200" dirty="0">
                          <a:effectLst/>
                          <a:latin typeface="Arial" panose="020B0604020202020204" pitchFamily="34" charset="0"/>
                          <a:cs typeface="Arial" panose="020B0604020202020204" pitchFamily="34" charset="0"/>
                        </a:rPr>
                        <a:t>10 à 20 places </a:t>
                      </a:r>
                      <a:endParaRPr lang="fr-FR" sz="1200" b="0" dirty="0">
                        <a:solidFill>
                          <a:schemeClr val="tx1"/>
                        </a:solidFill>
                        <a:effectLst/>
                        <a:latin typeface="Arial" pitchFamily="34" charset="0"/>
                        <a:ea typeface="Calibri" panose="020F0502020204030204" pitchFamily="34" charset="0"/>
                        <a:cs typeface="Arial" pitchFamily="34" charset="0"/>
                      </a:endParaRPr>
                    </a:p>
                  </a:txBody>
                  <a:tcPr marL="44450" marR="44450" marT="0" marB="0" anchor="b"/>
                </a:tc>
                <a:tc>
                  <a:txBody>
                    <a:bodyPr/>
                    <a:lstStyle/>
                    <a:p>
                      <a:pPr algn="ctr"/>
                      <a:r>
                        <a:rPr lang="fr-FR" sz="1000" dirty="0">
                          <a:solidFill>
                            <a:schemeClr val="tx1"/>
                          </a:solidFill>
                          <a:latin typeface="Arial" panose="020B0604020202020204" pitchFamily="34" charset="0"/>
                          <a:cs typeface="Arial" panose="020B0604020202020204" pitchFamily="34" charset="0"/>
                        </a:rPr>
                        <a:t>30</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2"/>
                  </a:ext>
                </a:extLst>
              </a:tr>
              <a:tr h="258221">
                <a:tc>
                  <a:txBody>
                    <a:bodyPr/>
                    <a:lstStyle/>
                    <a:p>
                      <a:pPr algn="l"/>
                      <a:r>
                        <a:rPr lang="fr-FR" sz="1200" kern="1200" dirty="0">
                          <a:latin typeface="Arial" panose="020B0604020202020204" pitchFamily="34" charset="0"/>
                          <a:cs typeface="Arial" panose="020B0604020202020204" pitchFamily="34" charset="0"/>
                        </a:rPr>
                        <a:t>Laboratoire </a:t>
                      </a:r>
                    </a:p>
                    <a:p>
                      <a:pPr algn="l"/>
                      <a:r>
                        <a:rPr lang="fr-FR" sz="1200" kern="1200" dirty="0">
                          <a:latin typeface="Arial" panose="020B0604020202020204" pitchFamily="34" charset="0"/>
                          <a:cs typeface="Arial" panose="020B0604020202020204" pitchFamily="34" charset="0"/>
                        </a:rPr>
                        <a:t>d’Expérimentation</a:t>
                      </a:r>
                      <a:r>
                        <a:rPr lang="fr-FR" sz="1200" kern="1200" baseline="0" dirty="0">
                          <a:latin typeface="Arial" panose="020B0604020202020204" pitchFamily="34" charset="0"/>
                          <a:cs typeface="Arial" panose="020B0604020202020204" pitchFamily="34" charset="0"/>
                        </a:rPr>
                        <a:t> </a:t>
                      </a:r>
                      <a:r>
                        <a:rPr lang="fr-FR" sz="1200" kern="1200" dirty="0">
                          <a:latin typeface="Arial" panose="020B0604020202020204" pitchFamily="34" charset="0"/>
                          <a:cs typeface="Arial" panose="020B0604020202020204" pitchFamily="34" charset="0"/>
                        </a:rPr>
                        <a:t>Animale</a:t>
                      </a:r>
                      <a:endParaRPr lang="fr-FR" sz="1200" b="0" dirty="0">
                        <a:solidFill>
                          <a:schemeClr val="tx1"/>
                        </a:solidFill>
                        <a:latin typeface="Arial" pitchFamily="34" charset="0"/>
                        <a:cs typeface="Arial" pitchFamily="34" charset="0"/>
                      </a:endParaRPr>
                    </a:p>
                  </a:txBody>
                  <a:tcPr/>
                </a:tc>
                <a:tc>
                  <a:txBody>
                    <a:bodyPr/>
                    <a:lstStyle/>
                    <a:p>
                      <a:pPr algn="ctr"/>
                      <a:r>
                        <a:rPr lang="fr-FR" sz="1000" dirty="0">
                          <a:solidFill>
                            <a:schemeClr val="tx1"/>
                          </a:solidFill>
                          <a:latin typeface="Arial" panose="020B0604020202020204" pitchFamily="34" charset="0"/>
                          <a:cs typeface="Arial" panose="020B0604020202020204" pitchFamily="34" charset="0"/>
                        </a:rPr>
                        <a:t>1</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4"/>
                  </a:ext>
                </a:extLst>
              </a:tr>
              <a:tr h="292002">
                <a:tc>
                  <a:txBody>
                    <a:bodyPr/>
                    <a:lstStyle/>
                    <a:p>
                      <a:pPr marL="0" indent="0" algn="l"/>
                      <a:r>
                        <a:rPr lang="fr-FR" sz="1200" kern="1200" dirty="0">
                          <a:effectLst/>
                          <a:latin typeface="Arial" panose="020B0604020202020204" pitchFamily="34" charset="0"/>
                          <a:cs typeface="Arial" panose="020B0604020202020204" pitchFamily="34" charset="0"/>
                        </a:rPr>
                        <a:t>Salles Internet </a:t>
                      </a:r>
                    </a:p>
                    <a:p>
                      <a:pPr algn="l"/>
                      <a:r>
                        <a:rPr lang="fr-FR" sz="1200" kern="1200" dirty="0">
                          <a:effectLst/>
                          <a:latin typeface="Arial" panose="020B0604020202020204" pitchFamily="34" charset="0"/>
                          <a:cs typeface="Arial" panose="020B0604020202020204" pitchFamily="34" charset="0"/>
                        </a:rPr>
                        <a:t>10 à 20 places</a:t>
                      </a:r>
                      <a:endParaRPr lang="fr-FR" sz="1200" b="0" dirty="0">
                        <a:solidFill>
                          <a:schemeClr val="tx1"/>
                        </a:solidFill>
                        <a:latin typeface="Arial" pitchFamily="34" charset="0"/>
                        <a:cs typeface="Arial" pitchFamily="34" charset="0"/>
                      </a:endParaRPr>
                    </a:p>
                  </a:txBody>
                  <a:tcPr/>
                </a:tc>
                <a:tc>
                  <a:txBody>
                    <a:bodyPr/>
                    <a:lstStyle/>
                    <a:p>
                      <a:pPr algn="ctr"/>
                      <a:r>
                        <a:rPr lang="fr-FR" sz="1000" dirty="0">
                          <a:solidFill>
                            <a:schemeClr val="tx1"/>
                          </a:solidFill>
                          <a:latin typeface="Arial" panose="020B0604020202020204" pitchFamily="34" charset="0"/>
                          <a:cs typeface="Arial" panose="020B0604020202020204" pitchFamily="34" charset="0"/>
                        </a:rPr>
                        <a:t>1</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5"/>
                  </a:ext>
                </a:extLst>
              </a:tr>
              <a:tr h="229530">
                <a:tc>
                  <a:txBody>
                    <a:bodyPr/>
                    <a:lstStyle/>
                    <a:p>
                      <a:pPr algn="l">
                        <a:lnSpc>
                          <a:spcPct val="115000"/>
                        </a:lnSpc>
                        <a:spcAft>
                          <a:spcPts val="0"/>
                        </a:spcAft>
                      </a:pPr>
                      <a:r>
                        <a:rPr lang="fr-FR" sz="1200" dirty="0">
                          <a:effectLst/>
                          <a:latin typeface="Arial" panose="020B0604020202020204" pitchFamily="34" charset="0"/>
                          <a:cs typeface="Arial" panose="020B0604020202020204" pitchFamily="34" charset="0"/>
                        </a:rPr>
                        <a:t>Salle Audio-Visuel </a:t>
                      </a:r>
                      <a:endParaRPr lang="fr-FR" sz="1200" b="0" dirty="0">
                        <a:solidFill>
                          <a:schemeClr val="tx1"/>
                        </a:solidFill>
                        <a:effectLst/>
                        <a:latin typeface="Arial" pitchFamily="34" charset="0"/>
                        <a:ea typeface="Calibri" panose="020F0502020204030204" pitchFamily="34" charset="0"/>
                        <a:cs typeface="Arial" pitchFamily="34" charset="0"/>
                      </a:endParaRPr>
                    </a:p>
                  </a:txBody>
                  <a:tcPr marL="44450" marR="44450" marT="0" marB="0" anchor="b"/>
                </a:tc>
                <a:tc>
                  <a:txBody>
                    <a:bodyPr/>
                    <a:lstStyle/>
                    <a:p>
                      <a:pPr algn="ctr"/>
                      <a:r>
                        <a:rPr lang="fr-FR" sz="1000" dirty="0">
                          <a:solidFill>
                            <a:schemeClr val="tx1"/>
                          </a:solidFill>
                          <a:latin typeface="Arial" panose="020B0604020202020204" pitchFamily="34" charset="0"/>
                          <a:cs typeface="Arial" panose="020B0604020202020204" pitchFamily="34" charset="0"/>
                        </a:rPr>
                        <a:t>1</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6"/>
                  </a:ext>
                </a:extLst>
              </a:tr>
              <a:tr h="255694">
                <a:tc>
                  <a:txBody>
                    <a:bodyPr/>
                    <a:lstStyle/>
                    <a:p>
                      <a:pPr algn="l"/>
                      <a:r>
                        <a:rPr lang="fr-FR" sz="1200" kern="1200" dirty="0">
                          <a:latin typeface="Arial" panose="020B0604020202020204" pitchFamily="34" charset="0"/>
                          <a:cs typeface="Arial" panose="020B0604020202020204" pitchFamily="34" charset="0"/>
                        </a:rPr>
                        <a:t>Salles des Enseignants</a:t>
                      </a:r>
                      <a:endParaRPr lang="fr-FR" sz="1200" b="0" dirty="0">
                        <a:solidFill>
                          <a:schemeClr val="tx1"/>
                        </a:solidFill>
                        <a:latin typeface="Arial" pitchFamily="34" charset="0"/>
                        <a:cs typeface="Arial" pitchFamily="34" charset="0"/>
                      </a:endParaRPr>
                    </a:p>
                  </a:txBody>
                  <a:tcPr/>
                </a:tc>
                <a:tc>
                  <a:txBody>
                    <a:bodyPr/>
                    <a:lstStyle/>
                    <a:p>
                      <a:pPr algn="ctr"/>
                      <a:r>
                        <a:rPr lang="fr-FR" sz="1000" dirty="0">
                          <a:solidFill>
                            <a:schemeClr val="tx1"/>
                          </a:solidFill>
                          <a:latin typeface="Arial" panose="020B0604020202020204" pitchFamily="34" charset="0"/>
                          <a:cs typeface="Arial" panose="020B0604020202020204" pitchFamily="34" charset="0"/>
                        </a:rPr>
                        <a:t>3</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9"/>
                  </a:ext>
                </a:extLst>
              </a:tr>
              <a:tr h="426156">
                <a:tc>
                  <a:txBody>
                    <a:bodyPr/>
                    <a:lstStyle/>
                    <a:p>
                      <a:pPr algn="l"/>
                      <a:r>
                        <a:rPr lang="fr-FR" sz="1200" kern="1200" dirty="0">
                          <a:effectLst/>
                          <a:latin typeface="Arial" panose="020B0604020202020204" pitchFamily="34" charset="0"/>
                          <a:cs typeface="Arial" panose="020B0604020202020204" pitchFamily="34" charset="0"/>
                        </a:rPr>
                        <a:t>Salles de Travaux Dirigés </a:t>
                      </a:r>
                    </a:p>
                    <a:p>
                      <a:pPr algn="l"/>
                      <a:r>
                        <a:rPr lang="fr-FR" sz="1200" kern="1200" dirty="0">
                          <a:effectLst/>
                          <a:latin typeface="Arial" panose="020B0604020202020204" pitchFamily="34" charset="0"/>
                          <a:cs typeface="Arial" panose="020B0604020202020204" pitchFamily="34" charset="0"/>
                        </a:rPr>
                        <a:t>10 à 40 places</a:t>
                      </a:r>
                      <a:endParaRPr lang="fr-FR" sz="1200" b="0" dirty="0">
                        <a:solidFill>
                          <a:schemeClr val="tx1"/>
                        </a:solidFill>
                        <a:latin typeface="Arial" pitchFamily="34" charset="0"/>
                        <a:cs typeface="Arial" pitchFamily="34" charset="0"/>
                      </a:endParaRPr>
                    </a:p>
                  </a:txBody>
                  <a:tcPr/>
                </a:tc>
                <a:tc>
                  <a:txBody>
                    <a:bodyPr/>
                    <a:lstStyle/>
                    <a:p>
                      <a:pPr algn="ctr"/>
                      <a:r>
                        <a:rPr lang="fr-FR" sz="1000" dirty="0">
                          <a:solidFill>
                            <a:schemeClr val="tx1"/>
                          </a:solidFill>
                          <a:latin typeface="Arial" panose="020B0604020202020204" pitchFamily="34" charset="0"/>
                          <a:cs typeface="Arial" panose="020B0604020202020204" pitchFamily="34" charset="0"/>
                        </a:rPr>
                        <a:t>28</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10"/>
                  </a:ext>
                </a:extLst>
              </a:tr>
              <a:tr h="378964">
                <a:tc>
                  <a:txBody>
                    <a:bodyPr/>
                    <a:lstStyle/>
                    <a:p>
                      <a:pPr algn="l">
                        <a:lnSpc>
                          <a:spcPct val="115000"/>
                        </a:lnSpc>
                        <a:spcAft>
                          <a:spcPts val="0"/>
                        </a:spcAft>
                      </a:pPr>
                      <a:r>
                        <a:rPr lang="fr-FR" sz="1200" dirty="0">
                          <a:effectLst/>
                          <a:latin typeface="Arial" panose="020B0604020202020204" pitchFamily="34" charset="0"/>
                          <a:cs typeface="Arial" panose="020B0604020202020204" pitchFamily="34" charset="0"/>
                        </a:rPr>
                        <a:t>Salles de Cours </a:t>
                      </a:r>
                    </a:p>
                    <a:p>
                      <a:pPr algn="l">
                        <a:lnSpc>
                          <a:spcPct val="115000"/>
                        </a:lnSpc>
                        <a:spcAft>
                          <a:spcPts val="0"/>
                        </a:spcAft>
                      </a:pPr>
                      <a:r>
                        <a:rPr lang="fr-FR" sz="1200" dirty="0">
                          <a:effectLst/>
                          <a:latin typeface="Arial" panose="020B0604020202020204" pitchFamily="34" charset="0"/>
                          <a:cs typeface="Arial" panose="020B0604020202020204" pitchFamily="34" charset="0"/>
                        </a:rPr>
                        <a:t>10 à 50 places</a:t>
                      </a:r>
                      <a:endParaRPr lang="fr-FR" sz="1200" b="0" dirty="0">
                        <a:solidFill>
                          <a:schemeClr val="tx1"/>
                        </a:solidFill>
                        <a:effectLst/>
                        <a:latin typeface="Arial" pitchFamily="34" charset="0"/>
                        <a:ea typeface="Calibri" panose="020F0502020204030204" pitchFamily="34" charset="0"/>
                        <a:cs typeface="Arial" pitchFamily="34" charset="0"/>
                      </a:endParaRPr>
                    </a:p>
                  </a:txBody>
                  <a:tcPr marL="44450" marR="44450" marT="0" marB="0" anchor="b"/>
                </a:tc>
                <a:tc>
                  <a:txBody>
                    <a:bodyPr/>
                    <a:lstStyle/>
                    <a:p>
                      <a:pPr algn="ctr"/>
                      <a:r>
                        <a:rPr lang="fr-FR" sz="1000" dirty="0">
                          <a:solidFill>
                            <a:schemeClr val="tx1"/>
                          </a:solidFill>
                          <a:latin typeface="Arial" panose="020B0604020202020204" pitchFamily="34" charset="0"/>
                          <a:cs typeface="Arial" panose="020B0604020202020204" pitchFamily="34" charset="0"/>
                        </a:rPr>
                        <a:t>28</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4077774067"/>
                  </a:ext>
                </a:extLst>
              </a:tr>
              <a:tr h="255694">
                <a:tc>
                  <a:txBody>
                    <a:bodyPr/>
                    <a:lstStyle/>
                    <a:p>
                      <a:pPr algn="l"/>
                      <a:r>
                        <a:rPr lang="fr-FR" sz="1200" kern="1200" dirty="0">
                          <a:effectLst/>
                          <a:latin typeface="Arial" panose="020B0604020202020204" pitchFamily="34" charset="0"/>
                          <a:cs typeface="Arial" panose="020B0604020202020204" pitchFamily="34" charset="0"/>
                        </a:rPr>
                        <a:t>Salle Post Graduation</a:t>
                      </a:r>
                      <a:endParaRPr lang="fr-FR" sz="1200" b="0" dirty="0">
                        <a:solidFill>
                          <a:schemeClr val="tx1"/>
                        </a:solidFill>
                        <a:latin typeface="Arial" pitchFamily="34" charset="0"/>
                        <a:cs typeface="Arial" pitchFamily="34" charset="0"/>
                      </a:endParaRPr>
                    </a:p>
                  </a:txBody>
                  <a:tcPr/>
                </a:tc>
                <a:tc>
                  <a:txBody>
                    <a:bodyPr/>
                    <a:lstStyle/>
                    <a:p>
                      <a:pPr algn="ctr"/>
                      <a:r>
                        <a:rPr lang="fr-FR" sz="1000" dirty="0">
                          <a:solidFill>
                            <a:schemeClr val="tx1"/>
                          </a:solidFill>
                          <a:latin typeface="Arial" panose="020B0604020202020204" pitchFamily="34" charset="0"/>
                          <a:cs typeface="Arial" panose="020B0604020202020204" pitchFamily="34" charset="0"/>
                        </a:rPr>
                        <a:t>2</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3164862139"/>
                  </a:ext>
                </a:extLst>
              </a:tr>
              <a:tr h="152272">
                <a:tc>
                  <a:txBody>
                    <a:bodyPr/>
                    <a:lstStyle/>
                    <a:p>
                      <a:pPr algn="l"/>
                      <a:r>
                        <a:rPr lang="fr-FR" sz="1200" kern="1200" dirty="0">
                          <a:effectLst/>
                          <a:latin typeface="Arial" panose="020B0604020202020204" pitchFamily="34" charset="0"/>
                          <a:cs typeface="Arial" panose="020B0604020202020204" pitchFamily="34" charset="0"/>
                        </a:rPr>
                        <a:t>Bureaux à usage administratif</a:t>
                      </a:r>
                      <a:endParaRPr lang="fr-FR" sz="1200" b="0" dirty="0">
                        <a:solidFill>
                          <a:schemeClr val="tx1"/>
                        </a:solidFill>
                        <a:latin typeface="Arial" pitchFamily="34" charset="0"/>
                        <a:cs typeface="Arial" pitchFamily="34" charset="0"/>
                      </a:endParaRPr>
                    </a:p>
                  </a:txBody>
                  <a:tcPr/>
                </a:tc>
                <a:tc>
                  <a:txBody>
                    <a:bodyPr/>
                    <a:lstStyle/>
                    <a:p>
                      <a:pPr algn="ctr"/>
                      <a:r>
                        <a:rPr lang="fr-FR" sz="1000" dirty="0">
                          <a:solidFill>
                            <a:schemeClr val="tx1"/>
                          </a:solidFill>
                          <a:latin typeface="Arial" panose="020B0604020202020204" pitchFamily="34" charset="0"/>
                          <a:cs typeface="Arial" panose="020B0604020202020204" pitchFamily="34" charset="0"/>
                        </a:rPr>
                        <a:t>49</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3694740301"/>
                  </a:ext>
                </a:extLst>
              </a:tr>
              <a:tr h="223868">
                <a:tc>
                  <a:txBody>
                    <a:bodyPr/>
                    <a:lstStyle/>
                    <a:p>
                      <a:pPr algn="l"/>
                      <a:r>
                        <a:rPr lang="fr-FR" sz="1200" kern="1200" dirty="0">
                          <a:effectLst/>
                          <a:latin typeface="Arial" panose="020B0604020202020204" pitchFamily="34" charset="0"/>
                          <a:cs typeface="Arial" panose="020B0604020202020204" pitchFamily="34" charset="0"/>
                        </a:rPr>
                        <a:t>Bureaux des Enseignants</a:t>
                      </a:r>
                      <a:endParaRPr lang="fr-FR" sz="1200" b="0" dirty="0">
                        <a:solidFill>
                          <a:schemeClr val="tx1"/>
                        </a:solidFill>
                        <a:latin typeface="Arial" pitchFamily="34" charset="0"/>
                        <a:cs typeface="Arial" pitchFamily="34" charset="0"/>
                      </a:endParaRPr>
                    </a:p>
                  </a:txBody>
                  <a:tcPr/>
                </a:tc>
                <a:tc>
                  <a:txBody>
                    <a:bodyPr/>
                    <a:lstStyle/>
                    <a:p>
                      <a:pPr algn="ctr"/>
                      <a:r>
                        <a:rPr lang="fr-FR" sz="1000" dirty="0">
                          <a:solidFill>
                            <a:schemeClr val="tx1"/>
                          </a:solidFill>
                          <a:latin typeface="Arial" panose="020B0604020202020204" pitchFamily="34" charset="0"/>
                          <a:cs typeface="Arial" panose="020B0604020202020204" pitchFamily="34" charset="0"/>
                        </a:rPr>
                        <a:t>62</a:t>
                      </a:r>
                      <a:endParaRPr lang="fr-FR" sz="10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754383827"/>
                  </a:ext>
                </a:extLst>
              </a:tr>
            </a:tbl>
          </a:graphicData>
        </a:graphic>
      </p:graphicFrame>
      <p:sp>
        <p:nvSpPr>
          <p:cNvPr id="16" name="Étoile à 24 branches 15"/>
          <p:cNvSpPr/>
          <p:nvPr/>
        </p:nvSpPr>
        <p:spPr>
          <a:xfrm>
            <a:off x="3043646" y="8732774"/>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07</a:t>
            </a:r>
          </a:p>
        </p:txBody>
      </p:sp>
      <p:sp>
        <p:nvSpPr>
          <p:cNvPr id="18" name="Rectangle 17"/>
          <p:cNvSpPr/>
          <p:nvPr/>
        </p:nvSpPr>
        <p:spPr>
          <a:xfrm>
            <a:off x="-1488"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pic>
        <p:nvPicPr>
          <p:cNvPr id="2" name="Image 1"/>
          <p:cNvPicPr>
            <a:picLocks noChangeAspect="1"/>
          </p:cNvPicPr>
          <p:nvPr/>
        </p:nvPicPr>
        <p:blipFill>
          <a:blip r:embed="rId3"/>
          <a:stretch>
            <a:fillRect/>
          </a:stretch>
        </p:blipFill>
        <p:spPr>
          <a:xfrm>
            <a:off x="4216400" y="1960035"/>
            <a:ext cx="2406649" cy="2085560"/>
          </a:xfrm>
          <a:prstGeom prst="rect">
            <a:avLst/>
          </a:prstGeom>
          <a:ln>
            <a:noFill/>
          </a:ln>
          <a:effectLst>
            <a:softEdge rad="112500"/>
          </a:effectLst>
        </p:spPr>
      </p:pic>
    </p:spTree>
    <p:extLst>
      <p:ext uri="{BB962C8B-B14F-4D97-AF65-F5344CB8AC3E}">
        <p14:creationId xmlns:p14="http://schemas.microsoft.com/office/powerpoint/2010/main" val="1325529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5" name="Étiquette 14"/>
          <p:cNvSpPr/>
          <p:nvPr/>
        </p:nvSpPr>
        <p:spPr>
          <a:xfrm>
            <a:off x="3565072" y="6877050"/>
            <a:ext cx="2988128" cy="1314450"/>
          </a:xfrm>
          <a:prstGeom prst="plaqu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10" name="Image 9" descr="livre-numerique">
            <a:extLst>
              <a:ext uri="{FF2B5EF4-FFF2-40B4-BE49-F238E27FC236}">
                <a16:creationId xmlns:a16="http://schemas.microsoft.com/office/drawing/2014/main" id="{166008F4-ADCC-4BB8-9DE7-201F60443636}"/>
              </a:ext>
            </a:extLst>
          </p:cNvPr>
          <p:cNvPicPr/>
          <p:nvPr/>
        </p:nvPicPr>
        <p:blipFill>
          <a:blip r:embed="rId3"/>
          <a:srcRect/>
          <a:stretch>
            <a:fillRect/>
          </a:stretch>
        </p:blipFill>
        <p:spPr bwMode="auto">
          <a:xfrm>
            <a:off x="533399" y="6076950"/>
            <a:ext cx="2868017" cy="2573080"/>
          </a:xfrm>
          <a:prstGeom prst="rect">
            <a:avLst/>
          </a:prstGeom>
          <a:noFill/>
          <a:ln w="9525">
            <a:noFill/>
            <a:miter lim="800000"/>
            <a:headEnd/>
            <a:tailEnd/>
          </a:ln>
        </p:spPr>
      </p:pic>
      <p:pic>
        <p:nvPicPr>
          <p:cNvPr id="12" name="Image 11">
            <a:extLst>
              <a:ext uri="{FF2B5EF4-FFF2-40B4-BE49-F238E27FC236}">
                <a16:creationId xmlns:a16="http://schemas.microsoft.com/office/drawing/2014/main" id="{63859E22-6E32-48BF-B195-EAFD691B9DAA}"/>
              </a:ext>
            </a:extLst>
          </p:cNvPr>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Lst>
          </a:blip>
          <a:srcRect/>
          <a:stretch>
            <a:fillRect/>
          </a:stretch>
        </p:blipFill>
        <p:spPr bwMode="auto">
          <a:xfrm>
            <a:off x="1047751" y="495301"/>
            <a:ext cx="4000499" cy="2876549"/>
          </a:xfrm>
          <a:prstGeom prst="flowChartDocument">
            <a:avLst/>
          </a:prstGeom>
          <a:noFill/>
          <a:ln w="19050">
            <a:noFill/>
          </a:ln>
        </p:spPr>
      </p:pic>
      <p:sp>
        <p:nvSpPr>
          <p:cNvPr id="18" name="Étiquette 17">
            <a:extLst>
              <a:ext uri="{FF2B5EF4-FFF2-40B4-BE49-F238E27FC236}">
                <a16:creationId xmlns:a16="http://schemas.microsoft.com/office/drawing/2014/main" id="{3334F7C9-9647-4A5B-9703-EF7EEE3E423F}"/>
              </a:ext>
            </a:extLst>
          </p:cNvPr>
          <p:cNvSpPr/>
          <p:nvPr/>
        </p:nvSpPr>
        <p:spPr>
          <a:xfrm>
            <a:off x="2253216" y="3991426"/>
            <a:ext cx="4338084" cy="2147776"/>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p>
        </p:txBody>
      </p:sp>
      <p:sp>
        <p:nvSpPr>
          <p:cNvPr id="7" name="Rectangle 6">
            <a:extLst>
              <a:ext uri="{FF2B5EF4-FFF2-40B4-BE49-F238E27FC236}">
                <a16:creationId xmlns:a16="http://schemas.microsoft.com/office/drawing/2014/main" id="{693845A8-738E-49DA-A6F7-C9DB43DF8F79}"/>
              </a:ext>
            </a:extLst>
          </p:cNvPr>
          <p:cNvSpPr/>
          <p:nvPr/>
        </p:nvSpPr>
        <p:spPr>
          <a:xfrm>
            <a:off x="822155" y="177335"/>
            <a:ext cx="5522686" cy="307777"/>
          </a:xfrm>
          <a:prstGeom prst="rect">
            <a:avLst/>
          </a:prstGeom>
          <a:solidFill>
            <a:schemeClr val="accent6">
              <a:lumMod val="75000"/>
            </a:schemeClr>
          </a:solidFill>
        </p:spPr>
        <p:txBody>
          <a:bodyPr wrap="square">
            <a:spAutoFit/>
          </a:bodyPr>
          <a:lstStyle/>
          <a:p>
            <a:pPr algn="ctr"/>
            <a:r>
              <a:rPr lang="fr-FR" sz="1400" b="1" dirty="0">
                <a:solidFill>
                  <a:schemeClr val="bg1"/>
                </a:solidFill>
                <a:latin typeface="Arial" pitchFamily="34" charset="0"/>
                <a:cs typeface="Arial" pitchFamily="34" charset="0"/>
              </a:rPr>
              <a:t>BIBLIOTHEQUE DE LA FACULTE SNV </a:t>
            </a:r>
          </a:p>
        </p:txBody>
      </p:sp>
      <p:sp>
        <p:nvSpPr>
          <p:cNvPr id="11" name="Rectangle 10">
            <a:extLst>
              <a:ext uri="{FF2B5EF4-FFF2-40B4-BE49-F238E27FC236}">
                <a16:creationId xmlns:a16="http://schemas.microsoft.com/office/drawing/2014/main" id="{F0AF9136-753A-43B8-9866-FB8E4F9219A8}"/>
              </a:ext>
            </a:extLst>
          </p:cNvPr>
          <p:cNvSpPr/>
          <p:nvPr/>
        </p:nvSpPr>
        <p:spPr>
          <a:xfrm>
            <a:off x="3867510" y="700268"/>
            <a:ext cx="2860950" cy="1440394"/>
          </a:xfrm>
          <a:prstGeom prst="rect">
            <a:avLst/>
          </a:prstGeom>
          <a:solidFill>
            <a:schemeClr val="accent1">
              <a:lumMod val="75000"/>
            </a:schemeClr>
          </a:solidFill>
        </p:spPr>
        <p:txBody>
          <a:bodyPr wrap="square">
            <a:spAutoFit/>
          </a:bodyPr>
          <a:lstStyle/>
          <a:p>
            <a:pPr algn="just">
              <a:lnSpc>
                <a:spcPct val="115000"/>
              </a:lnSpc>
              <a:spcAft>
                <a:spcPts val="0"/>
              </a:spcAft>
            </a:pPr>
            <a:r>
              <a:rPr lang="fr-FR" sz="1200" dirty="0">
                <a:solidFill>
                  <a:schemeClr val="bg1"/>
                </a:solidFill>
                <a:latin typeface="Arial" panose="020B0604020202020204" pitchFamily="34" charset="0"/>
                <a:ea typeface="Calibri" panose="020F0502020204030204" pitchFamily="34" charset="0"/>
                <a:cs typeface="Arial" panose="020B0604020202020204" pitchFamily="34" charset="0"/>
              </a:rPr>
              <a:t>Créé en janvier 2013 elle est aménagée  sur  trois niveaux.</a:t>
            </a:r>
          </a:p>
          <a:p>
            <a:pPr algn="just">
              <a:spcAft>
                <a:spcPts val="0"/>
              </a:spcAft>
            </a:pPr>
            <a:r>
              <a:rPr lang="fr-FR" sz="1200" dirty="0">
                <a:solidFill>
                  <a:schemeClr val="bg1"/>
                </a:solidFill>
                <a:latin typeface="Arial" panose="020B0604020202020204" pitchFamily="34" charset="0"/>
                <a:ea typeface="Calibri" panose="020F0502020204030204" pitchFamily="34" charset="0"/>
                <a:cs typeface="Arial" panose="020B0604020202020204" pitchFamily="34" charset="0"/>
              </a:rPr>
              <a:t>Aujourd’hui, son fond</a:t>
            </a:r>
            <a:br>
              <a:rPr lang="fr-FR" sz="12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fr-FR" sz="1200" dirty="0">
                <a:solidFill>
                  <a:schemeClr val="bg1"/>
                </a:solidFill>
                <a:latin typeface="Arial" panose="020B0604020202020204" pitchFamily="34" charset="0"/>
                <a:ea typeface="Calibri" panose="020F0502020204030204" pitchFamily="34" charset="0"/>
                <a:cs typeface="Arial" panose="020B0604020202020204" pitchFamily="34" charset="0"/>
              </a:rPr>
              <a:t>documentaire est très diversifié se composant de différents types de supports  ( livres, mémoires, thèses, </a:t>
            </a:r>
          </a:p>
          <a:p>
            <a:pPr algn="just">
              <a:spcAft>
                <a:spcPts val="0"/>
              </a:spcAft>
            </a:pPr>
            <a:r>
              <a:rPr lang="fr-FR" sz="1200" dirty="0">
                <a:solidFill>
                  <a:schemeClr val="bg1"/>
                </a:solidFill>
                <a:latin typeface="Arial" panose="020B0604020202020204" pitchFamily="34" charset="0"/>
                <a:ea typeface="Calibri" panose="020F0502020204030204" pitchFamily="34" charset="0"/>
                <a:cs typeface="Arial" panose="020B0604020202020204" pitchFamily="34" charset="0"/>
              </a:rPr>
              <a:t>revues..etc).</a:t>
            </a:r>
            <a:endParaRPr lang="fr-FR" sz="1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7" name="Tableau 16">
            <a:extLst>
              <a:ext uri="{FF2B5EF4-FFF2-40B4-BE49-F238E27FC236}">
                <a16:creationId xmlns:a16="http://schemas.microsoft.com/office/drawing/2014/main" id="{F325DEB3-8D06-4A75-94A7-595D4623A89E}"/>
              </a:ext>
            </a:extLst>
          </p:cNvPr>
          <p:cNvGraphicFramePr>
            <a:graphicFrameLocks noGrp="1"/>
          </p:cNvGraphicFramePr>
          <p:nvPr>
            <p:extLst>
              <p:ext uri="{D42A27DB-BD31-4B8C-83A1-F6EECF244321}">
                <p14:modId xmlns:p14="http://schemas.microsoft.com/office/powerpoint/2010/main" val="2659127780"/>
              </p:ext>
            </p:extLst>
          </p:nvPr>
        </p:nvGraphicFramePr>
        <p:xfrm>
          <a:off x="2901949" y="4191000"/>
          <a:ext cx="3319683" cy="1859054"/>
        </p:xfrm>
        <a:graphic>
          <a:graphicData uri="http://schemas.openxmlformats.org/drawingml/2006/table">
            <a:tbl>
              <a:tblPr>
                <a:tableStyleId>{22838BEF-8BB2-4498-84A7-C5851F593DF1}</a:tableStyleId>
              </a:tblPr>
              <a:tblGrid>
                <a:gridCol w="1383986">
                  <a:extLst>
                    <a:ext uri="{9D8B030D-6E8A-4147-A177-3AD203B41FA5}">
                      <a16:colId xmlns:a16="http://schemas.microsoft.com/office/drawing/2014/main" val="2534531159"/>
                    </a:ext>
                  </a:extLst>
                </a:gridCol>
                <a:gridCol w="915479">
                  <a:extLst>
                    <a:ext uri="{9D8B030D-6E8A-4147-A177-3AD203B41FA5}">
                      <a16:colId xmlns:a16="http://schemas.microsoft.com/office/drawing/2014/main" val="600594048"/>
                    </a:ext>
                  </a:extLst>
                </a:gridCol>
                <a:gridCol w="1020218">
                  <a:extLst>
                    <a:ext uri="{9D8B030D-6E8A-4147-A177-3AD203B41FA5}">
                      <a16:colId xmlns:a16="http://schemas.microsoft.com/office/drawing/2014/main" val="1679127980"/>
                    </a:ext>
                  </a:extLst>
                </a:gridCol>
              </a:tblGrid>
              <a:tr h="412750">
                <a:tc>
                  <a:txBody>
                    <a:bodyPr/>
                    <a:lstStyle/>
                    <a:p>
                      <a:pPr marL="68580" marR="0" indent="0" algn="l" defTabSz="342900" rtl="0" eaLnBrk="1" fontAlgn="auto" latinLnBrk="0" hangingPunct="1">
                        <a:lnSpc>
                          <a:spcPct val="115000"/>
                        </a:lnSpc>
                        <a:spcBef>
                          <a:spcPts val="0"/>
                        </a:spcBef>
                        <a:spcAft>
                          <a:spcPts val="0"/>
                        </a:spcAft>
                        <a:buClrTx/>
                        <a:buSzTx/>
                        <a:buFontTx/>
                        <a:buNone/>
                        <a:tabLst>
                          <a:tab pos="1945640" algn="l"/>
                        </a:tabLst>
                        <a:defRPr/>
                      </a:pPr>
                      <a:r>
                        <a:rPr lang="fr-FR" sz="1200" dirty="0">
                          <a:effectLst/>
                        </a:rPr>
                        <a:t>Mémoires</a:t>
                      </a:r>
                      <a:endParaRPr lang="fr-FR" sz="1200" b="1" dirty="0">
                        <a:effectLst/>
                        <a:latin typeface="Arial" pitchFamily="34" charset="0"/>
                        <a:ea typeface="Calibri" panose="020F0502020204030204" pitchFamily="34" charset="0"/>
                        <a:cs typeface="Arial" pitchFamily="34" charset="0"/>
                      </a:endParaRPr>
                    </a:p>
                  </a:txBody>
                  <a:tcPr marL="40759" marR="40759" marT="0" marB="0" anchor="ctr"/>
                </a:tc>
                <a:tc>
                  <a:txBody>
                    <a:bodyPr/>
                    <a:lstStyle/>
                    <a:p>
                      <a:pPr algn="ctr">
                        <a:lnSpc>
                          <a:spcPct val="115000"/>
                        </a:lnSpc>
                        <a:spcAft>
                          <a:spcPts val="0"/>
                        </a:spcAft>
                        <a:tabLst>
                          <a:tab pos="1945640" algn="l"/>
                        </a:tabLst>
                      </a:pPr>
                      <a:r>
                        <a:rPr lang="fr-FR" sz="1200" dirty="0">
                          <a:effectLst/>
                        </a:rPr>
                        <a:t>Titres </a:t>
                      </a:r>
                      <a:endParaRPr lang="fr-FR" sz="1200" b="1" dirty="0">
                        <a:effectLst/>
                        <a:latin typeface="Arial" pitchFamily="34" charset="0"/>
                        <a:ea typeface="Calibri" panose="020F0502020204030204" pitchFamily="34" charset="0"/>
                        <a:cs typeface="Arial" pitchFamily="34" charset="0"/>
                      </a:endParaRPr>
                    </a:p>
                  </a:txBody>
                  <a:tcPr marL="40759" marR="40759" marT="0" marB="0" anchor="ctr"/>
                </a:tc>
                <a:tc>
                  <a:txBody>
                    <a:bodyPr/>
                    <a:lstStyle/>
                    <a:p>
                      <a:pPr>
                        <a:lnSpc>
                          <a:spcPct val="115000"/>
                        </a:lnSpc>
                        <a:spcAft>
                          <a:spcPts val="0"/>
                        </a:spcAft>
                        <a:tabLst>
                          <a:tab pos="1945640" algn="l"/>
                        </a:tabLst>
                      </a:pPr>
                      <a:r>
                        <a:rPr lang="fr-FR" sz="1200" dirty="0">
                          <a:effectLst/>
                        </a:rPr>
                        <a:t>Exemplaires </a:t>
                      </a:r>
                      <a:endParaRPr lang="fr-FR" sz="1200" b="1" dirty="0">
                        <a:effectLst/>
                        <a:latin typeface="Arial" pitchFamily="34" charset="0"/>
                        <a:ea typeface="Calibri" panose="020F0502020204030204" pitchFamily="34" charset="0"/>
                        <a:cs typeface="Arial" pitchFamily="34" charset="0"/>
                      </a:endParaRPr>
                    </a:p>
                  </a:txBody>
                  <a:tcPr marL="40759" marR="40759" marT="0" marB="0" anchor="ctr"/>
                </a:tc>
                <a:extLst>
                  <a:ext uri="{0D108BD9-81ED-4DB2-BD59-A6C34878D82A}">
                    <a16:rowId xmlns:a16="http://schemas.microsoft.com/office/drawing/2014/main" val="2831422271"/>
                  </a:ext>
                </a:extLst>
              </a:tr>
              <a:tr h="361576">
                <a:tc>
                  <a:txBody>
                    <a:bodyPr/>
                    <a:lstStyle/>
                    <a:p>
                      <a:pPr>
                        <a:lnSpc>
                          <a:spcPct val="115000"/>
                        </a:lnSpc>
                        <a:spcAft>
                          <a:spcPts val="0"/>
                        </a:spcAft>
                        <a:tabLst>
                          <a:tab pos="1945640" algn="l"/>
                        </a:tabLst>
                      </a:pPr>
                      <a:r>
                        <a:rPr lang="fr-FR" sz="1200" dirty="0">
                          <a:effectLst/>
                        </a:rPr>
                        <a:t>Fins</a:t>
                      </a:r>
                      <a:r>
                        <a:rPr lang="fr-FR" sz="1200" baseline="0" dirty="0">
                          <a:effectLst/>
                        </a:rPr>
                        <a:t> de cycle</a:t>
                      </a:r>
                      <a:endParaRPr lang="fr-FR" sz="1200" dirty="0">
                        <a:effectLst/>
                        <a:latin typeface="Arial" pitchFamily="34" charset="0"/>
                        <a:ea typeface="Calibri" panose="020F0502020204030204" pitchFamily="34" charset="0"/>
                        <a:cs typeface="Arial" pitchFamily="34" charset="0"/>
                      </a:endParaRPr>
                    </a:p>
                  </a:txBody>
                  <a:tcPr marL="62885" marR="62885" marT="0" marB="0"/>
                </a:tc>
                <a:tc>
                  <a:txBody>
                    <a:bodyPr/>
                    <a:lstStyle/>
                    <a:p>
                      <a:pPr algn="ctr">
                        <a:lnSpc>
                          <a:spcPct val="115000"/>
                        </a:lnSpc>
                        <a:spcAft>
                          <a:spcPts val="0"/>
                        </a:spcAft>
                        <a:tabLst>
                          <a:tab pos="1945640" algn="l"/>
                        </a:tabLst>
                      </a:pPr>
                      <a:r>
                        <a:rPr lang="fr-FR" sz="1200" dirty="0">
                          <a:effectLst/>
                        </a:rPr>
                        <a:t>4762</a:t>
                      </a:r>
                      <a:endParaRPr lang="fr-FR" sz="1200" dirty="0">
                        <a:effectLst/>
                        <a:latin typeface="Arial" pitchFamily="34" charset="0"/>
                        <a:ea typeface="Calibri" panose="020F0502020204030204" pitchFamily="34" charset="0"/>
                        <a:cs typeface="Arial" pitchFamily="34" charset="0"/>
                      </a:endParaRPr>
                    </a:p>
                  </a:txBody>
                  <a:tcPr marL="62885" marR="62885" marT="0" marB="0" anchor="ctr"/>
                </a:tc>
                <a:tc>
                  <a:txBody>
                    <a:bodyPr/>
                    <a:lstStyle/>
                    <a:p>
                      <a:pPr algn="ctr"/>
                      <a:r>
                        <a:rPr lang="fr-FR" dirty="0"/>
                        <a:t>8372</a:t>
                      </a:r>
                      <a:endParaRPr lang="fr-FR" dirty="0">
                        <a:latin typeface="Arial" pitchFamily="34" charset="0"/>
                        <a:cs typeface="Arial" pitchFamily="34" charset="0"/>
                      </a:endParaRPr>
                    </a:p>
                  </a:txBody>
                  <a:tcPr marL="62885" marR="62885" marT="0" marB="0" anchor="ctr"/>
                </a:tc>
                <a:extLst>
                  <a:ext uri="{0D108BD9-81ED-4DB2-BD59-A6C34878D82A}">
                    <a16:rowId xmlns:a16="http://schemas.microsoft.com/office/drawing/2014/main" val="195753975"/>
                  </a:ext>
                </a:extLst>
              </a:tr>
              <a:tr h="361576">
                <a:tc>
                  <a:txBody>
                    <a:bodyPr/>
                    <a:lstStyle/>
                    <a:p>
                      <a:pPr>
                        <a:lnSpc>
                          <a:spcPct val="115000"/>
                        </a:lnSpc>
                        <a:spcAft>
                          <a:spcPts val="0"/>
                        </a:spcAft>
                        <a:tabLst>
                          <a:tab pos="1945640" algn="l"/>
                        </a:tabLst>
                      </a:pPr>
                      <a:r>
                        <a:rPr lang="fr-FR" sz="1200" dirty="0">
                          <a:effectLst/>
                        </a:rPr>
                        <a:t>Ingénieur </a:t>
                      </a:r>
                      <a:endParaRPr lang="fr-FR" sz="1200" dirty="0">
                        <a:effectLst/>
                        <a:latin typeface="Arial" pitchFamily="34" charset="0"/>
                        <a:ea typeface="Calibri" panose="020F0502020204030204" pitchFamily="34" charset="0"/>
                        <a:cs typeface="Arial" pitchFamily="34" charset="0"/>
                      </a:endParaRPr>
                    </a:p>
                  </a:txBody>
                  <a:tcPr marL="62885" marR="62885" marT="0" marB="0" anchor="ctr"/>
                </a:tc>
                <a:tc>
                  <a:txBody>
                    <a:bodyPr/>
                    <a:lstStyle/>
                    <a:p>
                      <a:pPr algn="ctr">
                        <a:lnSpc>
                          <a:spcPct val="115000"/>
                        </a:lnSpc>
                        <a:spcAft>
                          <a:spcPts val="0"/>
                        </a:spcAft>
                        <a:tabLst>
                          <a:tab pos="1945640" algn="l"/>
                        </a:tabLst>
                      </a:pPr>
                      <a:r>
                        <a:rPr lang="fr-FR" sz="1200" dirty="0">
                          <a:effectLst/>
                        </a:rPr>
                        <a:t>1148</a:t>
                      </a:r>
                      <a:endParaRPr lang="fr-FR" sz="1200" dirty="0">
                        <a:effectLst/>
                        <a:latin typeface="Arial" pitchFamily="34" charset="0"/>
                        <a:ea typeface="Calibri" panose="020F0502020204030204" pitchFamily="34" charset="0"/>
                        <a:cs typeface="Arial" pitchFamily="34" charset="0"/>
                      </a:endParaRPr>
                    </a:p>
                  </a:txBody>
                  <a:tcPr marL="62885" marR="62885" marT="0" marB="0" anchor="ctr"/>
                </a:tc>
                <a:tc>
                  <a:txBody>
                    <a:bodyPr/>
                    <a:lstStyle/>
                    <a:p>
                      <a:pPr algn="ctr"/>
                      <a:r>
                        <a:rPr lang="fr-FR" sz="1200" dirty="0">
                          <a:effectLst/>
                        </a:rPr>
                        <a:t>1975</a:t>
                      </a:r>
                      <a:endParaRPr lang="fr-FR" dirty="0">
                        <a:latin typeface="Arial" pitchFamily="34" charset="0"/>
                        <a:cs typeface="Arial" pitchFamily="34" charset="0"/>
                      </a:endParaRPr>
                    </a:p>
                  </a:txBody>
                  <a:tcPr marL="62885" marR="62885" marT="0" marB="0" anchor="ctr"/>
                </a:tc>
                <a:extLst>
                  <a:ext uri="{0D108BD9-81ED-4DB2-BD59-A6C34878D82A}">
                    <a16:rowId xmlns:a16="http://schemas.microsoft.com/office/drawing/2014/main" val="1905757323"/>
                  </a:ext>
                </a:extLst>
              </a:tr>
              <a:tr h="361576">
                <a:tc>
                  <a:txBody>
                    <a:bodyPr/>
                    <a:lstStyle/>
                    <a:p>
                      <a:pPr>
                        <a:lnSpc>
                          <a:spcPct val="115000"/>
                        </a:lnSpc>
                        <a:spcAft>
                          <a:spcPts val="0"/>
                        </a:spcAft>
                        <a:tabLst>
                          <a:tab pos="1945640" algn="l"/>
                        </a:tabLst>
                      </a:pPr>
                      <a:r>
                        <a:rPr lang="fr-FR" sz="1200" dirty="0">
                          <a:effectLst/>
                        </a:rPr>
                        <a:t>Magistère</a:t>
                      </a:r>
                      <a:endParaRPr lang="fr-FR" sz="1200" dirty="0">
                        <a:effectLst/>
                        <a:latin typeface="Arial" pitchFamily="34" charset="0"/>
                        <a:ea typeface="Calibri" panose="020F0502020204030204" pitchFamily="34" charset="0"/>
                        <a:cs typeface="Arial" pitchFamily="34" charset="0"/>
                      </a:endParaRPr>
                    </a:p>
                  </a:txBody>
                  <a:tcPr marL="62885" marR="62885" marT="0" marB="0"/>
                </a:tc>
                <a:tc>
                  <a:txBody>
                    <a:bodyPr/>
                    <a:lstStyle/>
                    <a:p>
                      <a:pPr algn="ctr">
                        <a:lnSpc>
                          <a:spcPct val="115000"/>
                        </a:lnSpc>
                        <a:spcAft>
                          <a:spcPts val="0"/>
                        </a:spcAft>
                        <a:tabLst>
                          <a:tab pos="1945640" algn="l"/>
                        </a:tabLst>
                      </a:pPr>
                      <a:r>
                        <a:rPr lang="fr-FR" sz="1200" dirty="0">
                          <a:effectLst/>
                        </a:rPr>
                        <a:t>366</a:t>
                      </a:r>
                      <a:endParaRPr lang="fr-FR" sz="1200" dirty="0">
                        <a:effectLst/>
                        <a:latin typeface="Arial" pitchFamily="34" charset="0"/>
                        <a:ea typeface="Calibri" panose="020F0502020204030204" pitchFamily="34" charset="0"/>
                        <a:cs typeface="Arial" pitchFamily="34" charset="0"/>
                      </a:endParaRPr>
                    </a:p>
                  </a:txBody>
                  <a:tcPr marL="62885" marR="62885" marT="0" marB="0" anchor="ctr"/>
                </a:tc>
                <a:tc>
                  <a:txBody>
                    <a:bodyPr/>
                    <a:lstStyle/>
                    <a:p>
                      <a:pPr algn="ctr"/>
                      <a:r>
                        <a:rPr lang="fr-FR" sz="1200" dirty="0">
                          <a:effectLst/>
                        </a:rPr>
                        <a:t>667</a:t>
                      </a:r>
                      <a:endParaRPr lang="fr-FR" dirty="0">
                        <a:latin typeface="Arial" pitchFamily="34" charset="0"/>
                        <a:cs typeface="Arial" pitchFamily="34" charset="0"/>
                      </a:endParaRPr>
                    </a:p>
                  </a:txBody>
                  <a:tcPr marL="62885" marR="62885" marT="0" marB="0" anchor="ctr"/>
                </a:tc>
                <a:extLst>
                  <a:ext uri="{0D108BD9-81ED-4DB2-BD59-A6C34878D82A}">
                    <a16:rowId xmlns:a16="http://schemas.microsoft.com/office/drawing/2014/main" val="86057694"/>
                  </a:ext>
                </a:extLst>
              </a:tr>
              <a:tr h="361576">
                <a:tc>
                  <a:txBody>
                    <a:bodyPr/>
                    <a:lstStyle/>
                    <a:p>
                      <a:pPr>
                        <a:lnSpc>
                          <a:spcPct val="115000"/>
                        </a:lnSpc>
                        <a:spcAft>
                          <a:spcPts val="0"/>
                        </a:spcAft>
                        <a:tabLst>
                          <a:tab pos="1945640" algn="l"/>
                        </a:tabLst>
                      </a:pPr>
                      <a:r>
                        <a:rPr lang="fr-FR" sz="1200" dirty="0">
                          <a:effectLst/>
                        </a:rPr>
                        <a:t>Thèses  de Doctorat</a:t>
                      </a:r>
                      <a:endParaRPr lang="fr-FR" sz="1200" dirty="0">
                        <a:effectLst/>
                        <a:latin typeface="Arial" pitchFamily="34" charset="0"/>
                        <a:ea typeface="Calibri" panose="020F0502020204030204" pitchFamily="34" charset="0"/>
                        <a:cs typeface="Arial" pitchFamily="34" charset="0"/>
                      </a:endParaRPr>
                    </a:p>
                  </a:txBody>
                  <a:tcPr marL="62885" marR="62885" marT="0" marB="0"/>
                </a:tc>
                <a:tc>
                  <a:txBody>
                    <a:bodyPr/>
                    <a:lstStyle/>
                    <a:p>
                      <a:pPr algn="ctr">
                        <a:lnSpc>
                          <a:spcPct val="115000"/>
                        </a:lnSpc>
                        <a:spcAft>
                          <a:spcPts val="0"/>
                        </a:spcAft>
                        <a:tabLst>
                          <a:tab pos="1945640" algn="l"/>
                        </a:tabLst>
                      </a:pPr>
                      <a:r>
                        <a:rPr lang="fr-FR" sz="1200" dirty="0">
                          <a:effectLst/>
                        </a:rPr>
                        <a:t>372</a:t>
                      </a:r>
                      <a:endParaRPr lang="fr-FR" sz="1200" dirty="0">
                        <a:effectLst/>
                        <a:latin typeface="Arial" pitchFamily="34" charset="0"/>
                        <a:ea typeface="Calibri" panose="020F0502020204030204" pitchFamily="34" charset="0"/>
                        <a:cs typeface="Arial" pitchFamily="34" charset="0"/>
                      </a:endParaRPr>
                    </a:p>
                  </a:txBody>
                  <a:tcPr marL="62885" marR="62885" marT="0" marB="0" anchor="ctr"/>
                </a:tc>
                <a:tc>
                  <a:txBody>
                    <a:bodyPr/>
                    <a:lstStyle/>
                    <a:p>
                      <a:pPr algn="ctr"/>
                      <a:r>
                        <a:rPr lang="fr-FR" sz="1200" dirty="0">
                          <a:effectLst/>
                        </a:rPr>
                        <a:t>715</a:t>
                      </a:r>
                      <a:endParaRPr lang="fr-FR" dirty="0">
                        <a:latin typeface="Arial" pitchFamily="34" charset="0"/>
                        <a:cs typeface="Arial" pitchFamily="34" charset="0"/>
                      </a:endParaRPr>
                    </a:p>
                  </a:txBody>
                  <a:tcPr marL="62885" marR="62885" marT="0" marB="0" anchor="ctr"/>
                </a:tc>
                <a:extLst>
                  <a:ext uri="{0D108BD9-81ED-4DB2-BD59-A6C34878D82A}">
                    <a16:rowId xmlns:a16="http://schemas.microsoft.com/office/drawing/2014/main" val="612633060"/>
                  </a:ext>
                </a:extLst>
              </a:tr>
            </a:tbl>
          </a:graphicData>
        </a:graphic>
      </p:graphicFrame>
      <p:sp>
        <p:nvSpPr>
          <p:cNvPr id="19" name="Rectangle 18">
            <a:extLst>
              <a:ext uri="{FF2B5EF4-FFF2-40B4-BE49-F238E27FC236}">
                <a16:creationId xmlns:a16="http://schemas.microsoft.com/office/drawing/2014/main" id="{C807B1B8-381B-411E-8A93-545BEB029618}"/>
              </a:ext>
            </a:extLst>
          </p:cNvPr>
          <p:cNvSpPr/>
          <p:nvPr/>
        </p:nvSpPr>
        <p:spPr>
          <a:xfrm>
            <a:off x="2270681" y="3371850"/>
            <a:ext cx="4074160" cy="646331"/>
          </a:xfrm>
          <a:prstGeom prst="rect">
            <a:avLst/>
          </a:prstGeom>
        </p:spPr>
        <p:txBody>
          <a:bodyPr wrap="square">
            <a:spAutoFit/>
          </a:bodyPr>
          <a:lstStyle/>
          <a:p>
            <a:pPr algn="ctr">
              <a:tabLst>
                <a:tab pos="922020" algn="l"/>
              </a:tabLst>
            </a:pPr>
            <a:r>
              <a:rPr lang="fr-FR" sz="1200" b="1" dirty="0">
                <a:solidFill>
                  <a:srgbClr val="FF0000"/>
                </a:solidFill>
                <a:latin typeface="Arial" pitchFamily="34" charset="0"/>
                <a:ea typeface="Calibri" panose="020F0502020204030204" pitchFamily="34" charset="0"/>
                <a:cs typeface="Arial" pitchFamily="34" charset="0"/>
              </a:rPr>
              <a:t>Statistique des dépôts :</a:t>
            </a:r>
          </a:p>
          <a:p>
            <a:pPr algn="ctr">
              <a:tabLst>
                <a:tab pos="922020" algn="l"/>
              </a:tabLst>
            </a:pPr>
            <a:r>
              <a:rPr lang="fr-FR" sz="1200" b="1" dirty="0">
                <a:solidFill>
                  <a:srgbClr val="FF0000"/>
                </a:solidFill>
                <a:latin typeface="Arial" pitchFamily="34" charset="0"/>
                <a:ea typeface="Calibri" panose="020F0502020204030204" pitchFamily="34" charset="0"/>
                <a:cs typeface="Arial" pitchFamily="34" charset="0"/>
              </a:rPr>
              <a:t> Mémoires de fins de cycles, d’ingénieurs , de Magistères ,Thèses  de Doctorats</a:t>
            </a:r>
            <a:endParaRPr lang="fr-FR" sz="1200" dirty="0">
              <a:solidFill>
                <a:srgbClr val="FF0000"/>
              </a:solidFill>
              <a:effectLst/>
              <a:latin typeface="Arial" pitchFamily="34" charset="0"/>
              <a:ea typeface="Calibri" panose="020F0502020204030204" pitchFamily="34" charset="0"/>
              <a:cs typeface="Arial" pitchFamily="34" charset="0"/>
            </a:endParaRPr>
          </a:p>
        </p:txBody>
      </p:sp>
      <p:graphicFrame>
        <p:nvGraphicFramePr>
          <p:cNvPr id="22" name="Tableau 21">
            <a:extLst>
              <a:ext uri="{FF2B5EF4-FFF2-40B4-BE49-F238E27FC236}">
                <a16:creationId xmlns:a16="http://schemas.microsoft.com/office/drawing/2014/main" id="{67890BF5-1E34-41FC-9F5A-60961054572B}"/>
              </a:ext>
            </a:extLst>
          </p:cNvPr>
          <p:cNvGraphicFramePr>
            <a:graphicFrameLocks noGrp="1"/>
          </p:cNvGraphicFramePr>
          <p:nvPr>
            <p:extLst>
              <p:ext uri="{D42A27DB-BD31-4B8C-83A1-F6EECF244321}">
                <p14:modId xmlns:p14="http://schemas.microsoft.com/office/powerpoint/2010/main" val="2242716152"/>
              </p:ext>
            </p:extLst>
          </p:nvPr>
        </p:nvGraphicFramePr>
        <p:xfrm>
          <a:off x="3694595" y="7239000"/>
          <a:ext cx="2649055" cy="546997"/>
        </p:xfrm>
        <a:graphic>
          <a:graphicData uri="http://schemas.openxmlformats.org/drawingml/2006/table">
            <a:tbl>
              <a:tblPr firstRow="1" firstCol="1" bandRow="1">
                <a:tableStyleId>{1E171933-4619-4E11-9A3F-F7608DF75F80}</a:tableStyleId>
              </a:tblPr>
              <a:tblGrid>
                <a:gridCol w="1012700">
                  <a:extLst>
                    <a:ext uri="{9D8B030D-6E8A-4147-A177-3AD203B41FA5}">
                      <a16:colId xmlns:a16="http://schemas.microsoft.com/office/drawing/2014/main" val="3237690102"/>
                    </a:ext>
                  </a:extLst>
                </a:gridCol>
                <a:gridCol w="1636355">
                  <a:extLst>
                    <a:ext uri="{9D8B030D-6E8A-4147-A177-3AD203B41FA5}">
                      <a16:colId xmlns:a16="http://schemas.microsoft.com/office/drawing/2014/main" val="2967668400"/>
                    </a:ext>
                  </a:extLst>
                </a:gridCol>
              </a:tblGrid>
              <a:tr h="133463">
                <a:tc>
                  <a:txBody>
                    <a:bodyPr/>
                    <a:lstStyle/>
                    <a:p>
                      <a:pPr algn="ctr">
                        <a:lnSpc>
                          <a:spcPct val="115000"/>
                        </a:lnSpc>
                        <a:spcAft>
                          <a:spcPts val="0"/>
                        </a:spcAft>
                        <a:tabLst>
                          <a:tab pos="1404620" algn="l"/>
                        </a:tabLst>
                      </a:pPr>
                      <a:r>
                        <a:rPr lang="fr-FR" sz="1500" dirty="0">
                          <a:solidFill>
                            <a:schemeClr val="tx1"/>
                          </a:solidFill>
                          <a:effectLst/>
                        </a:rPr>
                        <a:t>Titres</a:t>
                      </a:r>
                      <a:endParaRPr lang="fr-FR" sz="1000" dirty="0">
                        <a:solidFill>
                          <a:schemeClr val="tx1"/>
                        </a:solidFill>
                        <a:effectLst/>
                        <a:latin typeface="Arial" pitchFamily="34" charset="0"/>
                        <a:ea typeface="Calibri" panose="020F0502020204030204" pitchFamily="34" charset="0"/>
                        <a:cs typeface="Arial" pitchFamily="34" charset="0"/>
                      </a:endParaRPr>
                    </a:p>
                  </a:txBody>
                  <a:tcPr marL="62878" marR="62878" marT="0" marB="0"/>
                </a:tc>
                <a:tc>
                  <a:txBody>
                    <a:bodyPr/>
                    <a:lstStyle/>
                    <a:p>
                      <a:pPr algn="ctr">
                        <a:lnSpc>
                          <a:spcPct val="115000"/>
                        </a:lnSpc>
                        <a:spcAft>
                          <a:spcPts val="0"/>
                        </a:spcAft>
                        <a:tabLst>
                          <a:tab pos="1404620" algn="l"/>
                        </a:tabLst>
                      </a:pPr>
                      <a:r>
                        <a:rPr lang="fr-FR" sz="1500" dirty="0">
                          <a:solidFill>
                            <a:schemeClr val="tx1"/>
                          </a:solidFill>
                          <a:effectLst/>
                        </a:rPr>
                        <a:t>Exemplaire</a:t>
                      </a:r>
                      <a:endParaRPr lang="fr-FR" sz="1000" dirty="0">
                        <a:solidFill>
                          <a:schemeClr val="tx1"/>
                        </a:solidFill>
                        <a:effectLst/>
                        <a:latin typeface="Arial" pitchFamily="34" charset="0"/>
                        <a:ea typeface="Calibri" panose="020F0502020204030204" pitchFamily="34" charset="0"/>
                        <a:cs typeface="Arial" pitchFamily="34" charset="0"/>
                      </a:endParaRPr>
                    </a:p>
                  </a:txBody>
                  <a:tcPr marL="62878" marR="62878" marT="0" marB="0"/>
                </a:tc>
                <a:extLst>
                  <a:ext uri="{0D108BD9-81ED-4DB2-BD59-A6C34878D82A}">
                    <a16:rowId xmlns:a16="http://schemas.microsoft.com/office/drawing/2014/main" val="2637530775"/>
                  </a:ext>
                </a:extLst>
              </a:tr>
              <a:tr h="300998">
                <a:tc>
                  <a:txBody>
                    <a:bodyPr/>
                    <a:lstStyle/>
                    <a:p>
                      <a:pPr algn="ctr">
                        <a:lnSpc>
                          <a:spcPct val="115000"/>
                        </a:lnSpc>
                        <a:spcAft>
                          <a:spcPts val="0"/>
                        </a:spcAft>
                        <a:tabLst>
                          <a:tab pos="1404620" algn="l"/>
                        </a:tabLst>
                      </a:pPr>
                      <a:r>
                        <a:rPr lang="fr-FR" sz="1800" b="0" dirty="0">
                          <a:effectLst/>
                        </a:rPr>
                        <a:t>4557</a:t>
                      </a:r>
                      <a:endParaRPr lang="fr-FR" sz="1000" b="0" dirty="0">
                        <a:solidFill>
                          <a:schemeClr val="tx1"/>
                        </a:solidFill>
                        <a:effectLst/>
                        <a:latin typeface="Arial" pitchFamily="34" charset="0"/>
                        <a:ea typeface="Calibri" panose="020F0502020204030204" pitchFamily="34" charset="0"/>
                        <a:cs typeface="Arial" pitchFamily="34" charset="0"/>
                      </a:endParaRPr>
                    </a:p>
                  </a:txBody>
                  <a:tcPr marL="62878" marR="62878" marT="0" marB="0"/>
                </a:tc>
                <a:tc>
                  <a:txBody>
                    <a:bodyPr/>
                    <a:lstStyle/>
                    <a:p>
                      <a:pPr algn="ctr">
                        <a:lnSpc>
                          <a:spcPct val="115000"/>
                        </a:lnSpc>
                        <a:spcAft>
                          <a:spcPts val="0"/>
                        </a:spcAft>
                        <a:tabLst>
                          <a:tab pos="1404620" algn="l"/>
                        </a:tabLst>
                      </a:pPr>
                      <a:r>
                        <a:rPr lang="fr-FR" sz="1800" b="0" dirty="0">
                          <a:effectLst/>
                        </a:rPr>
                        <a:t>28654</a:t>
                      </a:r>
                      <a:endParaRPr lang="fr-FR" sz="1000" b="0" dirty="0">
                        <a:solidFill>
                          <a:schemeClr val="tx1"/>
                        </a:solidFill>
                        <a:effectLst/>
                        <a:latin typeface="Arial" pitchFamily="34" charset="0"/>
                        <a:ea typeface="Calibri" panose="020F0502020204030204" pitchFamily="34" charset="0"/>
                        <a:cs typeface="Arial" pitchFamily="34" charset="0"/>
                      </a:endParaRPr>
                    </a:p>
                  </a:txBody>
                  <a:tcPr marL="62878" marR="62878" marT="0" marB="0"/>
                </a:tc>
                <a:extLst>
                  <a:ext uri="{0D108BD9-81ED-4DB2-BD59-A6C34878D82A}">
                    <a16:rowId xmlns:a16="http://schemas.microsoft.com/office/drawing/2014/main" val="4271659019"/>
                  </a:ext>
                </a:extLst>
              </a:tr>
            </a:tbl>
          </a:graphicData>
        </a:graphic>
      </p:graphicFrame>
      <p:sp>
        <p:nvSpPr>
          <p:cNvPr id="23" name="Rectangle 22">
            <a:extLst>
              <a:ext uri="{FF2B5EF4-FFF2-40B4-BE49-F238E27FC236}">
                <a16:creationId xmlns:a16="http://schemas.microsoft.com/office/drawing/2014/main" id="{57074A23-61FD-48AA-932F-E3628BBD3584}"/>
              </a:ext>
            </a:extLst>
          </p:cNvPr>
          <p:cNvSpPr/>
          <p:nvPr/>
        </p:nvSpPr>
        <p:spPr>
          <a:xfrm>
            <a:off x="4238950" y="6890117"/>
            <a:ext cx="1766830" cy="286682"/>
          </a:xfrm>
          <a:prstGeom prst="rect">
            <a:avLst/>
          </a:prstGeom>
        </p:spPr>
        <p:txBody>
          <a:bodyPr wrap="none">
            <a:spAutoFit/>
          </a:bodyPr>
          <a:lstStyle/>
          <a:p>
            <a:pPr>
              <a:lnSpc>
                <a:spcPct val="115000"/>
              </a:lnSpc>
              <a:spcAft>
                <a:spcPts val="1000"/>
              </a:spcAft>
              <a:tabLst>
                <a:tab pos="716915" algn="l"/>
              </a:tabLst>
            </a:pPr>
            <a:r>
              <a:rPr lang="fr-FR" sz="1200" b="1" dirty="0">
                <a:solidFill>
                  <a:schemeClr val="bg1"/>
                </a:solidFill>
                <a:latin typeface="Arial" pitchFamily="34" charset="0"/>
                <a:ea typeface="Calibri" panose="020F0502020204030204" pitchFamily="34" charset="0"/>
                <a:cs typeface="Arial" pitchFamily="34" charset="0"/>
              </a:rPr>
              <a:t>Statistique des livres </a:t>
            </a:r>
            <a:endParaRPr lang="fr-FR" sz="1200" dirty="0">
              <a:solidFill>
                <a:schemeClr val="bg1"/>
              </a:solidFill>
              <a:effectLst/>
              <a:latin typeface="Arial" pitchFamily="34" charset="0"/>
              <a:ea typeface="Calibri" panose="020F0502020204030204" pitchFamily="34" charset="0"/>
              <a:cs typeface="Arial" pitchFamily="34" charset="0"/>
            </a:endParaRPr>
          </a:p>
        </p:txBody>
      </p:sp>
      <p:sp>
        <p:nvSpPr>
          <p:cNvPr id="13" name="Étiquette 12"/>
          <p:cNvSpPr/>
          <p:nvPr/>
        </p:nvSpPr>
        <p:spPr>
          <a:xfrm>
            <a:off x="383722" y="4252686"/>
            <a:ext cx="2264228" cy="1654629"/>
          </a:xfrm>
          <a:prstGeom prst="plaqu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dirty="0">
              <a:solidFill>
                <a:srgbClr val="FF0000"/>
              </a:solidFill>
              <a:latin typeface="Arial" panose="020B0604020202020204" pitchFamily="34" charset="0"/>
              <a:cs typeface="Arial" pitchFamily="34" charset="0"/>
            </a:endParaRPr>
          </a:p>
          <a:p>
            <a:pPr algn="ctr"/>
            <a:r>
              <a:rPr lang="fr-FR" sz="1200" b="1" dirty="0">
                <a:solidFill>
                  <a:srgbClr val="FF0000"/>
                </a:solidFill>
                <a:latin typeface="Arial" panose="020B0604020202020204" pitchFamily="34" charset="0"/>
                <a:cs typeface="Arial" pitchFamily="34" charset="0"/>
              </a:rPr>
              <a:t>Statistique des Dépôts sur DS pace</a:t>
            </a:r>
            <a:r>
              <a:rPr lang="fr-FR" sz="1200" b="1" u="sng" dirty="0">
                <a:solidFill>
                  <a:srgbClr val="FF0000"/>
                </a:solidFill>
                <a:latin typeface="Arial" panose="020B0604020202020204" pitchFamily="34" charset="0"/>
                <a:cs typeface="Arial" panose="020B0604020202020204" pitchFamily="34" charset="0"/>
              </a:rPr>
              <a:t> </a:t>
            </a:r>
            <a:endParaRPr lang="en-US" sz="1200" dirty="0">
              <a:solidFill>
                <a:srgbClr val="FF0000"/>
              </a:solidFill>
              <a:latin typeface="Arial" panose="020B0604020202020204" pitchFamily="34" charset="0"/>
              <a:cs typeface="Arial" pitchFamily="34" charset="0"/>
            </a:endParaRPr>
          </a:p>
          <a:p>
            <a:pPr algn="ctr"/>
            <a:r>
              <a:rPr lang="fr-FR" sz="1200" b="1" dirty="0">
                <a:solidFill>
                  <a:schemeClr val="tx1"/>
                </a:solidFill>
                <a:latin typeface="Arial" pitchFamily="34" charset="0"/>
                <a:cs typeface="Arial" pitchFamily="34" charset="0"/>
              </a:rPr>
              <a:t>2628 dépôts au sein de Faculté des Sciences de la Nature et de la Vie</a:t>
            </a:r>
            <a:endParaRPr lang="en-US" sz="1200" dirty="0">
              <a:solidFill>
                <a:schemeClr val="tx1"/>
              </a:solidFill>
              <a:latin typeface="Arial" pitchFamily="34" charset="0"/>
              <a:cs typeface="Arial" pitchFamily="34" charset="0"/>
            </a:endParaRPr>
          </a:p>
          <a:p>
            <a:pPr algn="ctr"/>
            <a:endParaRPr lang="en-US" sz="1200" dirty="0"/>
          </a:p>
        </p:txBody>
      </p:sp>
      <p:sp>
        <p:nvSpPr>
          <p:cNvPr id="20" name="Étoile à 24 branches 19"/>
          <p:cNvSpPr/>
          <p:nvPr/>
        </p:nvSpPr>
        <p:spPr>
          <a:xfrm>
            <a:off x="2991815" y="8775442"/>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08</a:t>
            </a:r>
          </a:p>
        </p:txBody>
      </p:sp>
      <p:sp>
        <p:nvSpPr>
          <p:cNvPr id="21" name="Rectangle 20"/>
          <p:cNvSpPr/>
          <p:nvPr/>
        </p:nvSpPr>
        <p:spPr>
          <a:xfrm>
            <a:off x="-1488"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Tree>
    <p:extLst>
      <p:ext uri="{BB962C8B-B14F-4D97-AF65-F5344CB8AC3E}">
        <p14:creationId xmlns:p14="http://schemas.microsoft.com/office/powerpoint/2010/main" val="317834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8000" b="-1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A2CF5-7DFD-4EE5-B623-6B4030DF74C2}"/>
              </a:ext>
            </a:extLst>
          </p:cNvPr>
          <p:cNvSpPr/>
          <p:nvPr/>
        </p:nvSpPr>
        <p:spPr>
          <a:xfrm>
            <a:off x="792844" y="185710"/>
            <a:ext cx="5522686" cy="307777"/>
          </a:xfrm>
          <a:prstGeom prst="rect">
            <a:avLst/>
          </a:prstGeom>
          <a:solidFill>
            <a:schemeClr val="accent6">
              <a:lumMod val="75000"/>
            </a:schemeClr>
          </a:solidFill>
        </p:spPr>
        <p:txBody>
          <a:bodyPr wrap="square">
            <a:spAutoFit/>
          </a:bodyPr>
          <a:lstStyle/>
          <a:p>
            <a:pPr algn="ctr"/>
            <a:r>
              <a:rPr lang="fr-FR" sz="1400" b="1" dirty="0">
                <a:solidFill>
                  <a:schemeClr val="bg1"/>
                </a:solidFill>
                <a:latin typeface="Arial" panose="020B0604020202020204" pitchFamily="34" charset="0"/>
                <a:cs typeface="Arial" panose="020B0604020202020204" pitchFamily="34" charset="0"/>
              </a:rPr>
              <a:t>Focus sur le Système LMD</a:t>
            </a:r>
            <a:r>
              <a:rPr lang="fr-FR" sz="1400" dirty="0">
                <a:solidFill>
                  <a:schemeClr val="bg1"/>
                </a:solidFill>
                <a:latin typeface="Arial" panose="020B0604020202020204" pitchFamily="34" charset="0"/>
                <a:cs typeface="Arial" panose="020B0604020202020204" pitchFamily="34" charset="0"/>
              </a:rPr>
              <a:t> </a:t>
            </a:r>
            <a:endParaRPr lang="fr-FR" sz="1400" b="1" dirty="0">
              <a:solidFill>
                <a:schemeClr val="bg1"/>
              </a:solidFill>
              <a:latin typeface="Arial" pitchFamily="34" charset="0"/>
              <a:cs typeface="Arial" pitchFamily="34" charset="0"/>
            </a:endParaRPr>
          </a:p>
        </p:txBody>
      </p:sp>
      <p:sp>
        <p:nvSpPr>
          <p:cNvPr id="15" name="Rectangle 14"/>
          <p:cNvSpPr/>
          <p:nvPr/>
        </p:nvSpPr>
        <p:spPr>
          <a:xfrm>
            <a:off x="673100" y="493487"/>
            <a:ext cx="5762173" cy="7509748"/>
          </a:xfrm>
          <a:prstGeom prst="rect">
            <a:avLst/>
          </a:prstGeom>
        </p:spPr>
        <p:txBody>
          <a:bodyPr wrap="square">
            <a:spAutoFit/>
          </a:bodyPr>
          <a:lstStyle/>
          <a:p>
            <a:pPr algn="just"/>
            <a:endParaRPr lang="fr-FR" sz="1400" dirty="0">
              <a:solidFill>
                <a:srgbClr val="333333"/>
              </a:solidFill>
              <a:latin typeface="Arial" pitchFamily="34" charset="0"/>
              <a:ea typeface="Times New Roman" panose="02020603050405020304" pitchFamily="18" charset="0"/>
              <a:cs typeface="Arial" pitchFamily="34" charset="0"/>
            </a:endParaRPr>
          </a:p>
          <a:p>
            <a:pPr algn="just"/>
            <a:endParaRPr lang="fr-FR" sz="1400" dirty="0">
              <a:solidFill>
                <a:srgbClr val="333333"/>
              </a:solidFill>
              <a:latin typeface="Arial" pitchFamily="34" charset="0"/>
              <a:ea typeface="Times New Roman" panose="02020603050405020304" pitchFamily="18" charset="0"/>
              <a:cs typeface="Arial" pitchFamily="34" charset="0"/>
            </a:endParaRPr>
          </a:p>
          <a:p>
            <a:pPr algn="just"/>
            <a:endParaRPr lang="fr-FR" sz="1400" dirty="0">
              <a:solidFill>
                <a:srgbClr val="333333"/>
              </a:solidFill>
              <a:latin typeface="Arial" pitchFamily="34" charset="0"/>
              <a:ea typeface="Times New Roman" panose="02020603050405020304" pitchFamily="18" charset="0"/>
              <a:cs typeface="Arial" pitchFamily="34" charset="0"/>
            </a:endParaRPr>
          </a:p>
          <a:p>
            <a:pPr algn="just"/>
            <a:endParaRPr lang="fr-FR" sz="1400" dirty="0">
              <a:solidFill>
                <a:srgbClr val="333333"/>
              </a:solidFill>
              <a:latin typeface="Arial" pitchFamily="34" charset="0"/>
              <a:ea typeface="Times New Roman" panose="02020603050405020304" pitchFamily="18" charset="0"/>
              <a:cs typeface="Arial" pitchFamily="34" charset="0"/>
            </a:endParaRPr>
          </a:p>
          <a:p>
            <a:pPr algn="just">
              <a:lnSpc>
                <a:spcPct val="150000"/>
              </a:lnSpc>
            </a:pPr>
            <a:endParaRPr lang="fr-FR" sz="1200" dirty="0">
              <a:solidFill>
                <a:srgbClr val="333333"/>
              </a:solidFill>
              <a:latin typeface="Arial" panose="020B0604020202020204" pitchFamily="34" charset="0"/>
              <a:ea typeface="Times New Roman" panose="02020603050405020304" pitchFamily="18" charset="0"/>
              <a:cs typeface="Arial" pitchFamily="34" charset="0"/>
            </a:endParaRPr>
          </a:p>
          <a:p>
            <a:pPr algn="just">
              <a:lnSpc>
                <a:spcPct val="150000"/>
              </a:lnSpc>
            </a:pPr>
            <a:r>
              <a:rPr lang="fr-FR" sz="1200" dirty="0">
                <a:solidFill>
                  <a:srgbClr val="333333"/>
                </a:solidFill>
                <a:latin typeface="Arial" panose="020B0604020202020204" pitchFamily="34" charset="0"/>
                <a:ea typeface="Times New Roman" panose="02020603050405020304" pitchFamily="18" charset="0"/>
                <a:cs typeface="Arial" pitchFamily="34" charset="0"/>
              </a:rPr>
              <a:t>          La Faculté des Sciences de la Nature et de la Vie dispense des formations de spécialités du domaine:</a:t>
            </a:r>
          </a:p>
          <a:p>
            <a:pPr algn="just"/>
            <a:endParaRPr lang="fr-FR" sz="1400" dirty="0">
              <a:solidFill>
                <a:srgbClr val="333333"/>
              </a:solidFill>
              <a:ea typeface="Times New Roman" panose="02020603050405020304" pitchFamily="18" charset="0"/>
              <a:cs typeface="Arial" pitchFamily="34" charset="0"/>
            </a:endParaRPr>
          </a:p>
          <a:p>
            <a:pPr algn="just"/>
            <a:endParaRPr lang="fr-FR" sz="1400" b="1" dirty="0">
              <a:solidFill>
                <a:srgbClr val="CC0099"/>
              </a:solidFill>
              <a:cs typeface="Arial" pitchFamily="34" charset="0"/>
            </a:endParaRPr>
          </a:p>
          <a:p>
            <a:pPr algn="just"/>
            <a:endParaRPr lang="fr-FR" sz="1400" b="1" dirty="0">
              <a:solidFill>
                <a:srgbClr val="CC0099"/>
              </a:solidFill>
              <a:latin typeface="Arial" pitchFamily="34" charset="0"/>
              <a:cs typeface="Arial" pitchFamily="34" charset="0"/>
            </a:endParaRPr>
          </a:p>
          <a:p>
            <a:pPr algn="just"/>
            <a:endParaRPr lang="fr-FR" sz="1400" b="1" dirty="0">
              <a:solidFill>
                <a:srgbClr val="CC0099"/>
              </a:solidFill>
              <a:latin typeface="Arial" pitchFamily="34" charset="0"/>
              <a:cs typeface="Arial" pitchFamily="34" charset="0"/>
            </a:endParaRPr>
          </a:p>
          <a:p>
            <a:pPr algn="just"/>
            <a:endParaRPr lang="fr-FR" sz="1400" b="1" dirty="0">
              <a:solidFill>
                <a:srgbClr val="CC0099"/>
              </a:solidFill>
              <a:latin typeface="Arial" pitchFamily="34" charset="0"/>
              <a:cs typeface="Arial" pitchFamily="34" charset="0"/>
            </a:endParaRPr>
          </a:p>
          <a:p>
            <a:pPr algn="just"/>
            <a:endParaRPr lang="fr-FR" sz="1400" b="1" dirty="0">
              <a:solidFill>
                <a:srgbClr val="CC0099"/>
              </a:solidFill>
              <a:latin typeface="Arial" pitchFamily="34" charset="0"/>
              <a:cs typeface="Arial" pitchFamily="34" charset="0"/>
            </a:endParaRPr>
          </a:p>
          <a:p>
            <a:pPr algn="just"/>
            <a:endParaRPr lang="fr-FR" sz="1400" b="1" dirty="0">
              <a:solidFill>
                <a:srgbClr val="CC0099"/>
              </a:solidFill>
              <a:latin typeface="Arial" pitchFamily="34" charset="0"/>
              <a:cs typeface="Arial" pitchFamily="34" charset="0"/>
            </a:endParaRPr>
          </a:p>
          <a:p>
            <a:pPr algn="just"/>
            <a:endParaRPr lang="fr-FR" sz="1400" b="1" dirty="0">
              <a:solidFill>
                <a:srgbClr val="CC0099"/>
              </a:solidFill>
              <a:latin typeface="Arial" pitchFamily="34" charset="0"/>
              <a:cs typeface="Arial" pitchFamily="34" charset="0"/>
            </a:endParaRPr>
          </a:p>
          <a:p>
            <a:pPr algn="just"/>
            <a:endParaRPr lang="fr-FR" sz="1400" b="1" dirty="0">
              <a:solidFill>
                <a:srgbClr val="CC0099"/>
              </a:solidFill>
              <a:latin typeface="Arial" pitchFamily="34" charset="0"/>
              <a:cs typeface="Arial" pitchFamily="34" charset="0"/>
            </a:endParaRPr>
          </a:p>
          <a:p>
            <a:pPr algn="just"/>
            <a:r>
              <a:rPr lang="fr-FR" sz="1400" b="1" dirty="0">
                <a:solidFill>
                  <a:srgbClr val="CC0099"/>
                </a:solidFill>
                <a:latin typeface="Arial" pitchFamily="34" charset="0"/>
                <a:cs typeface="Arial" pitchFamily="34" charset="0"/>
              </a:rPr>
              <a:t>Quelques définitions du système LMD:</a:t>
            </a:r>
          </a:p>
          <a:p>
            <a:pPr algn="just"/>
            <a:endParaRPr lang="fr-FR" sz="1400" b="1" dirty="0">
              <a:solidFill>
                <a:srgbClr val="CC0099"/>
              </a:solidFill>
              <a:cs typeface="Arial" pitchFamily="34" charset="0"/>
            </a:endParaRPr>
          </a:p>
          <a:p>
            <a:pPr algn="just"/>
            <a:endParaRPr lang="fr-FR" sz="1400" dirty="0">
              <a:latin typeface="Arial" pitchFamily="34" charset="0"/>
              <a:cs typeface="Arial" pitchFamily="34" charset="0"/>
            </a:endParaRPr>
          </a:p>
          <a:p>
            <a:pPr algn="just"/>
            <a:endParaRPr lang="fr-FR" sz="1400" dirty="0">
              <a:latin typeface="Arial" pitchFamily="34" charset="0"/>
              <a:cs typeface="Arial" pitchFamily="34" charset="0"/>
            </a:endParaRPr>
          </a:p>
          <a:p>
            <a:pPr algn="just"/>
            <a:endParaRPr lang="fr-FR" sz="1400" dirty="0">
              <a:latin typeface="Arial" pitchFamily="34" charset="0"/>
              <a:cs typeface="Arial" pitchFamily="34" charset="0"/>
            </a:endParaRPr>
          </a:p>
          <a:p>
            <a:pPr algn="just"/>
            <a:endParaRPr lang="fr-FR" sz="1400" dirty="0">
              <a:latin typeface="Arial" pitchFamily="34" charset="0"/>
              <a:cs typeface="Arial" pitchFamily="34" charset="0"/>
            </a:endParaRPr>
          </a:p>
          <a:p>
            <a:pPr algn="just"/>
            <a:endParaRPr lang="fr-FR" sz="1400" dirty="0">
              <a:latin typeface="Arial" pitchFamily="34" charset="0"/>
              <a:cs typeface="Arial" pitchFamily="34" charset="0"/>
            </a:endParaRPr>
          </a:p>
          <a:p>
            <a:pPr algn="just"/>
            <a:endParaRPr lang="fr-FR" sz="1400" dirty="0">
              <a:latin typeface="Arial" pitchFamily="34" charset="0"/>
              <a:cs typeface="Arial" pitchFamily="34" charset="0"/>
            </a:endParaRPr>
          </a:p>
          <a:p>
            <a:pPr algn="just"/>
            <a:endParaRPr lang="fr-FR" sz="1400" dirty="0">
              <a:latin typeface="Arial" pitchFamily="34" charset="0"/>
              <a:cs typeface="Arial" pitchFamily="34" charset="0"/>
            </a:endParaRPr>
          </a:p>
          <a:p>
            <a:pPr algn="just">
              <a:lnSpc>
                <a:spcPct val="150000"/>
              </a:lnSpc>
            </a:pPr>
            <a:r>
              <a:rPr lang="fr-FR" sz="1200" b="1" dirty="0">
                <a:solidFill>
                  <a:srgbClr val="CC0099"/>
                </a:solidFill>
                <a:latin typeface="Arial" pitchFamily="34" charset="0"/>
                <a:cs typeface="Arial" pitchFamily="34" charset="0"/>
              </a:rPr>
              <a:t>Le</a:t>
            </a:r>
            <a:r>
              <a:rPr lang="fr-FR" sz="1200" b="1" dirty="0">
                <a:solidFill>
                  <a:srgbClr val="C00000"/>
                </a:solidFill>
                <a:latin typeface="Arial" pitchFamily="34" charset="0"/>
                <a:cs typeface="Arial" pitchFamily="34" charset="0"/>
              </a:rPr>
              <a:t> </a:t>
            </a:r>
            <a:r>
              <a:rPr lang="fr-FR" sz="1200" b="1" dirty="0">
                <a:solidFill>
                  <a:srgbClr val="CC0099"/>
                </a:solidFill>
                <a:latin typeface="Arial" pitchFamily="34" charset="0"/>
                <a:cs typeface="Arial" pitchFamily="34" charset="0"/>
              </a:rPr>
              <a:t>LMD est un système de formation supérieure préconisant:</a:t>
            </a:r>
          </a:p>
          <a:p>
            <a:pPr algn="just">
              <a:lnSpc>
                <a:spcPct val="150000"/>
              </a:lnSpc>
              <a:buClr>
                <a:srgbClr val="CC0099"/>
              </a:buClr>
              <a:buFont typeface="Wingdings" pitchFamily="2" charset="2"/>
              <a:buChar char="q"/>
            </a:pPr>
            <a:r>
              <a:rPr lang="fr-FR" sz="1200" dirty="0">
                <a:latin typeface="Arial" pitchFamily="34" charset="0"/>
                <a:cs typeface="Arial" pitchFamily="34" charset="0"/>
              </a:rPr>
              <a:t>Des contenus structurés en </a:t>
            </a:r>
            <a:r>
              <a:rPr lang="fr-FR" sz="1200" b="1" dirty="0">
                <a:latin typeface="Arial" pitchFamily="34" charset="0"/>
                <a:cs typeface="Arial" pitchFamily="34" charset="0"/>
              </a:rPr>
              <a:t>domaine </a:t>
            </a:r>
            <a:r>
              <a:rPr lang="fr-FR" sz="1200" dirty="0">
                <a:latin typeface="Arial" pitchFamily="34" charset="0"/>
                <a:cs typeface="Arial" pitchFamily="34" charset="0"/>
              </a:rPr>
              <a:t>comportant des</a:t>
            </a:r>
          </a:p>
          <a:p>
            <a:pPr algn="just">
              <a:lnSpc>
                <a:spcPct val="150000"/>
              </a:lnSpc>
            </a:pPr>
            <a:r>
              <a:rPr lang="fr-FR" sz="1200" dirty="0">
                <a:latin typeface="Arial" pitchFamily="34" charset="0"/>
                <a:cs typeface="Arial" pitchFamily="34" charset="0"/>
              </a:rPr>
              <a:t>     </a:t>
            </a:r>
            <a:r>
              <a:rPr lang="fr-FR" sz="1200" b="1" dirty="0">
                <a:latin typeface="Arial" pitchFamily="34" charset="0"/>
                <a:cs typeface="Arial" pitchFamily="34" charset="0"/>
              </a:rPr>
              <a:t>parcours Types </a:t>
            </a:r>
            <a:r>
              <a:rPr lang="fr-FR" sz="1200" dirty="0">
                <a:latin typeface="Arial" pitchFamily="34" charset="0"/>
                <a:cs typeface="Arial" pitchFamily="34" charset="0"/>
              </a:rPr>
              <a:t>et des </a:t>
            </a:r>
            <a:r>
              <a:rPr lang="fr-FR" sz="1200" b="1" dirty="0">
                <a:latin typeface="Arial" pitchFamily="34" charset="0"/>
                <a:cs typeface="Arial" pitchFamily="34" charset="0"/>
              </a:rPr>
              <a:t>parcours individualisés</a:t>
            </a:r>
            <a:r>
              <a:rPr lang="fr-FR" sz="1200" dirty="0">
                <a:latin typeface="Arial" pitchFamily="34" charset="0"/>
                <a:cs typeface="Arial" pitchFamily="34" charset="0"/>
              </a:rPr>
              <a:t>.</a:t>
            </a:r>
          </a:p>
          <a:p>
            <a:pPr marL="171450" indent="-171450" algn="just">
              <a:lnSpc>
                <a:spcPct val="150000"/>
              </a:lnSpc>
              <a:buClr>
                <a:srgbClr val="CC0099"/>
              </a:buClr>
              <a:buFont typeface="Wingdings" panose="05000000000000000000" pitchFamily="2" charset="2"/>
              <a:buChar char="q"/>
            </a:pPr>
            <a:r>
              <a:rPr lang="fr-FR" sz="1200" dirty="0">
                <a:latin typeface="Arial" pitchFamily="34" charset="0"/>
                <a:cs typeface="Arial" pitchFamily="34" charset="0"/>
              </a:rPr>
              <a:t>  Une organisation des formations en semestres et en </a:t>
            </a:r>
            <a:r>
              <a:rPr lang="fr-FR" sz="1200" b="1" dirty="0">
                <a:latin typeface="Arial" pitchFamily="34" charset="0"/>
                <a:cs typeface="Arial" pitchFamily="34" charset="0"/>
              </a:rPr>
              <a:t>Unités</a:t>
            </a:r>
          </a:p>
          <a:p>
            <a:pPr algn="just">
              <a:lnSpc>
                <a:spcPct val="150000"/>
              </a:lnSpc>
            </a:pPr>
            <a:r>
              <a:rPr lang="fr-FR" sz="1200" b="1" dirty="0">
                <a:latin typeface="Arial" pitchFamily="34" charset="0"/>
                <a:cs typeface="Arial" pitchFamily="34" charset="0"/>
              </a:rPr>
              <a:t>     d’Enseignement</a:t>
            </a:r>
            <a:r>
              <a:rPr lang="fr-FR" sz="1200" dirty="0">
                <a:latin typeface="Arial" pitchFamily="34" charset="0"/>
                <a:cs typeface="Arial" pitchFamily="34" charset="0"/>
              </a:rPr>
              <a:t> (UE)</a:t>
            </a:r>
          </a:p>
          <a:p>
            <a:pPr marL="285750" indent="-285750" algn="just">
              <a:lnSpc>
                <a:spcPct val="150000"/>
              </a:lnSpc>
              <a:buClr>
                <a:srgbClr val="CC0099"/>
              </a:buClr>
              <a:buFont typeface="Wingdings" panose="05000000000000000000" pitchFamily="2" charset="2"/>
              <a:buChar char="q"/>
            </a:pPr>
            <a:r>
              <a:rPr lang="fr-FR" sz="1200" dirty="0">
                <a:latin typeface="Arial" pitchFamily="34" charset="0"/>
                <a:cs typeface="Arial" pitchFamily="34" charset="0"/>
              </a:rPr>
              <a:t> Une architecture des études en 03 paliers:</a:t>
            </a:r>
          </a:p>
          <a:p>
            <a:pPr algn="just"/>
            <a:endParaRPr lang="fr-FR" sz="1200" dirty="0">
              <a:latin typeface="Arial" pitchFamily="34" charset="0"/>
              <a:cs typeface="Arial" pitchFamily="34" charset="0"/>
            </a:endParaRPr>
          </a:p>
        </p:txBody>
      </p:sp>
      <p:graphicFrame>
        <p:nvGraphicFramePr>
          <p:cNvPr id="20" name="Diagramme 19"/>
          <p:cNvGraphicFramePr/>
          <p:nvPr>
            <p:extLst>
              <p:ext uri="{D42A27DB-BD31-4B8C-83A1-F6EECF244321}">
                <p14:modId xmlns:p14="http://schemas.microsoft.com/office/powerpoint/2010/main" val="2455172468"/>
              </p:ext>
            </p:extLst>
          </p:nvPr>
        </p:nvGraphicFramePr>
        <p:xfrm>
          <a:off x="792844" y="7812122"/>
          <a:ext cx="5245490" cy="997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angle 13"/>
          <p:cNvSpPr/>
          <p:nvPr/>
        </p:nvSpPr>
        <p:spPr>
          <a:xfrm>
            <a:off x="611310" y="2228830"/>
            <a:ext cx="5557155" cy="1754326"/>
          </a:xfrm>
          <a:prstGeom prst="rect">
            <a:avLst/>
          </a:prstGeom>
          <a:noFill/>
        </p:spPr>
        <p:txBody>
          <a:bodyPr wrap="square">
            <a:spAutoFit/>
          </a:bodyPr>
          <a:lstStyle/>
          <a:p>
            <a:pPr algn="just">
              <a:lnSpc>
                <a:spcPct val="150000"/>
              </a:lnSpc>
              <a:buFontTx/>
              <a:buChar char="-"/>
            </a:pPr>
            <a:r>
              <a:rPr lang="fr-FR" sz="1200" b="1" dirty="0">
                <a:solidFill>
                  <a:srgbClr val="0000FF"/>
                </a:solidFill>
                <a:latin typeface="Arial" panose="020B0604020202020204" pitchFamily="34" charset="0"/>
                <a:ea typeface="Times New Roman" panose="02020603050405020304" pitchFamily="18" charset="0"/>
                <a:cs typeface="Arial" panose="020B0604020202020204" pitchFamily="34" charset="0"/>
              </a:rPr>
              <a:t>D04 Sciences de la Nature et de la Vie</a:t>
            </a:r>
          </a:p>
          <a:p>
            <a:pPr algn="just">
              <a:lnSpc>
                <a:spcPct val="150000"/>
              </a:lnSpc>
              <a:buFontTx/>
              <a:buChar char="-"/>
            </a:pPr>
            <a:r>
              <a:rPr lang="fr-FR" sz="1200" b="1" dirty="0">
                <a:solidFill>
                  <a:srgbClr val="0000FF"/>
                </a:solidFill>
                <a:latin typeface="Arial" panose="020B0604020202020204" pitchFamily="34" charset="0"/>
                <a:ea typeface="Times New Roman" panose="02020603050405020304" pitchFamily="18" charset="0"/>
                <a:cs typeface="Arial" panose="020B0604020202020204" pitchFamily="34" charset="0"/>
              </a:rPr>
              <a:t>S06 (filière à recrutement national):</a:t>
            </a:r>
          </a:p>
          <a:p>
            <a:pPr algn="just">
              <a:lnSpc>
                <a:spcPct val="150000"/>
              </a:lnSpc>
            </a:pPr>
            <a:r>
              <a:rPr lang="fr-FR" sz="1200" b="1" dirty="0">
                <a:solidFill>
                  <a:srgbClr val="333333"/>
                </a:solidFill>
                <a:latin typeface="Arial" panose="020B0604020202020204" pitchFamily="34" charset="0"/>
                <a:ea typeface="Times New Roman" panose="02020603050405020304" pitchFamily="18" charset="0"/>
                <a:cs typeface="Arial" panose="020B0604020202020204" pitchFamily="34" charset="0"/>
              </a:rPr>
              <a:t>          Sciences Alimentaire/</a:t>
            </a:r>
            <a:r>
              <a:rPr lang="fr-FR" sz="1200" dirty="0">
                <a:solidFill>
                  <a:srgbClr val="333333"/>
                </a:solidFill>
                <a:latin typeface="Arial" panose="020B0604020202020204" pitchFamily="34" charset="0"/>
                <a:ea typeface="Times New Roman" panose="02020603050405020304" pitchFamily="18" charset="0"/>
                <a:cs typeface="Arial" panose="020B0604020202020204" pitchFamily="34" charset="0"/>
              </a:rPr>
              <a:t> Emballage et Qualité</a:t>
            </a:r>
          </a:p>
          <a:p>
            <a:pPr algn="just">
              <a:lnSpc>
                <a:spcPct val="150000"/>
              </a:lnSpc>
              <a:buFontTx/>
              <a:buChar char="-"/>
            </a:pPr>
            <a:r>
              <a:rPr lang="fr-FR" sz="1200" b="1" dirty="0">
                <a:solidFill>
                  <a:srgbClr val="0000FF"/>
                </a:solidFill>
                <a:latin typeface="Arial" panose="020B0604020202020204" pitchFamily="34" charset="0"/>
                <a:ea typeface="Times New Roman" panose="02020603050405020304" pitchFamily="18" charset="0"/>
                <a:cs typeface="Arial" panose="020B0604020202020204" pitchFamily="34" charset="0"/>
              </a:rPr>
              <a:t>H11 (filière à recrutement national):</a:t>
            </a:r>
          </a:p>
          <a:p>
            <a:pPr algn="just">
              <a:lnSpc>
                <a:spcPct val="150000"/>
              </a:lnSpc>
            </a:pPr>
            <a:r>
              <a:rPr lang="fr-FR" sz="1200" b="1" dirty="0">
                <a:solidFill>
                  <a:srgbClr val="333333"/>
                </a:solidFill>
                <a:latin typeface="Arial" panose="020B0604020202020204" pitchFamily="34" charset="0"/>
                <a:ea typeface="Times New Roman" panose="02020603050405020304" pitchFamily="18" charset="0"/>
                <a:cs typeface="Arial" panose="020B0604020202020204" pitchFamily="34" charset="0"/>
              </a:rPr>
              <a:t>          Sciences Alimentaire/</a:t>
            </a:r>
            <a:r>
              <a:rPr lang="fr-FR" sz="1200" dirty="0">
                <a:solidFill>
                  <a:srgbClr val="333333"/>
                </a:solidFill>
                <a:latin typeface="Arial" panose="020B0604020202020204" pitchFamily="34" charset="0"/>
                <a:ea typeface="Times New Roman" panose="02020603050405020304" pitchFamily="18" charset="0"/>
                <a:cs typeface="Arial" panose="020B0604020202020204" pitchFamily="34" charset="0"/>
              </a:rPr>
              <a:t> Contrôle de Qualité et Analyse des</a:t>
            </a:r>
          </a:p>
          <a:p>
            <a:pPr algn="just">
              <a:lnSpc>
                <a:spcPct val="150000"/>
              </a:lnSpc>
            </a:pPr>
            <a:r>
              <a:rPr lang="fr-FR" sz="1200" dirty="0">
                <a:solidFill>
                  <a:srgbClr val="333333"/>
                </a:solidFill>
                <a:latin typeface="Arial" panose="020B0604020202020204" pitchFamily="34" charset="0"/>
                <a:ea typeface="Times New Roman" panose="02020603050405020304" pitchFamily="18" charset="0"/>
                <a:cs typeface="Arial" panose="020B0604020202020204" pitchFamily="34" charset="0"/>
              </a:rPr>
              <a:t>          Aliments Master a cursus intégré de licence </a:t>
            </a:r>
            <a:r>
              <a:rPr lang="fr-FR" sz="1200" b="1" dirty="0">
                <a:solidFill>
                  <a:srgbClr val="333333"/>
                </a:solidFill>
                <a:latin typeface="Arial" panose="020B0604020202020204" pitchFamily="34" charset="0"/>
                <a:ea typeface="Times New Roman" panose="02020603050405020304" pitchFamily="18" charset="0"/>
                <a:cs typeface="Arial" panose="020B0604020202020204" pitchFamily="34" charset="0"/>
              </a:rPr>
              <a:t>(MCIL) .</a:t>
            </a:r>
          </a:p>
        </p:txBody>
      </p:sp>
      <p:sp>
        <p:nvSpPr>
          <p:cNvPr id="17" name="Rectangle 16"/>
          <p:cNvSpPr/>
          <p:nvPr/>
        </p:nvSpPr>
        <p:spPr>
          <a:xfrm>
            <a:off x="673100" y="4302416"/>
            <a:ext cx="5709557" cy="1754326"/>
          </a:xfrm>
          <a:prstGeom prst="rect">
            <a:avLst/>
          </a:prstGeom>
          <a:noFill/>
        </p:spPr>
        <p:txBody>
          <a:bodyPr wrap="square">
            <a:spAutoFit/>
          </a:bodyPr>
          <a:lstStyle/>
          <a:p>
            <a:pPr algn="just">
              <a:lnSpc>
                <a:spcPct val="150000"/>
              </a:lnSpc>
            </a:pPr>
            <a:r>
              <a:rPr lang="fr-FR" sz="1200" b="1" dirty="0">
                <a:solidFill>
                  <a:srgbClr val="0000FF"/>
                </a:solidFill>
                <a:latin typeface="Arial" panose="020B0604020202020204" pitchFamily="34" charset="0"/>
                <a:cs typeface="Arial" pitchFamily="34" charset="0"/>
              </a:rPr>
              <a:t>Domaine</a:t>
            </a:r>
            <a:r>
              <a:rPr lang="fr-FR" sz="1200" b="1" dirty="0">
                <a:solidFill>
                  <a:schemeClr val="tx1">
                    <a:lumMod val="95000"/>
                    <a:lumOff val="5000"/>
                  </a:schemeClr>
                </a:solidFill>
                <a:latin typeface="Arial" pitchFamily="34" charset="0"/>
                <a:cs typeface="Arial" pitchFamily="34" charset="0"/>
              </a:rPr>
              <a:t>:</a:t>
            </a:r>
            <a:r>
              <a:rPr lang="fr-FR" sz="1200" dirty="0">
                <a:solidFill>
                  <a:schemeClr val="tx1">
                    <a:lumMod val="95000"/>
                    <a:lumOff val="5000"/>
                  </a:schemeClr>
                </a:solidFill>
                <a:latin typeface="Arial" pitchFamily="34" charset="0"/>
                <a:cs typeface="Arial" pitchFamily="34" charset="0"/>
              </a:rPr>
              <a:t> </a:t>
            </a:r>
            <a:r>
              <a:rPr lang="fr-FR" sz="1200" dirty="0">
                <a:latin typeface="Arial" pitchFamily="34" charset="0"/>
                <a:cs typeface="Arial" pitchFamily="34" charset="0"/>
              </a:rPr>
              <a:t>c'est un ensemble de filières ou regroupement de disciplines. Il se décline en spécialités que ce soit en Licence ou en Master.</a:t>
            </a:r>
          </a:p>
          <a:p>
            <a:pPr algn="just">
              <a:lnSpc>
                <a:spcPct val="150000"/>
              </a:lnSpc>
            </a:pPr>
            <a:r>
              <a:rPr lang="fr-FR" sz="1200" b="1" dirty="0">
                <a:solidFill>
                  <a:srgbClr val="0000FF"/>
                </a:solidFill>
                <a:latin typeface="Arial" pitchFamily="34" charset="0"/>
                <a:cs typeface="Arial" pitchFamily="34" charset="0"/>
              </a:rPr>
              <a:t>Parcours:</a:t>
            </a:r>
            <a:r>
              <a:rPr lang="fr-FR" sz="1200" dirty="0">
                <a:solidFill>
                  <a:srgbClr val="0000FF"/>
                </a:solidFill>
                <a:latin typeface="Arial" pitchFamily="34" charset="0"/>
                <a:cs typeface="Arial" pitchFamily="34" charset="0"/>
              </a:rPr>
              <a:t> </a:t>
            </a:r>
            <a:r>
              <a:rPr lang="fr-FR" sz="1200" dirty="0">
                <a:latin typeface="Arial" pitchFamily="34" charset="0"/>
                <a:cs typeface="Arial" pitchFamily="34" charset="0"/>
              </a:rPr>
              <a:t>c’est un ensemble d’unités d’enseignement réparties semestriellement et abordées dans un ordre logique et cohérent.</a:t>
            </a:r>
          </a:p>
          <a:p>
            <a:pPr algn="just">
              <a:lnSpc>
                <a:spcPct val="150000"/>
              </a:lnSpc>
            </a:pPr>
            <a:r>
              <a:rPr lang="fr-FR" sz="1200" b="1" dirty="0">
                <a:solidFill>
                  <a:schemeClr val="tx1">
                    <a:lumMod val="95000"/>
                    <a:lumOff val="5000"/>
                  </a:schemeClr>
                </a:solidFill>
                <a:latin typeface="Arial" pitchFamily="34" charset="0"/>
                <a:cs typeface="Arial" pitchFamily="34" charset="0"/>
              </a:rPr>
              <a:t>Unité d’enseignement (UE)</a:t>
            </a:r>
            <a:r>
              <a:rPr lang="fr-FR" sz="1200" dirty="0">
                <a:solidFill>
                  <a:schemeClr val="tx1">
                    <a:lumMod val="95000"/>
                    <a:lumOff val="5000"/>
                  </a:schemeClr>
                </a:solidFill>
                <a:latin typeface="Arial" pitchFamily="34" charset="0"/>
                <a:cs typeface="Arial" pitchFamily="34" charset="0"/>
              </a:rPr>
              <a:t>: </a:t>
            </a:r>
            <a:r>
              <a:rPr lang="fr-FR" sz="1200" dirty="0">
                <a:latin typeface="Arial" pitchFamily="34" charset="0"/>
                <a:cs typeface="Arial" pitchFamily="34" charset="0"/>
              </a:rPr>
              <a:t>se compose de matières organisées d’une manière pédagogique cohérente.</a:t>
            </a:r>
          </a:p>
        </p:txBody>
      </p:sp>
      <p:sp>
        <p:nvSpPr>
          <p:cNvPr id="2" name="Rectangle 1"/>
          <p:cNvSpPr/>
          <p:nvPr/>
        </p:nvSpPr>
        <p:spPr>
          <a:xfrm>
            <a:off x="639536" y="517074"/>
            <a:ext cx="5840605" cy="1200329"/>
          </a:xfrm>
          <a:prstGeom prst="rect">
            <a:avLst/>
          </a:prstGeom>
        </p:spPr>
        <p:txBody>
          <a:bodyPr wrap="square">
            <a:spAutoFit/>
          </a:bodyPr>
          <a:lstStyle/>
          <a:p>
            <a:pPr algn="just">
              <a:lnSpc>
                <a:spcPct val="150000"/>
              </a:lnSpc>
            </a:pPr>
            <a:r>
              <a:rPr lang="fr-FR" sz="1200" dirty="0">
                <a:latin typeface="Arial" panose="020B0604020202020204" pitchFamily="34" charset="0"/>
                <a:cs typeface="Arial" panose="020B0604020202020204" pitchFamily="34" charset="0"/>
              </a:rPr>
              <a:t>          La Faculté des Sciences de la Nature et de la Vie propose une vaste gamme de formations de premier et deuxième cycles couvrant diverses disciplines. Depuis l'année universitaire 2004/2005, elle s'est engagée à adopter le système LMD (Licence-Master-Doctorat), instauré par le décret N° 04-371 du 21 novembre 2004</a:t>
            </a:r>
            <a:r>
              <a:rPr lang="fr-FR" sz="1200" b="1"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p>
        </p:txBody>
      </p:sp>
      <p:sp>
        <p:nvSpPr>
          <p:cNvPr id="12" name="Étoile à 24 branches 11"/>
          <p:cNvSpPr/>
          <p:nvPr/>
        </p:nvSpPr>
        <p:spPr>
          <a:xfrm>
            <a:off x="3241108" y="8822575"/>
            <a:ext cx="626155" cy="307812"/>
          </a:xfrm>
          <a:prstGeom prst="star24">
            <a:avLst/>
          </a:prstGeom>
          <a:solidFill>
            <a:schemeClr val="bg1">
              <a:lumMod val="9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900" b="1" dirty="0">
                <a:solidFill>
                  <a:srgbClr val="006666"/>
                </a:solidFill>
                <a:latin typeface="Arial" panose="020B0604020202020204" pitchFamily="34" charset="0"/>
                <a:cs typeface="Arial" panose="020B0604020202020204" pitchFamily="34" charset="0"/>
              </a:rPr>
              <a:t>09</a:t>
            </a:r>
          </a:p>
        </p:txBody>
      </p:sp>
      <p:sp>
        <p:nvSpPr>
          <p:cNvPr id="13" name="Rectangle 12"/>
          <p:cNvSpPr/>
          <p:nvPr/>
        </p:nvSpPr>
        <p:spPr>
          <a:xfrm>
            <a:off x="-1488" y="5943599"/>
            <a:ext cx="346869" cy="32004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1100" b="1" dirty="0">
                <a:latin typeface="Arial" panose="020B0604020202020204" pitchFamily="34" charset="0"/>
                <a:cs typeface="Arial" panose="020B0604020202020204" pitchFamily="34" charset="0"/>
              </a:rPr>
              <a:t>Faculté des Sciences de la Nature et de la Vie</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19444</TotalTime>
  <Words>4373</Words>
  <Application>Microsoft Office PowerPoint</Application>
  <PresentationFormat>Affichage à l'écran (4:3)</PresentationFormat>
  <Paragraphs>746</Paragraphs>
  <Slides>25</Slides>
  <Notes>16</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25</vt:i4>
      </vt:variant>
    </vt:vector>
  </HeadingPairs>
  <TitlesOfParts>
    <vt:vector size="35" baseType="lpstr">
      <vt:lpstr>Arial</vt:lpstr>
      <vt:lpstr>Calibri</vt:lpstr>
      <vt:lpstr>Calibri Light</vt:lpstr>
      <vt:lpstr>Century Gothic</vt:lpstr>
      <vt:lpstr>Georgia</vt:lpstr>
      <vt:lpstr>Times New Roman</vt:lpstr>
      <vt:lpstr>Wingdings</vt:lpstr>
      <vt:lpstr>Wingdings 3</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حماية جنين الحيوانات البيوضة في مختلف أوساط العيش</dc:title>
  <dc:creator>DR.Ahmed Saker</dc:creator>
  <cp:lastModifiedBy>pc</cp:lastModifiedBy>
  <cp:revision>2452</cp:revision>
  <cp:lastPrinted>2024-06-23T12:22:48Z</cp:lastPrinted>
  <dcterms:created xsi:type="dcterms:W3CDTF">2019-02-12T22:08:05Z</dcterms:created>
  <dcterms:modified xsi:type="dcterms:W3CDTF">2024-07-14T09:32:18Z</dcterms:modified>
</cp:coreProperties>
</file>