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6BDC9-A121-454C-A2EB-7E098F6A1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3AF7E1-D6F3-4CE4-B6B4-5BEEFB6F38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284C14-CA24-40FD-AD34-D4AF38D0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FBE9-A4F0-42B4-B2A8-1673C9606B0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2D6A21-CBCA-447D-A0CB-58AE9DB5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77FE8F-1B5B-4E25-9A25-96D0855E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F4B8-B197-4F99-912B-04AF02FFD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66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4A21D-7B87-4B88-8F61-935E9023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E5E3F1-07BC-4F94-9075-9006496AE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51DC64-BF4C-47CE-ACAF-5607A351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FBE9-A4F0-42B4-B2A8-1673C9606B0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8E133D-D470-4FF2-A5B6-EA725C68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3275C9-929C-4754-A75D-174B7D4D5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F4B8-B197-4F99-912B-04AF02FFD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70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05EA9F9-ED9F-4EBE-8375-6F4AB96C2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494B43-F3E4-4137-A279-DFF03744D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27C013-650E-4F24-9DEB-9F2AF8B8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FBE9-A4F0-42B4-B2A8-1673C9606B0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662706-FF39-44EA-8E33-BDD44622C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8AD5BE-D7D8-47B7-8FE6-AC24A2038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F4B8-B197-4F99-912B-04AF02FFD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02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E6114-C664-4BC5-AA51-C8CF484E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E447F3-AB15-46F2-9F94-95B5648B3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E0CC3B-049F-49E1-BAA8-7C6F1C54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FBE9-A4F0-42B4-B2A8-1673C9606B0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775F5E-AF59-4BA7-8919-E1DAFCC8C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769996-372B-47E1-8115-EC8F9270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F4B8-B197-4F99-912B-04AF02FFD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08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D36853-3A77-4229-9931-33836C390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48414A-8071-4BA4-9413-937C699A1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2D4879-E2F3-4E18-B7DD-E3E498551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FBE9-A4F0-42B4-B2A8-1673C9606B0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899F83-76CE-47C0-AB36-1216E24A2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136D22-6A06-4D2C-9BE9-26B3ED7A3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F4B8-B197-4F99-912B-04AF02FFD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9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C800CB-5458-4F71-A56C-2795E978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99B766-19BE-410A-908A-490805B25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CB75AC-2546-4E60-933C-ADC23116A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1C5D57-132C-45DA-BED8-FFF2A970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FBE9-A4F0-42B4-B2A8-1673C9606B0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1349F4-5EC2-4705-BB75-E0165BEC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55AFF2-7973-4B5D-BCBF-F0EF7056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F4B8-B197-4F99-912B-04AF02FFD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19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0AF2D8-9974-42B8-9FBB-41CD53E6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693C62-ED78-495A-9689-911826539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CB2559-E2F6-4978-90F9-1651E2FD4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EE880E-6FDB-4AAF-97C9-D30DB2498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E94C8DD-CC9B-42CB-A8BE-B688FB204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E090B2D-8F36-4470-8CEB-67DEB301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FBE9-A4F0-42B4-B2A8-1673C9606B0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5A62DB3-F907-47CA-B81A-416F13CC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6317861-3AC6-44FC-B8BE-A26CBA21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F4B8-B197-4F99-912B-04AF02FFD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50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F7921E-28DA-4653-9818-B28F39C5D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70C0DD-C30D-47C2-BEA4-90B9DF6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FBE9-A4F0-42B4-B2A8-1673C9606B0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46A6EA7-2DE5-4382-B4A7-757D915BA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052580-9111-48EB-98DA-5DB4D256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F4B8-B197-4F99-912B-04AF02FFD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16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35224C-058F-48A9-8AFF-6322B5D7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FBE9-A4F0-42B4-B2A8-1673C9606B0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4AEE2D-21BF-4945-8D1F-04E68522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017488-A9DA-4B8B-8DB6-ADB0712F8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F4B8-B197-4F99-912B-04AF02FFD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48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65E1DF-FF39-4B28-8D74-95DAF2836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188342-1FFD-46AD-88DE-17333A423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60D34B-A7A8-4AB1-807E-EB01F4015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43820A-ABBC-4158-BEF1-AA28DBA9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FBE9-A4F0-42B4-B2A8-1673C9606B0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4C5F58-7D3E-466A-B9C2-1F9E27EE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045EDA-BB54-426E-82AB-B9A296A9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F4B8-B197-4F99-912B-04AF02FFD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53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955E48-CE8C-44BA-97F2-DA369949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07890F3-34C4-4631-AE41-F3B88366D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F8A8B0-E9DD-483B-A549-A82767610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22FE8A-9898-4278-A37F-637E3013D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5FBE9-A4F0-42B4-B2A8-1673C9606B0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4CAE71-FC30-4200-B9BC-9541794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E557D1-8B2D-46F1-A0AA-8E9AC5B9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DF4B8-B197-4F99-912B-04AF02FFD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65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553D906-7F9F-4462-88A6-F60DD0E2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B36729-B29F-423A-BE2D-8105838AF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720608-B6CC-4595-A891-63C215D21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5FBE9-A4F0-42B4-B2A8-1673C9606B0B}" type="datetimeFigureOut">
              <a:rPr lang="fr-FR" smtClean="0"/>
              <a:t>28/06/2021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21D7D7-D89C-4BF8-8B6A-BA4231D7C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B6615F-B35F-4D19-B18C-1EB334ADF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DF4B8-B197-4F99-912B-04AF02FFD8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98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D1CF814-A0D8-4748-BC17-7ABC5D9A8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4" y="275747"/>
            <a:ext cx="11459546" cy="6454837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B6600367-EF7E-4AF3-B9D2-53BF492A3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Département des</a:t>
            </a:r>
          </a:p>
          <a:p>
            <a:pPr algn="ctr"/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Sciences Biologiques de l’Environnement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7833E3-4209-473D-9760-8741F1D6F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/>
              <a:t>UNIVERSITE ABDERAHMANE MIRA DE BEJAIA</a:t>
            </a:r>
            <a:br>
              <a:rPr lang="fr-FR" sz="3600" dirty="0"/>
            </a:br>
            <a:r>
              <a:rPr lang="fr-FR" sz="3600" dirty="0"/>
              <a:t>Faculté des Sciences de la Nature et de la Vie (FSNV)</a:t>
            </a:r>
          </a:p>
        </p:txBody>
      </p:sp>
    </p:spTree>
    <p:extLst>
      <p:ext uri="{BB962C8B-B14F-4D97-AF65-F5344CB8AC3E}">
        <p14:creationId xmlns:p14="http://schemas.microsoft.com/office/powerpoint/2010/main" val="4213506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A035FD-07C3-4FEA-B719-811712BC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798" y="261889"/>
            <a:ext cx="7701116" cy="1325563"/>
          </a:xfrm>
        </p:spPr>
        <p:txBody>
          <a:bodyPr/>
          <a:lstStyle/>
          <a:p>
            <a:r>
              <a:rPr lang="fr-F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aur" panose="02030504050205020304" pitchFamily="18" charset="0"/>
              </a:rPr>
              <a:t>Le département en quelques chiffres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12F1AA-D3A6-4F5F-BA1E-D5D1DB2EA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713" y="2091094"/>
            <a:ext cx="6017342" cy="3911498"/>
          </a:xfrm>
        </p:spPr>
        <p:txBody>
          <a:bodyPr>
            <a:normAutofit fontScale="92500" lnSpcReduction="10000"/>
          </a:bodyPr>
          <a:lstStyle/>
          <a:p>
            <a:pPr marL="671513" indent="-457200">
              <a:buFontTx/>
              <a:buChar char="-"/>
            </a:pPr>
            <a:r>
              <a:rPr lang="fr-FR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enseignants chercheurs</a:t>
            </a:r>
          </a:p>
          <a:p>
            <a:pPr marL="671513" indent="-457200">
              <a:buFontTx/>
              <a:buChar char="-"/>
            </a:pPr>
            <a:r>
              <a:rPr lang="fr-FR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422 étudiants</a:t>
            </a:r>
          </a:p>
          <a:p>
            <a:pPr marL="671513" indent="-457200">
              <a:buFontTx/>
              <a:buChar char="-"/>
            </a:pPr>
            <a:r>
              <a:rPr lang="fr-FR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techniciens de laboratoires</a:t>
            </a:r>
          </a:p>
          <a:p>
            <a:pPr marL="671513" indent="-457200">
              <a:buFontTx/>
              <a:buChar char="-"/>
            </a:pPr>
            <a:r>
              <a:rPr lang="fr-FR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filières en graduation</a:t>
            </a:r>
          </a:p>
          <a:p>
            <a:pPr marL="671513" indent="-457200">
              <a:buFontTx/>
              <a:buChar char="-"/>
            </a:pPr>
            <a:r>
              <a:rPr lang="fr-FR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filière en post-graduation (doctorat)</a:t>
            </a:r>
          </a:p>
          <a:p>
            <a:pPr marL="671513" indent="-457200">
              <a:buFontTx/>
              <a:buChar char="-"/>
            </a:pPr>
            <a:r>
              <a:rPr lang="fr-FR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spécialités en cycle de Licence</a:t>
            </a:r>
          </a:p>
          <a:p>
            <a:pPr marL="671513" indent="-457200">
              <a:buFontTx/>
              <a:buChar char="-"/>
            </a:pPr>
            <a:r>
              <a:rPr lang="fr-FR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spécialités en cycle master</a:t>
            </a:r>
          </a:p>
          <a:p>
            <a:pPr marL="671513" indent="-457200">
              <a:buFontTx/>
              <a:buChar char="-"/>
            </a:pPr>
            <a:r>
              <a:rPr lang="fr-FR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spécialités en doctorat troisième cycle</a:t>
            </a:r>
            <a:endParaRPr lang="fr-FR" i="1" dirty="0">
              <a:solidFill>
                <a:srgbClr val="00B050"/>
              </a:solidFill>
            </a:endParaRPr>
          </a:p>
          <a:p>
            <a:endParaRPr lang="fr-FR" i="1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35E3C5B-F7A0-47F1-893C-3E951273FB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9805" y="1825625"/>
            <a:ext cx="45863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7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C3FD90-7D64-4EBA-B2F3-6F87E5467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365125"/>
            <a:ext cx="10730345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latin typeface="Garamond" panose="02020404030301010803" pitchFamily="18" charset="0"/>
              </a:rPr>
              <a:t>Offres de formations en graduation</a:t>
            </a:r>
            <a:br>
              <a:rPr lang="fr-FR" sz="4000" b="1" dirty="0">
                <a:latin typeface="Garamond" panose="02020404030301010803" pitchFamily="18" charset="0"/>
              </a:rPr>
            </a:br>
            <a:r>
              <a:rPr lang="fr-FR" sz="4000" b="1" dirty="0">
                <a:latin typeface="Garamond" panose="02020404030301010803" pitchFamily="18" charset="0"/>
              </a:rPr>
              <a:t>(Licence L3 et Master)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C40856-77E8-4D60-B8E5-E49801CC0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455" y="1978030"/>
            <a:ext cx="5396345" cy="43513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FILIERE D’ECOLOGIE ET ENVIRONNEMENT</a:t>
            </a:r>
          </a:p>
          <a:p>
            <a:pPr marL="0" indent="0">
              <a:buNone/>
            </a:pPr>
            <a:endParaRPr lang="fr-FR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fr-FR" sz="2000" dirty="0"/>
              <a:t>Licence L3 en écologie et environnement</a:t>
            </a:r>
          </a:p>
          <a:p>
            <a:pPr>
              <a:buFontTx/>
              <a:buChar char="-"/>
            </a:pPr>
            <a:r>
              <a:rPr lang="fr-FR" sz="2000" dirty="0"/>
              <a:t>Master en écologie</a:t>
            </a:r>
          </a:p>
          <a:p>
            <a:pPr>
              <a:buFontTx/>
              <a:buChar char="-"/>
            </a:pPr>
            <a:r>
              <a:rPr lang="fr-FR" sz="2000" dirty="0"/>
              <a:t>Master en Toxicologie industrielle et environnementale</a:t>
            </a:r>
          </a:p>
          <a:p>
            <a:pPr>
              <a:buFontTx/>
              <a:buChar char="-"/>
            </a:pPr>
            <a:r>
              <a:rPr lang="fr-FR" sz="2000" dirty="0"/>
              <a:t>Master en Biodiversité et sécurité alimentaire</a:t>
            </a:r>
          </a:p>
          <a:p>
            <a:pPr>
              <a:buFontTx/>
              <a:buChar char="-"/>
            </a:pPr>
            <a:r>
              <a:rPr lang="fr-FR" sz="2000" dirty="0"/>
              <a:t>Master en biologie de la conservation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60B754-04E0-4D93-AF9C-9315A714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1885"/>
            <a:ext cx="5181600" cy="435133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FILIERE DES SCIENCES BIOLOGIQUES</a:t>
            </a:r>
          </a:p>
          <a:p>
            <a:pPr marL="0" indent="0">
              <a:buNone/>
            </a:pPr>
            <a:endParaRPr lang="fr-F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fr-FR" sz="2000" dirty="0"/>
              <a:t>Licence en Biologie et physiologie animale</a:t>
            </a:r>
          </a:p>
          <a:p>
            <a:pPr>
              <a:buFontTx/>
              <a:buChar char="-"/>
            </a:pPr>
            <a:r>
              <a:rPr lang="fr-FR" sz="2000" dirty="0"/>
              <a:t>Licence en Biologie et physiologie végétale</a:t>
            </a:r>
          </a:p>
          <a:p>
            <a:pPr>
              <a:buFontTx/>
              <a:buChar char="-"/>
            </a:pPr>
            <a:r>
              <a:rPr lang="fr-FR" sz="2000" dirty="0"/>
              <a:t>Master en Biologie animale</a:t>
            </a:r>
          </a:p>
        </p:txBody>
      </p:sp>
    </p:spTree>
    <p:extLst>
      <p:ext uri="{BB962C8B-B14F-4D97-AF65-F5344CB8AC3E}">
        <p14:creationId xmlns:p14="http://schemas.microsoft.com/office/powerpoint/2010/main" val="3465633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C3FD90-7D64-4EBA-B2F3-6F87E5467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365125"/>
            <a:ext cx="10730345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Offres de formations en post-graduation</a:t>
            </a:r>
            <a:b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(Doctorat en troisième cycle)</a:t>
            </a:r>
            <a:endParaRPr lang="fr-FR" sz="4000" b="1" dirty="0">
              <a:latin typeface="Garamond" panose="02020404030301010803" pitchFamily="18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60B754-04E0-4D93-AF9C-9315A7145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8571" y="2916381"/>
            <a:ext cx="5929753" cy="265314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SPECIALITES</a:t>
            </a:r>
          </a:p>
          <a:p>
            <a:pPr marL="0" indent="0">
              <a:buNone/>
            </a:pPr>
            <a:endParaRPr lang="fr-F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fr-FR" sz="2400" dirty="0"/>
              <a:t>Ecologie</a:t>
            </a:r>
          </a:p>
          <a:p>
            <a:pPr>
              <a:buFontTx/>
              <a:buChar char="-"/>
            </a:pPr>
            <a:r>
              <a:rPr lang="fr-FR" sz="2400" dirty="0"/>
              <a:t>Toxicologie industrielle et environnementale</a:t>
            </a:r>
          </a:p>
          <a:p>
            <a:pPr>
              <a:buFontTx/>
              <a:buChar char="-"/>
            </a:pPr>
            <a:r>
              <a:rPr lang="fr-FR" sz="2400" dirty="0"/>
              <a:t>Biodiversité et sécurité alimentaire</a:t>
            </a:r>
          </a:p>
          <a:p>
            <a:pPr marL="0" indent="0">
              <a:buNone/>
            </a:pPr>
            <a:endParaRPr lang="fr-F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èche : pentagone 5">
            <a:extLst>
              <a:ext uri="{FF2B5EF4-FFF2-40B4-BE49-F238E27FC236}">
                <a16:creationId xmlns:a16="http://schemas.microsoft.com/office/drawing/2014/main" id="{3713742D-9BE1-4862-90E3-C704B3D3BDEF}"/>
              </a:ext>
            </a:extLst>
          </p:cNvPr>
          <p:cNvSpPr/>
          <p:nvPr/>
        </p:nvSpPr>
        <p:spPr>
          <a:xfrm>
            <a:off x="955960" y="3713013"/>
            <a:ext cx="4253345" cy="13508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r-F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FILIERE</a:t>
            </a:r>
          </a:p>
          <a:p>
            <a:pPr marL="0" indent="0" algn="ctr">
              <a:buNone/>
            </a:pPr>
            <a:endParaRPr lang="fr-FR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fr-FR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ECOLOGIE ET ENVIRONNEMENT</a:t>
            </a:r>
          </a:p>
        </p:txBody>
      </p:sp>
    </p:spTree>
    <p:extLst>
      <p:ext uri="{BB962C8B-B14F-4D97-AF65-F5344CB8AC3E}">
        <p14:creationId xmlns:p14="http://schemas.microsoft.com/office/powerpoint/2010/main" val="196736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D5F5F-3245-42B6-94B8-31D1617C542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/>
              <a:t>Activités pédagogiques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14F366-32B5-446B-88B4-A948724B1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658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COURS THEORIQUES : </a:t>
            </a:r>
          </a:p>
          <a:p>
            <a:pPr lvl="1">
              <a:buFontTx/>
              <a:buChar char="-"/>
            </a:pPr>
            <a:r>
              <a:rPr lang="fr-FR" b="1" dirty="0">
                <a:solidFill>
                  <a:schemeClr val="accent1"/>
                </a:solidFill>
              </a:rPr>
              <a:t>en présentiel (amphis, salles),</a:t>
            </a:r>
          </a:p>
          <a:p>
            <a:pPr lvl="1">
              <a:buFontTx/>
              <a:buChar char="-"/>
            </a:pPr>
            <a:r>
              <a:rPr lang="fr-FR" b="1" dirty="0">
                <a:solidFill>
                  <a:schemeClr val="accent1"/>
                </a:solidFill>
              </a:rPr>
              <a:t>en ligne via la plateforme </a:t>
            </a:r>
            <a:r>
              <a:rPr lang="fr-FR" b="1" dirty="0" err="1">
                <a:solidFill>
                  <a:schemeClr val="accent1"/>
                </a:solidFill>
              </a:rPr>
              <a:t>elearing</a:t>
            </a:r>
            <a:r>
              <a:rPr lang="fr-FR" b="1" dirty="0">
                <a:solidFill>
                  <a:schemeClr val="accent1"/>
                </a:solidFill>
              </a:rPr>
              <a:t>,</a:t>
            </a:r>
          </a:p>
          <a:p>
            <a:pPr marL="457200" lvl="1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TRAVAUX DIRIGES ou TD :</a:t>
            </a:r>
          </a:p>
          <a:p>
            <a:pPr lvl="1">
              <a:buFontTx/>
              <a:buChar char="-"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exercices d’application,</a:t>
            </a:r>
          </a:p>
          <a:p>
            <a:pPr lvl="1">
              <a:buFontTx/>
              <a:buChar char="-"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travaux d’exposés</a:t>
            </a:r>
          </a:p>
          <a:p>
            <a:pPr marL="457200" lvl="1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TRAVAUX PRATIQUES ou TP :</a:t>
            </a:r>
          </a:p>
          <a:p>
            <a:pPr lvl="1">
              <a:buFontTx/>
              <a:buChar char="-"/>
            </a:pPr>
            <a:r>
              <a:rPr lang="fr-FR" b="1" dirty="0">
                <a:solidFill>
                  <a:srgbClr val="00B050"/>
                </a:solidFill>
              </a:rPr>
              <a:t>manipulations expérimentales au laboratoire,</a:t>
            </a:r>
          </a:p>
          <a:p>
            <a:pPr lvl="1">
              <a:buFontTx/>
              <a:buChar char="-"/>
            </a:pPr>
            <a:r>
              <a:rPr lang="fr-FR" b="1" dirty="0">
                <a:solidFill>
                  <a:srgbClr val="00B050"/>
                </a:solidFill>
              </a:rPr>
              <a:t>sorties sur le terrain en milieu naturel,</a:t>
            </a:r>
          </a:p>
          <a:p>
            <a:pPr lvl="1">
              <a:buFontTx/>
              <a:buChar char="-"/>
            </a:pPr>
            <a:r>
              <a:rPr lang="fr-FR" b="1" dirty="0">
                <a:solidFill>
                  <a:srgbClr val="00B050"/>
                </a:solidFill>
              </a:rPr>
              <a:t>visites d’établissement publics ou privés relevant des secteurs de l’environnement, de l’écologie, d’agriculture, etc.) </a:t>
            </a:r>
          </a:p>
        </p:txBody>
      </p:sp>
    </p:spTree>
    <p:extLst>
      <p:ext uri="{BB962C8B-B14F-4D97-AF65-F5344CB8AC3E}">
        <p14:creationId xmlns:p14="http://schemas.microsoft.com/office/powerpoint/2010/main" val="150010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2F87F-27AF-4C72-9A40-72005642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202"/>
          </a:xfrm>
        </p:spPr>
        <p:txBody>
          <a:bodyPr>
            <a:normAutofit/>
          </a:bodyPr>
          <a:lstStyle/>
          <a:p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Infrastructures pédagogiques et de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2549A1-3786-4EB2-86C6-1035C9494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3004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/>
              <a:t>Amphithéâtres et salles</a:t>
            </a:r>
          </a:p>
          <a:p>
            <a:r>
              <a:rPr lang="fr-FR" dirty="0"/>
              <a:t>Laboratoires pédagogiques :</a:t>
            </a:r>
          </a:p>
          <a:p>
            <a:pPr marL="0" indent="0">
              <a:buNone/>
            </a:pPr>
            <a:endParaRPr lang="fr-FR" dirty="0"/>
          </a:p>
          <a:p>
            <a:pPr lvl="1">
              <a:buFontTx/>
              <a:buChar char="-"/>
            </a:pPr>
            <a:r>
              <a:rPr lang="fr-FR" dirty="0"/>
              <a:t>Laboratoire de pédologie (sciences des sols)</a:t>
            </a:r>
          </a:p>
          <a:p>
            <a:pPr lvl="1">
              <a:buFontTx/>
              <a:buChar char="-"/>
            </a:pPr>
            <a:r>
              <a:rPr lang="fr-FR" dirty="0"/>
              <a:t>Laboratoire d’hydrobiologie (sciences de l’eau et des milieux aquatiques)</a:t>
            </a:r>
          </a:p>
          <a:p>
            <a:pPr lvl="1">
              <a:buFontTx/>
              <a:buChar char="-"/>
            </a:pPr>
            <a:r>
              <a:rPr lang="fr-FR" dirty="0"/>
              <a:t>Laboratoire d’écologie</a:t>
            </a:r>
          </a:p>
          <a:p>
            <a:pPr lvl="1">
              <a:buFontTx/>
              <a:buChar char="-"/>
            </a:pPr>
            <a:r>
              <a:rPr lang="fr-FR" dirty="0"/>
              <a:t>Laboratoire de Biologie et physiologie végétale</a:t>
            </a:r>
          </a:p>
          <a:p>
            <a:pPr lvl="1">
              <a:buFontTx/>
              <a:buChar char="-"/>
            </a:pPr>
            <a:r>
              <a:rPr lang="fr-FR" dirty="0"/>
              <a:t>Laboratoire de biologie et physiologie animale</a:t>
            </a:r>
          </a:p>
        </p:txBody>
      </p:sp>
    </p:spTree>
    <p:extLst>
      <p:ext uri="{BB962C8B-B14F-4D97-AF65-F5344CB8AC3E}">
        <p14:creationId xmlns:p14="http://schemas.microsoft.com/office/powerpoint/2010/main" val="435252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E6A7F-E8B2-4974-A62F-23D5A582F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Débouchés professionnels et employabilité</a:t>
            </a:r>
            <a:b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diplômés en licence et master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3E0DB1-F91E-40A0-9E9E-94AC090C6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9388" indent="-179388">
              <a:buFontTx/>
              <a:buChar char="-"/>
            </a:pPr>
            <a:r>
              <a:rPr lang="fr-FR" dirty="0">
                <a:solidFill>
                  <a:srgbClr val="00B050"/>
                </a:solidFill>
              </a:rPr>
              <a:t>Chargés de missions en environnement dans des institutions publiques (ministère, directions de willaya, de commune) et des entreprises (stations d’épuration, travaux miniers)</a:t>
            </a:r>
          </a:p>
          <a:p>
            <a:pPr marL="179388" indent="-179388">
              <a:buFontTx/>
              <a:buChar char="-"/>
            </a:pPr>
            <a:r>
              <a:rPr lang="fr-FR" dirty="0">
                <a:solidFill>
                  <a:srgbClr val="00B0F0"/>
                </a:solidFill>
              </a:rPr>
              <a:t>Expertise dans des bureaux d’étude spécialisés en environnement (études d’impact de projets de développement économique)</a:t>
            </a:r>
          </a:p>
          <a:p>
            <a:pPr marL="179388" indent="-179388">
              <a:buFontTx/>
              <a:buChar char="-"/>
            </a:pPr>
            <a:r>
              <a:rPr lang="fr-FR" dirty="0">
                <a:solidFill>
                  <a:srgbClr val="FFC000"/>
                </a:solidFill>
              </a:rPr>
              <a:t>Chefs de service dans les institutions de protection de la nature (gestionnaires des parcs nationaux et de réserves naturelles)</a:t>
            </a:r>
          </a:p>
          <a:p>
            <a:pPr marL="179388" indent="-179388">
              <a:buNone/>
            </a:pPr>
            <a:r>
              <a:rPr lang="fr-FR" dirty="0">
                <a:solidFill>
                  <a:srgbClr val="002060"/>
                </a:solidFill>
              </a:rPr>
              <a:t>- Responsabilité dans des laboratoires de recherche universitaire, labos d’analyse de la qualité de l’eau ou d’analyse biomédicales, labos d’entreprises publiques ou privés, etc.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9795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D01B70-4D2E-4913-863D-F7272990A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débouchés dans la filière d’écologie et environnement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E0DE72-CBFB-4AF2-B58C-574349DAE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Chargés de missions environnementales dans les institutions publiques ;</a:t>
            </a:r>
          </a:p>
          <a:p>
            <a:pPr>
              <a:buFontTx/>
              <a:buChar char="-"/>
            </a:pPr>
            <a:r>
              <a:rPr lang="fr-FR" dirty="0"/>
              <a:t>Ministère de l’environnement,</a:t>
            </a:r>
          </a:p>
          <a:p>
            <a:pPr>
              <a:buFontTx/>
              <a:buChar char="-"/>
            </a:pPr>
            <a:r>
              <a:rPr lang="fr-FR" dirty="0"/>
              <a:t>Direction de l’environnement de Willaya,</a:t>
            </a:r>
          </a:p>
          <a:p>
            <a:pPr>
              <a:buFontTx/>
              <a:buChar char="-"/>
            </a:pPr>
            <a:r>
              <a:rPr lang="fr-FR" dirty="0"/>
              <a:t>Services communaux d’environnement et d’hygiène,</a:t>
            </a:r>
          </a:p>
          <a:p>
            <a:pPr>
              <a:buFontTx/>
              <a:buChar char="-"/>
            </a:pPr>
            <a:r>
              <a:rPr lang="fr-FR" dirty="0"/>
              <a:t>Services de management environnemental des entreprises publiques et privées, etc.</a:t>
            </a:r>
          </a:p>
          <a:p>
            <a:r>
              <a:rPr lang="fr-FR" dirty="0"/>
              <a:t>Activité dans des bureaux d’étude spécialisés en environnement,</a:t>
            </a:r>
          </a:p>
          <a:p>
            <a:pPr marL="0" indent="0">
              <a:buNone/>
            </a:pPr>
            <a:r>
              <a:rPr lang="fr-FR" dirty="0"/>
              <a:t>- Études d’impact et de danger de projets de développement économique (autoroutes, unités industrielles, établissements classés divers),</a:t>
            </a:r>
          </a:p>
          <a:p>
            <a:pPr marL="0" indent="0">
              <a:buNone/>
            </a:pPr>
            <a:r>
              <a:rPr lang="fr-FR" dirty="0"/>
              <a:t>- Études de réalisation et d’aménagement dans les secteurs hydraulique, forestier, agricole, touristique</a:t>
            </a:r>
            <a:r>
              <a:rPr lang="fr-FR"/>
              <a:t>, etc.)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87782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465</Words>
  <Application>Microsoft Office PowerPoint</Application>
  <PresentationFormat>Grand écran</PresentationFormat>
  <Paragraphs>73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Centaur</vt:lpstr>
      <vt:lpstr>Garamond</vt:lpstr>
      <vt:lpstr>Thème Office</vt:lpstr>
      <vt:lpstr>UNIVERSITE ABDERAHMANE MIRA DE BEJAIA Faculté des Sciences de la Nature et de la Vie (FSNV)</vt:lpstr>
      <vt:lpstr>Le département en quelques chiffres</vt:lpstr>
      <vt:lpstr>Offres de formations en graduation (Licence L3 et Master)</vt:lpstr>
      <vt:lpstr>Offres de formations en post-graduation (Doctorat en troisième cycle)</vt:lpstr>
      <vt:lpstr>Activités pédagogiques</vt:lpstr>
      <vt:lpstr>Infrastructures pédagogiques et de recherche</vt:lpstr>
      <vt:lpstr>Débouchés professionnels et employabilité des diplômés en licence et master </vt:lpstr>
      <vt:lpstr>Les débouchés dans la filière d’écologie et environnement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UNIVERSITE ABDERAHMANE MIRA DE BEJAIA Faculté des Sciences de la Nature et de la Vie (FSNV)</dc:title>
  <dc:creator>pc</dc:creator>
  <cp:lastModifiedBy>pc</cp:lastModifiedBy>
  <cp:revision>15</cp:revision>
  <dcterms:created xsi:type="dcterms:W3CDTF">2021-06-27T19:31:30Z</dcterms:created>
  <dcterms:modified xsi:type="dcterms:W3CDTF">2021-06-28T20:21:49Z</dcterms:modified>
</cp:coreProperties>
</file>