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charts/style1.xml" ContentType="application/vnd.ms-office.chartstyle+xml"/>
  <Override PartName="/ppt/slideMasters/slideMaster1.xml" ContentType="application/vnd.openxmlformats-officedocument.presentationml.slideMaster+xml"/>
  <Override PartName="/ppt/slides/slide3.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56" r:id="rId2"/>
    <p:sldId id="258" r:id="rId3"/>
    <p:sldId id="259" r:id="rId4"/>
  </p:sldIdLst>
  <p:sldSz cx="9144000" cy="6858000" type="screen4x3"/>
  <p:notesSz cx="6742113"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6600FF"/>
    <a:srgbClr val="FFFF99"/>
    <a:srgbClr val="FFFFCC"/>
    <a:srgbClr val="FF3300"/>
    <a:srgbClr val="66FF33"/>
    <a:srgbClr val="FFCC99"/>
    <a:srgbClr val="996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6522" autoAdjust="0"/>
  </p:normalViewPr>
  <p:slideViewPr>
    <p:cSldViewPr>
      <p:cViewPr>
        <p:scale>
          <a:sx n="120" d="100"/>
          <a:sy n="120" d="100"/>
        </p:scale>
        <p:origin x="-534" y="12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G:\Pr&#233;sentation%20dpt\effectifs%20L1%20et%20L2%20de%206%20derni&#232;res%20ann&#233;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manualLayout>
          <c:layoutTarget val="inner"/>
          <c:xMode val="edge"/>
          <c:yMode val="edge"/>
          <c:x val="0.12749491391581361"/>
          <c:y val="9.7988664582181736E-2"/>
          <c:w val="0.63572216089297851"/>
          <c:h val="0.64146928684767024"/>
        </c:manualLayout>
      </c:layout>
      <c:barChart>
        <c:barDir val="col"/>
        <c:grouping val="stacked"/>
        <c:ser>
          <c:idx val="0"/>
          <c:order val="0"/>
          <c:tx>
            <c:strRef>
              <c:f>Feuil1!$A$9</c:f>
              <c:strCache>
                <c:ptCount val="1"/>
                <c:pt idx="0">
                  <c:v>L1</c:v>
                </c:pt>
              </c:strCache>
            </c:strRef>
          </c:tx>
          <c:spPr>
            <a:solidFill>
              <a:schemeClr val="accent1"/>
            </a:solidFill>
            <a:ln>
              <a:noFill/>
            </a:ln>
            <a:effectLst/>
          </c:spPr>
          <c:cat>
            <c:strRef>
              <c:f>Feuil1!$B$8:$G$8</c:f>
              <c:strCache>
                <c:ptCount val="6"/>
                <c:pt idx="0">
                  <c:v>2015-2016</c:v>
                </c:pt>
                <c:pt idx="1">
                  <c:v>2016-2017</c:v>
                </c:pt>
                <c:pt idx="2">
                  <c:v>2017-2018</c:v>
                </c:pt>
                <c:pt idx="3">
                  <c:v>2018-2019</c:v>
                </c:pt>
                <c:pt idx="4">
                  <c:v>2019-2020</c:v>
                </c:pt>
                <c:pt idx="5">
                  <c:v>2020-2021</c:v>
                </c:pt>
              </c:strCache>
            </c:strRef>
          </c:cat>
          <c:val>
            <c:numRef>
              <c:f>Feuil1!$B$9:$G$9</c:f>
              <c:numCache>
                <c:formatCode>General</c:formatCode>
                <c:ptCount val="6"/>
                <c:pt idx="0">
                  <c:v>1423</c:v>
                </c:pt>
                <c:pt idx="1">
                  <c:v>1602</c:v>
                </c:pt>
                <c:pt idx="2">
                  <c:v>2000</c:v>
                </c:pt>
                <c:pt idx="3">
                  <c:v>1800</c:v>
                </c:pt>
                <c:pt idx="4">
                  <c:v>1600</c:v>
                </c:pt>
                <c:pt idx="5">
                  <c:v>721</c:v>
                </c:pt>
              </c:numCache>
            </c:numRef>
          </c:val>
          <c:extLst xmlns:c16r2="http://schemas.microsoft.com/office/drawing/2015/06/chart">
            <c:ext xmlns:c16="http://schemas.microsoft.com/office/drawing/2014/chart" uri="{C3380CC4-5D6E-409C-BE32-E72D297353CC}">
              <c16:uniqueId val="{00000000-15F1-4D41-9EA7-39E633C7BDA7}"/>
            </c:ext>
          </c:extLst>
        </c:ser>
        <c:ser>
          <c:idx val="1"/>
          <c:order val="1"/>
          <c:tx>
            <c:strRef>
              <c:f>Feuil1!$A$10</c:f>
              <c:strCache>
                <c:ptCount val="1"/>
                <c:pt idx="0">
                  <c:v>L1 EQ</c:v>
                </c:pt>
              </c:strCache>
            </c:strRef>
          </c:tx>
          <c:spPr>
            <a:solidFill>
              <a:schemeClr val="accent2"/>
            </a:solidFill>
            <a:ln>
              <a:noFill/>
            </a:ln>
            <a:effectLst/>
          </c:spPr>
          <c:cat>
            <c:strRef>
              <c:f>Feuil1!$B$8:$G$8</c:f>
              <c:strCache>
                <c:ptCount val="6"/>
                <c:pt idx="0">
                  <c:v>2015-2016</c:v>
                </c:pt>
                <c:pt idx="1">
                  <c:v>2016-2017</c:v>
                </c:pt>
                <c:pt idx="2">
                  <c:v>2017-2018</c:v>
                </c:pt>
                <c:pt idx="3">
                  <c:v>2018-2019</c:v>
                </c:pt>
                <c:pt idx="4">
                  <c:v>2019-2020</c:v>
                </c:pt>
                <c:pt idx="5">
                  <c:v>2020-2021</c:v>
                </c:pt>
              </c:strCache>
            </c:strRef>
          </c:cat>
          <c:val>
            <c:numRef>
              <c:f>Feuil1!$B$10:$G$10</c:f>
              <c:numCache>
                <c:formatCode>General</c:formatCode>
                <c:ptCount val="6"/>
                <c:pt idx="5">
                  <c:v>18</c:v>
                </c:pt>
              </c:numCache>
            </c:numRef>
          </c:val>
          <c:extLst xmlns:c16r2="http://schemas.microsoft.com/office/drawing/2015/06/chart">
            <c:ext xmlns:c16="http://schemas.microsoft.com/office/drawing/2014/chart" uri="{C3380CC4-5D6E-409C-BE32-E72D297353CC}">
              <c16:uniqueId val="{00000001-15F1-4D41-9EA7-39E633C7BDA7}"/>
            </c:ext>
          </c:extLst>
        </c:ser>
        <c:ser>
          <c:idx val="2"/>
          <c:order val="2"/>
          <c:tx>
            <c:strRef>
              <c:f>Feuil1!$A$11</c:f>
              <c:strCache>
                <c:ptCount val="1"/>
                <c:pt idx="0">
                  <c:v>L1 MCIL</c:v>
                </c:pt>
              </c:strCache>
            </c:strRef>
          </c:tx>
          <c:spPr>
            <a:solidFill>
              <a:schemeClr val="accent3"/>
            </a:solidFill>
            <a:ln>
              <a:noFill/>
            </a:ln>
            <a:effectLst/>
          </c:spPr>
          <c:cat>
            <c:strRef>
              <c:f>Feuil1!$B$8:$G$8</c:f>
              <c:strCache>
                <c:ptCount val="6"/>
                <c:pt idx="0">
                  <c:v>2015-2016</c:v>
                </c:pt>
                <c:pt idx="1">
                  <c:v>2016-2017</c:v>
                </c:pt>
                <c:pt idx="2">
                  <c:v>2017-2018</c:v>
                </c:pt>
                <c:pt idx="3">
                  <c:v>2018-2019</c:v>
                </c:pt>
                <c:pt idx="4">
                  <c:v>2019-2020</c:v>
                </c:pt>
                <c:pt idx="5">
                  <c:v>2020-2021</c:v>
                </c:pt>
              </c:strCache>
            </c:strRef>
          </c:cat>
          <c:val>
            <c:numRef>
              <c:f>Feuil1!$B$11:$G$11</c:f>
              <c:numCache>
                <c:formatCode>General</c:formatCode>
                <c:ptCount val="6"/>
                <c:pt idx="5">
                  <c:v>35</c:v>
                </c:pt>
              </c:numCache>
            </c:numRef>
          </c:val>
          <c:extLst xmlns:c16r2="http://schemas.microsoft.com/office/drawing/2015/06/chart">
            <c:ext xmlns:c16="http://schemas.microsoft.com/office/drawing/2014/chart" uri="{C3380CC4-5D6E-409C-BE32-E72D297353CC}">
              <c16:uniqueId val="{00000002-15F1-4D41-9EA7-39E633C7BDA7}"/>
            </c:ext>
          </c:extLst>
        </c:ser>
        <c:ser>
          <c:idx val="3"/>
          <c:order val="3"/>
          <c:tx>
            <c:strRef>
              <c:f>Feuil1!$A$12</c:f>
              <c:strCache>
                <c:ptCount val="1"/>
                <c:pt idx="0">
                  <c:v>L2</c:v>
                </c:pt>
              </c:strCache>
            </c:strRef>
          </c:tx>
          <c:spPr>
            <a:solidFill>
              <a:schemeClr val="accent4"/>
            </a:solidFill>
            <a:ln>
              <a:noFill/>
            </a:ln>
            <a:effectLst/>
          </c:spPr>
          <c:cat>
            <c:strRef>
              <c:f>Feuil1!$B$8:$G$8</c:f>
              <c:strCache>
                <c:ptCount val="6"/>
                <c:pt idx="0">
                  <c:v>2015-2016</c:v>
                </c:pt>
                <c:pt idx="1">
                  <c:v>2016-2017</c:v>
                </c:pt>
                <c:pt idx="2">
                  <c:v>2017-2018</c:v>
                </c:pt>
                <c:pt idx="3">
                  <c:v>2018-2019</c:v>
                </c:pt>
                <c:pt idx="4">
                  <c:v>2019-2020</c:v>
                </c:pt>
                <c:pt idx="5">
                  <c:v>2020-2021</c:v>
                </c:pt>
              </c:strCache>
            </c:strRef>
          </c:cat>
          <c:val>
            <c:numRef>
              <c:f>Feuil1!$B$12:$G$12</c:f>
              <c:numCache>
                <c:formatCode>General</c:formatCode>
                <c:ptCount val="6"/>
                <c:pt idx="0">
                  <c:v>663</c:v>
                </c:pt>
                <c:pt idx="1">
                  <c:v>785</c:v>
                </c:pt>
              </c:numCache>
            </c:numRef>
          </c:val>
          <c:extLst xmlns:c16r2="http://schemas.microsoft.com/office/drawing/2015/06/chart">
            <c:ext xmlns:c16="http://schemas.microsoft.com/office/drawing/2014/chart" uri="{C3380CC4-5D6E-409C-BE32-E72D297353CC}">
              <c16:uniqueId val="{00000003-15F1-4D41-9EA7-39E633C7BDA7}"/>
            </c:ext>
          </c:extLst>
        </c:ser>
        <c:ser>
          <c:idx val="4"/>
          <c:order val="4"/>
          <c:tx>
            <c:strRef>
              <c:f>Feuil1!$A$13</c:f>
              <c:strCache>
                <c:ptCount val="1"/>
                <c:pt idx="0">
                  <c:v>L2 SB</c:v>
                </c:pt>
              </c:strCache>
            </c:strRef>
          </c:tx>
          <c:spPr>
            <a:solidFill>
              <a:schemeClr val="accent5"/>
            </a:solidFill>
            <a:ln>
              <a:noFill/>
            </a:ln>
            <a:effectLst/>
          </c:spPr>
          <c:cat>
            <c:strRef>
              <c:f>Feuil1!$B$8:$G$8</c:f>
              <c:strCache>
                <c:ptCount val="6"/>
                <c:pt idx="0">
                  <c:v>2015-2016</c:v>
                </c:pt>
                <c:pt idx="1">
                  <c:v>2016-2017</c:v>
                </c:pt>
                <c:pt idx="2">
                  <c:v>2017-2018</c:v>
                </c:pt>
                <c:pt idx="3">
                  <c:v>2018-2019</c:v>
                </c:pt>
                <c:pt idx="4">
                  <c:v>2019-2020</c:v>
                </c:pt>
                <c:pt idx="5">
                  <c:v>2020-2021</c:v>
                </c:pt>
              </c:strCache>
            </c:strRef>
          </c:cat>
          <c:val>
            <c:numRef>
              <c:f>Feuil1!$B$13:$G$13</c:f>
              <c:numCache>
                <c:formatCode>General</c:formatCode>
                <c:ptCount val="6"/>
                <c:pt idx="2">
                  <c:v>420</c:v>
                </c:pt>
                <c:pt idx="3">
                  <c:v>550</c:v>
                </c:pt>
                <c:pt idx="4">
                  <c:v>575</c:v>
                </c:pt>
                <c:pt idx="5">
                  <c:v>521</c:v>
                </c:pt>
              </c:numCache>
            </c:numRef>
          </c:val>
          <c:extLst xmlns:c16r2="http://schemas.microsoft.com/office/drawing/2015/06/chart">
            <c:ext xmlns:c16="http://schemas.microsoft.com/office/drawing/2014/chart" uri="{C3380CC4-5D6E-409C-BE32-E72D297353CC}">
              <c16:uniqueId val="{00000004-15F1-4D41-9EA7-39E633C7BDA7}"/>
            </c:ext>
          </c:extLst>
        </c:ser>
        <c:ser>
          <c:idx val="5"/>
          <c:order val="5"/>
          <c:tx>
            <c:strRef>
              <c:f>Feuil1!$A$14</c:f>
              <c:strCache>
                <c:ptCount val="1"/>
                <c:pt idx="0">
                  <c:v>L2 SA</c:v>
                </c:pt>
              </c:strCache>
            </c:strRef>
          </c:tx>
          <c:spPr>
            <a:solidFill>
              <a:schemeClr val="accent6"/>
            </a:solidFill>
            <a:ln>
              <a:noFill/>
            </a:ln>
            <a:effectLst/>
          </c:spPr>
          <c:cat>
            <c:strRef>
              <c:f>Feuil1!$B$8:$G$8</c:f>
              <c:strCache>
                <c:ptCount val="6"/>
                <c:pt idx="0">
                  <c:v>2015-2016</c:v>
                </c:pt>
                <c:pt idx="1">
                  <c:v>2016-2017</c:v>
                </c:pt>
                <c:pt idx="2">
                  <c:v>2017-2018</c:v>
                </c:pt>
                <c:pt idx="3">
                  <c:v>2018-2019</c:v>
                </c:pt>
                <c:pt idx="4">
                  <c:v>2019-2020</c:v>
                </c:pt>
                <c:pt idx="5">
                  <c:v>2020-2021</c:v>
                </c:pt>
              </c:strCache>
            </c:strRef>
          </c:cat>
          <c:val>
            <c:numRef>
              <c:f>Feuil1!$B$14:$G$14</c:f>
              <c:numCache>
                <c:formatCode>General</c:formatCode>
                <c:ptCount val="6"/>
                <c:pt idx="2">
                  <c:v>168</c:v>
                </c:pt>
                <c:pt idx="3">
                  <c:v>190</c:v>
                </c:pt>
                <c:pt idx="4">
                  <c:v>160</c:v>
                </c:pt>
                <c:pt idx="5">
                  <c:v>148</c:v>
                </c:pt>
              </c:numCache>
            </c:numRef>
          </c:val>
          <c:extLst xmlns:c16r2="http://schemas.microsoft.com/office/drawing/2015/06/chart">
            <c:ext xmlns:c16="http://schemas.microsoft.com/office/drawing/2014/chart" uri="{C3380CC4-5D6E-409C-BE32-E72D297353CC}">
              <c16:uniqueId val="{00000005-15F1-4D41-9EA7-39E633C7BDA7}"/>
            </c:ext>
          </c:extLst>
        </c:ser>
        <c:ser>
          <c:idx val="6"/>
          <c:order val="6"/>
          <c:tx>
            <c:strRef>
              <c:f>Feuil1!$A$15</c:f>
              <c:strCache>
                <c:ptCount val="1"/>
                <c:pt idx="0">
                  <c:v>L2 MCIL</c:v>
                </c:pt>
              </c:strCache>
            </c:strRef>
          </c:tx>
          <c:spPr>
            <a:solidFill>
              <a:schemeClr val="accent1">
                <a:lumMod val="60000"/>
              </a:schemeClr>
            </a:solidFill>
            <a:ln>
              <a:noFill/>
            </a:ln>
            <a:effectLst/>
          </c:spPr>
          <c:cat>
            <c:strRef>
              <c:f>Feuil1!$B$8:$G$8</c:f>
              <c:strCache>
                <c:ptCount val="6"/>
                <c:pt idx="0">
                  <c:v>2015-2016</c:v>
                </c:pt>
                <c:pt idx="1">
                  <c:v>2016-2017</c:v>
                </c:pt>
                <c:pt idx="2">
                  <c:v>2017-2018</c:v>
                </c:pt>
                <c:pt idx="3">
                  <c:v>2018-2019</c:v>
                </c:pt>
                <c:pt idx="4">
                  <c:v>2019-2020</c:v>
                </c:pt>
                <c:pt idx="5">
                  <c:v>2020-2021</c:v>
                </c:pt>
              </c:strCache>
            </c:strRef>
          </c:cat>
          <c:val>
            <c:numRef>
              <c:f>Feuil1!$B$15:$G$15</c:f>
              <c:numCache>
                <c:formatCode>General</c:formatCode>
                <c:ptCount val="6"/>
                <c:pt idx="5">
                  <c:v>42</c:v>
                </c:pt>
              </c:numCache>
            </c:numRef>
          </c:val>
          <c:extLst xmlns:c16r2="http://schemas.microsoft.com/office/drawing/2015/06/chart">
            <c:ext xmlns:c16="http://schemas.microsoft.com/office/drawing/2014/chart" uri="{C3380CC4-5D6E-409C-BE32-E72D297353CC}">
              <c16:uniqueId val="{00000006-15F1-4D41-9EA7-39E633C7BDA7}"/>
            </c:ext>
          </c:extLst>
        </c:ser>
        <c:ser>
          <c:idx val="7"/>
          <c:order val="7"/>
          <c:tx>
            <c:strRef>
              <c:f>Feuil1!$A$16</c:f>
              <c:strCache>
                <c:ptCount val="1"/>
                <c:pt idx="0">
                  <c:v>L2 EE</c:v>
                </c:pt>
              </c:strCache>
            </c:strRef>
          </c:tx>
          <c:spPr>
            <a:solidFill>
              <a:schemeClr val="accent2">
                <a:lumMod val="60000"/>
              </a:schemeClr>
            </a:solidFill>
            <a:ln>
              <a:noFill/>
            </a:ln>
            <a:effectLst/>
          </c:spPr>
          <c:cat>
            <c:strRef>
              <c:f>Feuil1!$B$8:$G$8</c:f>
              <c:strCache>
                <c:ptCount val="6"/>
                <c:pt idx="0">
                  <c:v>2015-2016</c:v>
                </c:pt>
                <c:pt idx="1">
                  <c:v>2016-2017</c:v>
                </c:pt>
                <c:pt idx="2">
                  <c:v>2017-2018</c:v>
                </c:pt>
                <c:pt idx="3">
                  <c:v>2018-2019</c:v>
                </c:pt>
                <c:pt idx="4">
                  <c:v>2019-2020</c:v>
                </c:pt>
                <c:pt idx="5">
                  <c:v>2020-2021</c:v>
                </c:pt>
              </c:strCache>
            </c:strRef>
          </c:cat>
          <c:val>
            <c:numRef>
              <c:f>Feuil1!$B$16:$G$16</c:f>
              <c:numCache>
                <c:formatCode>General</c:formatCode>
                <c:ptCount val="6"/>
                <c:pt idx="2">
                  <c:v>102</c:v>
                </c:pt>
                <c:pt idx="3">
                  <c:v>101</c:v>
                </c:pt>
                <c:pt idx="4">
                  <c:v>90</c:v>
                </c:pt>
                <c:pt idx="5">
                  <c:v>78</c:v>
                </c:pt>
              </c:numCache>
            </c:numRef>
          </c:val>
          <c:extLst xmlns:c16r2="http://schemas.microsoft.com/office/drawing/2015/06/chart">
            <c:ext xmlns:c16="http://schemas.microsoft.com/office/drawing/2014/chart" uri="{C3380CC4-5D6E-409C-BE32-E72D297353CC}">
              <c16:uniqueId val="{00000007-15F1-4D41-9EA7-39E633C7BDA7}"/>
            </c:ext>
          </c:extLst>
        </c:ser>
        <c:ser>
          <c:idx val="8"/>
          <c:order val="8"/>
          <c:tx>
            <c:strRef>
              <c:f>Feuil1!$A$17</c:f>
              <c:strCache>
                <c:ptCount val="1"/>
                <c:pt idx="0">
                  <c:v>L2 BT</c:v>
                </c:pt>
              </c:strCache>
            </c:strRef>
          </c:tx>
          <c:spPr>
            <a:solidFill>
              <a:schemeClr val="accent3">
                <a:lumMod val="60000"/>
              </a:schemeClr>
            </a:solidFill>
            <a:ln>
              <a:noFill/>
            </a:ln>
            <a:effectLst/>
          </c:spPr>
          <c:cat>
            <c:strRef>
              <c:f>Feuil1!$B$8:$G$8</c:f>
              <c:strCache>
                <c:ptCount val="6"/>
                <c:pt idx="0">
                  <c:v>2015-2016</c:v>
                </c:pt>
                <c:pt idx="1">
                  <c:v>2016-2017</c:v>
                </c:pt>
                <c:pt idx="2">
                  <c:v>2017-2018</c:v>
                </c:pt>
                <c:pt idx="3">
                  <c:v>2018-2019</c:v>
                </c:pt>
                <c:pt idx="4">
                  <c:v>2019-2020</c:v>
                </c:pt>
                <c:pt idx="5">
                  <c:v>2020-2021</c:v>
                </c:pt>
              </c:strCache>
            </c:strRef>
          </c:cat>
          <c:val>
            <c:numRef>
              <c:f>Feuil1!$B$17:$G$17</c:f>
              <c:numCache>
                <c:formatCode>General</c:formatCode>
                <c:ptCount val="6"/>
                <c:pt idx="5">
                  <c:v>137</c:v>
                </c:pt>
              </c:numCache>
            </c:numRef>
          </c:val>
          <c:extLst xmlns:c16r2="http://schemas.microsoft.com/office/drawing/2015/06/chart">
            <c:ext xmlns:c16="http://schemas.microsoft.com/office/drawing/2014/chart" uri="{C3380CC4-5D6E-409C-BE32-E72D297353CC}">
              <c16:uniqueId val="{00000008-15F1-4D41-9EA7-39E633C7BDA7}"/>
            </c:ext>
          </c:extLst>
        </c:ser>
        <c:overlap val="100"/>
        <c:axId val="85969920"/>
        <c:axId val="86026496"/>
      </c:barChart>
      <c:catAx>
        <c:axId val="8596992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6026496"/>
        <c:crosses val="autoZero"/>
        <c:auto val="1"/>
        <c:lblAlgn val="ctr"/>
        <c:lblOffset val="100"/>
      </c:catAx>
      <c:valAx>
        <c:axId val="86026496"/>
        <c:scaling>
          <c:orientation val="minMax"/>
          <c:max val="300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5969920"/>
        <c:crosses val="autoZero"/>
        <c:crossBetween val="between"/>
        <c:majorUnit val="3000"/>
        <c:minorUnit val="500"/>
      </c:valAx>
      <c:spPr>
        <a:noFill/>
        <a:ln>
          <a:noFill/>
        </a:ln>
        <a:effectLst>
          <a:innerShdw blurRad="63500" dist="50800" dir="16200000">
            <a:prstClr val="black">
              <a:alpha val="50000"/>
            </a:prstClr>
          </a:innerShdw>
        </a:effectLst>
      </c:spPr>
    </c:plotArea>
    <c:legend>
      <c:legendPos val="b"/>
      <c:layout>
        <c:manualLayout>
          <c:xMode val="edge"/>
          <c:yMode val="edge"/>
          <c:x val="0.74793367275519673"/>
          <c:y val="0.35276400496096416"/>
          <c:w val="0.24776228061171052"/>
          <c:h val="0.37525678107353716"/>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chart>
  <c:spPr>
    <a:solidFill>
      <a:schemeClr val="bg1"/>
    </a:solidFill>
    <a:ln>
      <a:noFill/>
    </a:ln>
    <a:effectLst/>
  </c:spPr>
  <c:txPr>
    <a:bodyPr/>
    <a:lstStyle/>
    <a:p>
      <a:pPr>
        <a:defRPr/>
      </a:pPr>
      <a:endParaRPr lang="fr-FR"/>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504330C8-4A09-4DC0-A289-9D4151AC1274}" type="datetimeFigureOut">
              <a:rPr lang="fr-FR" smtClean="0"/>
              <a:pPr/>
              <a:t>29/06/2021</a:t>
            </a:fld>
            <a:endParaRPr lang="fr-FR"/>
          </a:p>
        </p:txBody>
      </p:sp>
      <p:sp>
        <p:nvSpPr>
          <p:cNvPr id="4" name="Espace réservé de l'image des diapositives 3"/>
          <p:cNvSpPr>
            <a:spLocks noGrp="1" noRot="1" noChangeAspect="1"/>
          </p:cNvSpPr>
          <p:nvPr>
            <p:ph type="sldImg" idx="2"/>
          </p:nvPr>
        </p:nvSpPr>
        <p:spPr>
          <a:xfrm>
            <a:off x="901700" y="739775"/>
            <a:ext cx="4938713" cy="370363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4212" y="4689515"/>
            <a:ext cx="5393690" cy="444269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AB7D6839-AC94-4B4C-BBAA-324C1698DE48}" type="slidenum">
              <a:rPr lang="fr-FR" smtClean="0"/>
              <a:pPr/>
              <a:t>‹N°›</a:t>
            </a:fld>
            <a:endParaRPr lang="fr-FR"/>
          </a:p>
        </p:txBody>
      </p:sp>
    </p:spTree>
    <p:extLst>
      <p:ext uri="{BB962C8B-B14F-4D97-AF65-F5344CB8AC3E}">
        <p14:creationId xmlns="" xmlns:p14="http://schemas.microsoft.com/office/powerpoint/2010/main" val="3199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1E5F18C-09D3-4B48-8715-24EBE9AB283A}" type="slidenum">
              <a:rPr lang="fr-FR" smtClean="0"/>
              <a:pPr/>
              <a:t>1</a:t>
            </a:fld>
            <a:endParaRPr lang="fr-FR"/>
          </a:p>
        </p:txBody>
      </p:sp>
    </p:spTree>
    <p:extLst>
      <p:ext uri="{BB962C8B-B14F-4D97-AF65-F5344CB8AC3E}">
        <p14:creationId xmlns="" xmlns:p14="http://schemas.microsoft.com/office/powerpoint/2010/main" val="1698385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58300F9-3C2D-486E-8277-6A85A5C41D63}" type="slidenum">
              <a:rPr lang="fr-FR" smtClean="0"/>
              <a:pPr/>
              <a:t>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fr-FR"/>
              <a:t>Cliquez pour modifier le style du titre</a:t>
            </a:r>
            <a:endParaRPr kumimoji="0" lang="en-US"/>
          </a:p>
        </p:txBody>
      </p:sp>
      <p:sp>
        <p:nvSpPr>
          <p:cNvPr id="3" name="Sous-titr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fr-FR"/>
              <a:t>Cliquez pour modifier le style des sous-titres du masque</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29/06/2021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29/06/2021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vertical 1"/>
          <p:cNvSpPr>
            <a:spLocks noGrp="1"/>
          </p:cNvSpPr>
          <p:nvPr>
            <p:ph type="title" orient="vert"/>
          </p:nvPr>
        </p:nvSpPr>
        <p:spPr>
          <a:xfrm>
            <a:off x="6781800" y="274640"/>
            <a:ext cx="1905000" cy="5851525"/>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304800"/>
            <a:ext cx="6019800" cy="5851525"/>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29/06/2021</a:t>
            </a:fld>
            <a:endParaRPr lang="fr-BE"/>
          </a:p>
        </p:txBody>
      </p:sp>
      <p:sp>
        <p:nvSpPr>
          <p:cNvPr id="5" name="Espace réservé du pied de page 4"/>
          <p:cNvSpPr>
            <a:spLocks noGrp="1"/>
          </p:cNvSpPr>
          <p:nvPr>
            <p:ph type="ftr" sz="quarter" idx="11"/>
          </p:nvPr>
        </p:nvSpPr>
        <p:spPr>
          <a:xfrm>
            <a:off x="2640597" y="6377459"/>
            <a:ext cx="3836404" cy="365125"/>
          </a:xfrm>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55448"/>
            <a:ext cx="8229600" cy="1252728"/>
          </a:xfrm>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29/06/2021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fr-FR"/>
              <a:t>Cliquez pour modifier le style du titre</a:t>
            </a:r>
            <a:endParaRPr kumimoji="0" lang="en-US"/>
          </a:p>
        </p:txBody>
      </p:sp>
      <p:sp>
        <p:nvSpPr>
          <p:cNvPr id="3" name="Espace réservé du texte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29/06/2021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29/06/2021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extLst/>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fr-FR"/>
              <a:t>Cliquez pour modifier les styles du texte du masque</a:t>
            </a:r>
          </a:p>
        </p:txBody>
      </p:sp>
      <p:sp>
        <p:nvSpPr>
          <p:cNvPr id="4" name="Espace réservé du contenu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u texte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fr-FR"/>
              <a:t>Cliquez pour modifier les styles du texte du masque</a:t>
            </a:r>
          </a:p>
        </p:txBody>
      </p:sp>
      <p:sp>
        <p:nvSpPr>
          <p:cNvPr id="6" name="Espace réservé du contenu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AA309A6D-C09C-4548-B29A-6CF363A7E532}" type="datetimeFigureOut">
              <a:rPr lang="fr-FR" smtClean="0"/>
              <a:pPr/>
              <a:t>29/06/2021</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AA309A6D-C09C-4548-B29A-6CF363A7E532}" type="datetimeFigureOut">
              <a:rPr lang="fr-FR" smtClean="0"/>
              <a:pPr/>
              <a:t>29/06/2021</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29/06/2021</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fr-FR"/>
              <a:t>Cliquez pour modifier le style du titre</a:t>
            </a:r>
            <a:endParaRPr kumimoji="0" lang="en-US"/>
          </a:p>
        </p:txBody>
      </p:sp>
      <p:sp>
        <p:nvSpPr>
          <p:cNvPr id="3" name="Espace réservé du contenu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texte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29/06/2021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fr-FR"/>
              <a:t>Cliquez pour modifier le style du titre</a:t>
            </a:r>
            <a:endParaRPr kumimoji="0" lang="en-US"/>
          </a:p>
        </p:txBody>
      </p:sp>
      <p:sp>
        <p:nvSpPr>
          <p:cNvPr id="3" name="Espace réservé pour une image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a:xfrm>
            <a:off x="164592" y="1170432"/>
            <a:ext cx="2523744" cy="201168"/>
          </a:xfrm>
        </p:spPr>
        <p:txBody>
          <a:bodyPr/>
          <a:lstStyle/>
          <a:p>
            <a:fld id="{AA309A6D-C09C-4548-B29A-6CF363A7E532}" type="datetimeFigureOut">
              <a:rPr lang="fr-FR" smtClean="0"/>
              <a:pPr/>
              <a:t>29/06/2021</a:t>
            </a:fld>
            <a:endParaRPr lang="fr-BE"/>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Espace réservé du pied de page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fr-BE"/>
          </a:p>
        </p:txBody>
      </p:sp>
      <p:sp>
        <p:nvSpPr>
          <p:cNvPr id="7" name="Espace réservé du numéro de diapositive 6"/>
          <p:cNvSpPr>
            <a:spLocks noGrp="1"/>
          </p:cNvSpPr>
          <p:nvPr>
            <p:ph type="sldNum" sz="quarter" idx="12"/>
          </p:nvPr>
        </p:nvSpPr>
        <p:spPr>
          <a:xfrm>
            <a:off x="8339328" y="1170432"/>
            <a:ext cx="733864" cy="201168"/>
          </a:xfrm>
        </p:spPr>
        <p:txBody>
          <a:bodyPr/>
          <a:lstStyle/>
          <a:p>
            <a:fld id="{CF4668DC-857F-487D-BFFA-8C0CA5037977}" type="slidenum">
              <a:rPr lang="fr-BE" smtClean="0"/>
              <a:pPr/>
              <a:t>‹N°›</a:t>
            </a:fld>
            <a:endParaRPr lang="fr-BE"/>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Espace réservé du titre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4" name="Espace réservé de la date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AA309A6D-C09C-4548-B29A-6CF363A7E532}" type="datetimeFigureOut">
              <a:rPr lang="fr-FR" smtClean="0"/>
              <a:pPr/>
              <a:t>29/06/2021</a:t>
            </a:fld>
            <a:endParaRPr lang="fr-BE"/>
          </a:p>
        </p:txBody>
      </p:sp>
      <p:sp>
        <p:nvSpPr>
          <p:cNvPr id="5" name="Espace réservé du pied de page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fr-BE"/>
          </a:p>
        </p:txBody>
      </p:sp>
      <p:sp>
        <p:nvSpPr>
          <p:cNvPr id="6" name="Espace réservé du numéro de diapositive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hyperlink" Target="mailto:dept.tc@snv.univ-bejaia.dz" TargetMode="External"/><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chemeClr val="bg1">
            <a:lumMod val="50000"/>
          </a:schemeClr>
        </a:solidFill>
        <a:effectLst/>
      </p:bgPr>
    </p:bg>
    <p:spTree>
      <p:nvGrpSpPr>
        <p:cNvPr id="1" name=""/>
        <p:cNvGrpSpPr/>
        <p:nvPr/>
      </p:nvGrpSpPr>
      <p:grpSpPr>
        <a:xfrm>
          <a:off x="0" y="0"/>
          <a:ext cx="0" cy="0"/>
          <a:chOff x="0" y="0"/>
          <a:chExt cx="0" cy="0"/>
        </a:xfrm>
      </p:grpSpPr>
      <p:sp>
        <p:nvSpPr>
          <p:cNvPr id="63" name="Rectangle 62"/>
          <p:cNvSpPr/>
          <p:nvPr/>
        </p:nvSpPr>
        <p:spPr>
          <a:xfrm>
            <a:off x="0" y="-8626"/>
            <a:ext cx="9144000" cy="6858000"/>
          </a:xfrm>
          <a:prstGeom prst="rect">
            <a:avLst/>
          </a:prstGeom>
          <a:gradFill flip="none" rotWithShape="1">
            <a:gsLst>
              <a:gs pos="50000">
                <a:schemeClr val="tx1"/>
              </a:gs>
              <a:gs pos="50000">
                <a:srgbClr val="9CB86E"/>
              </a:gs>
              <a:gs pos="100000">
                <a:srgbClr val="156B1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800" b="1" dirty="0">
              <a:latin typeface="Calibri" pitchFamily="34" charset="0"/>
              <a:cs typeface="Calibri" pitchFamily="34" charset="0"/>
            </a:endParaRPr>
          </a:p>
        </p:txBody>
      </p:sp>
      <p:sp>
        <p:nvSpPr>
          <p:cNvPr id="78" name="Organigramme : Document 77"/>
          <p:cNvSpPr/>
          <p:nvPr/>
        </p:nvSpPr>
        <p:spPr>
          <a:xfrm>
            <a:off x="178469" y="1474068"/>
            <a:ext cx="8858312" cy="1026237"/>
          </a:xfrm>
          <a:prstGeom prst="flowChartDocument">
            <a:avLst/>
          </a:prstGeom>
          <a:solidFill>
            <a:srgbClr val="FF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 b="1" dirty="0">
              <a:solidFill>
                <a:schemeClr val="tx1"/>
              </a:solidFill>
              <a:latin typeface="Calibri" pitchFamily="34" charset="0"/>
              <a:cs typeface="Calibri" pitchFamily="34" charset="0"/>
            </a:endParaRPr>
          </a:p>
        </p:txBody>
      </p:sp>
      <p:sp>
        <p:nvSpPr>
          <p:cNvPr id="29" name="Organigramme : Document 28"/>
          <p:cNvSpPr/>
          <p:nvPr/>
        </p:nvSpPr>
        <p:spPr>
          <a:xfrm>
            <a:off x="185473" y="2714620"/>
            <a:ext cx="8286808" cy="4132386"/>
          </a:xfrm>
          <a:prstGeom prst="flowChartDocument">
            <a:avLst/>
          </a:prstGeom>
          <a:solidFill>
            <a:srgbClr val="FFFFCC"/>
          </a:solidFill>
          <a:ln>
            <a:solidFill>
              <a:schemeClr val="bg1"/>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dirty="0"/>
              <a:t>0 </a:t>
            </a:r>
          </a:p>
        </p:txBody>
      </p:sp>
      <p:sp>
        <p:nvSpPr>
          <p:cNvPr id="2" name="Rectangle à coins arrondis 1"/>
          <p:cNvSpPr/>
          <p:nvPr/>
        </p:nvSpPr>
        <p:spPr>
          <a:xfrm>
            <a:off x="1428728" y="357166"/>
            <a:ext cx="6286544" cy="928694"/>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err="1">
                <a:solidFill>
                  <a:srgbClr val="0000FF"/>
                </a:solidFill>
                <a:latin typeface="Bell MT" pitchFamily="18" charset="0"/>
              </a:rPr>
              <a:t>D</a:t>
            </a:r>
            <a:r>
              <a:rPr lang="en-US" sz="1600" b="1" dirty="0" err="1">
                <a:solidFill>
                  <a:srgbClr val="FF0000"/>
                </a:solidFill>
                <a:latin typeface="Bell MT" pitchFamily="18" charset="0"/>
              </a:rPr>
              <a:t>épartement</a:t>
            </a:r>
            <a:r>
              <a:rPr lang="en-US" sz="1600" b="1" dirty="0">
                <a:solidFill>
                  <a:srgbClr val="FF0000"/>
                </a:solidFill>
                <a:latin typeface="Bell MT" pitchFamily="18" charset="0"/>
              </a:rPr>
              <a:t>  du </a:t>
            </a:r>
            <a:r>
              <a:rPr lang="en-US" sz="1600" b="1" dirty="0" err="1">
                <a:solidFill>
                  <a:srgbClr val="FF0000"/>
                </a:solidFill>
                <a:latin typeface="Bell MT" pitchFamily="18" charset="0"/>
              </a:rPr>
              <a:t>Tronc</a:t>
            </a:r>
            <a:r>
              <a:rPr lang="en-US" sz="1600" b="1" dirty="0">
                <a:solidFill>
                  <a:srgbClr val="FF0000"/>
                </a:solidFill>
                <a:latin typeface="Bell MT" pitchFamily="18" charset="0"/>
              </a:rPr>
              <a:t> </a:t>
            </a:r>
            <a:r>
              <a:rPr lang="en-US" sz="1600" b="1" dirty="0" err="1">
                <a:solidFill>
                  <a:srgbClr val="FF0000"/>
                </a:solidFill>
                <a:latin typeface="Bell MT" pitchFamily="18" charset="0"/>
              </a:rPr>
              <a:t>Commun</a:t>
            </a:r>
            <a:r>
              <a:rPr lang="en-US" sz="1600" b="1" dirty="0">
                <a:solidFill>
                  <a:srgbClr val="FF0000"/>
                </a:solidFill>
                <a:latin typeface="Bell MT" pitchFamily="18" charset="0"/>
              </a:rPr>
              <a:t> des Sciences de la Nature </a:t>
            </a:r>
            <a:r>
              <a:rPr lang="en-US" sz="1600" b="1" i="1" dirty="0">
                <a:solidFill>
                  <a:srgbClr val="0000FF"/>
                </a:solidFill>
                <a:effectLst>
                  <a:reflection blurRad="6350" stA="60000" endA="900" endPos="58000" dir="5400000" sy="-100000" algn="bl" rotWithShape="0"/>
                </a:effectLst>
                <a:latin typeface="Bell MT" pitchFamily="18" charset="0"/>
              </a:rPr>
              <a:t>TCSN</a:t>
            </a:r>
          </a:p>
          <a:p>
            <a:pPr algn="ctr"/>
            <a:r>
              <a:rPr lang="en-US" sz="1600" b="1" dirty="0" err="1">
                <a:solidFill>
                  <a:srgbClr val="0000FF"/>
                </a:solidFill>
                <a:latin typeface="Bell MT" pitchFamily="18" charset="0"/>
              </a:rPr>
              <a:t>F</a:t>
            </a:r>
            <a:r>
              <a:rPr lang="en-US" sz="1600" b="1" dirty="0" err="1">
                <a:solidFill>
                  <a:srgbClr val="FF0000"/>
                </a:solidFill>
                <a:latin typeface="Bell MT" pitchFamily="18" charset="0"/>
              </a:rPr>
              <a:t>aculté</a:t>
            </a:r>
            <a:r>
              <a:rPr lang="en-US" sz="1600" b="1" dirty="0">
                <a:solidFill>
                  <a:srgbClr val="FF0000"/>
                </a:solidFill>
                <a:latin typeface="Bell MT" pitchFamily="18" charset="0"/>
              </a:rPr>
              <a:t> des Sciences de la Nature et de la Vie </a:t>
            </a:r>
            <a:r>
              <a:rPr lang="en-US" sz="1600" b="1" i="1" dirty="0">
                <a:solidFill>
                  <a:srgbClr val="0000FF"/>
                </a:solidFill>
                <a:effectLst>
                  <a:reflection blurRad="6350" stA="60000" endA="900" endPos="58000" dir="5400000" sy="-100000" algn="bl" rotWithShape="0"/>
                </a:effectLst>
                <a:latin typeface="Bell MT" pitchFamily="18" charset="0"/>
              </a:rPr>
              <a:t>FSNV</a:t>
            </a:r>
          </a:p>
          <a:p>
            <a:pPr algn="ctr"/>
            <a:r>
              <a:rPr lang="en-US" sz="1600" b="1" dirty="0" err="1">
                <a:solidFill>
                  <a:srgbClr val="0000FF"/>
                </a:solidFill>
                <a:latin typeface="Bell MT" pitchFamily="18" charset="0"/>
              </a:rPr>
              <a:t>U</a:t>
            </a:r>
            <a:r>
              <a:rPr lang="en-US" sz="1600" b="1" dirty="0" err="1">
                <a:solidFill>
                  <a:srgbClr val="FF0000"/>
                </a:solidFill>
                <a:latin typeface="Bell MT" pitchFamily="18" charset="0"/>
              </a:rPr>
              <a:t>niversité</a:t>
            </a:r>
            <a:r>
              <a:rPr lang="en-US" sz="1600" b="1" dirty="0">
                <a:solidFill>
                  <a:srgbClr val="FF0000"/>
                </a:solidFill>
                <a:latin typeface="Bell MT" pitchFamily="18" charset="0"/>
              </a:rPr>
              <a:t> de </a:t>
            </a:r>
            <a:r>
              <a:rPr lang="en-US" sz="1600" b="1" dirty="0" err="1">
                <a:solidFill>
                  <a:srgbClr val="FF0000"/>
                </a:solidFill>
                <a:latin typeface="Bell MT" pitchFamily="18" charset="0"/>
              </a:rPr>
              <a:t>Bejaia</a:t>
            </a:r>
            <a:endParaRPr lang="fr-FR" sz="1600" b="1" dirty="0">
              <a:solidFill>
                <a:srgbClr val="FF3300"/>
              </a:solidFill>
              <a:effectLst>
                <a:reflection blurRad="6350" stA="60000" endA="900" endPos="58000" dir="5400000" sy="-100000" algn="bl" rotWithShape="0"/>
              </a:effectLst>
              <a:latin typeface="Bell MT" pitchFamily="18" charset="0"/>
            </a:endParaRPr>
          </a:p>
        </p:txBody>
      </p:sp>
      <p:sp>
        <p:nvSpPr>
          <p:cNvPr id="85" name="Ellipse 84"/>
          <p:cNvSpPr/>
          <p:nvPr/>
        </p:nvSpPr>
        <p:spPr>
          <a:xfrm>
            <a:off x="3643306" y="1312383"/>
            <a:ext cx="1785950" cy="2592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a:solidFill>
                  <a:schemeClr val="tx1"/>
                </a:solidFill>
                <a:effectLst>
                  <a:outerShdw blurRad="38100" dist="38100" dir="2700000" algn="tl">
                    <a:srgbClr val="000000">
                      <a:alpha val="43137"/>
                    </a:srgbClr>
                  </a:outerShdw>
                </a:effectLst>
                <a:latin typeface="Bell MT" pitchFamily="18" charset="0"/>
              </a:rPr>
              <a:t>Présentation</a:t>
            </a:r>
          </a:p>
        </p:txBody>
      </p:sp>
      <p:sp>
        <p:nvSpPr>
          <p:cNvPr id="86" name="Rectangle 85"/>
          <p:cNvSpPr/>
          <p:nvPr/>
        </p:nvSpPr>
        <p:spPr>
          <a:xfrm>
            <a:off x="1357290" y="19509"/>
            <a:ext cx="6858047" cy="338554"/>
          </a:xfrm>
          <a:prstGeom prst="rect">
            <a:avLst/>
          </a:prstGeom>
        </p:spPr>
        <p:txBody>
          <a:bodyPr wrap="square">
            <a:spAutoFit/>
          </a:bodyPr>
          <a:lstStyle/>
          <a:p>
            <a:r>
              <a:rPr lang="fr-FR" sz="1600" b="1" dirty="0">
                <a:solidFill>
                  <a:schemeClr val="bg1"/>
                </a:solidFill>
                <a:latin typeface="Bell MT" pitchFamily="18" charset="0"/>
              </a:rPr>
              <a:t>Ministère de l’Enseignement Supérieur et de la Recherche Scientifique</a:t>
            </a:r>
          </a:p>
        </p:txBody>
      </p:sp>
      <p:sp>
        <p:nvSpPr>
          <p:cNvPr id="37" name="Rectangle à coins arrondis 36"/>
          <p:cNvSpPr/>
          <p:nvPr/>
        </p:nvSpPr>
        <p:spPr>
          <a:xfrm>
            <a:off x="7880554" y="571480"/>
            <a:ext cx="1098195" cy="857256"/>
          </a:xfrm>
          <a:prstGeom prst="roundRect">
            <a:avLst>
              <a:gd name="adj" fmla="val 0"/>
            </a:avLst>
          </a:prstGeom>
          <a:solidFill>
            <a:srgbClr val="00B0F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10067651"/>
              </a:avLst>
            </a:prstTxWarp>
          </a:bodyPr>
          <a:lstStyle/>
          <a:p>
            <a:pPr algn="ctr"/>
            <a:endParaRPr lang="fr-FR" sz="4000" b="1" i="1" dirty="0">
              <a:ln w="19050">
                <a:solidFill>
                  <a:schemeClr val="bg1"/>
                </a:solidFill>
              </a:ln>
              <a:solidFill>
                <a:srgbClr val="00B0F0"/>
              </a:solidFill>
              <a:effectLst>
                <a:reflection blurRad="6350" stA="60000" endA="900" endPos="58000" dir="5400000" sy="-100000" algn="bl" rotWithShape="0"/>
              </a:effectLst>
              <a:latin typeface="Cambria" pitchFamily="18" charset="0"/>
            </a:endParaRPr>
          </a:p>
          <a:p>
            <a:pPr algn="ctr"/>
            <a:r>
              <a:rPr lang="fr-FR" sz="4000" b="1" i="1" dirty="0">
                <a:ln w="19050">
                  <a:solidFill>
                    <a:schemeClr val="bg1"/>
                  </a:solidFill>
                </a:ln>
                <a:solidFill>
                  <a:srgbClr val="00B0F0"/>
                </a:solidFill>
                <a:effectLst>
                  <a:reflection blurRad="6350" stA="60000" endA="900" endPos="58000" dir="5400000" sy="-100000" algn="bl" rotWithShape="0"/>
                </a:effectLst>
                <a:latin typeface="Cambria" pitchFamily="18" charset="0"/>
              </a:rPr>
              <a:t>TCSN</a:t>
            </a:r>
          </a:p>
        </p:txBody>
      </p:sp>
      <p:pic>
        <p:nvPicPr>
          <p:cNvPr id="40" name="Image 39" descr="C:\Documents and Settings\Administrateur\Bureau\logo UB sur un fond claire (taille moyenne).png"/>
          <p:cNvPicPr/>
          <p:nvPr/>
        </p:nvPicPr>
        <p:blipFill>
          <a:blip r:embed="rId3"/>
          <a:srcRect/>
          <a:stretch>
            <a:fillRect/>
          </a:stretch>
        </p:blipFill>
        <p:spPr bwMode="auto">
          <a:xfrm>
            <a:off x="142844" y="330967"/>
            <a:ext cx="1166316" cy="886440"/>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23" name="ZoneTexte 22"/>
          <p:cNvSpPr txBox="1"/>
          <p:nvPr/>
        </p:nvSpPr>
        <p:spPr>
          <a:xfrm>
            <a:off x="6286512" y="3800073"/>
            <a:ext cx="2200650" cy="276999"/>
          </a:xfrm>
          <a:prstGeom prst="rect">
            <a:avLst/>
          </a:prstGeom>
          <a:noFill/>
        </p:spPr>
        <p:txBody>
          <a:bodyPr wrap="square" rtlCol="0">
            <a:spAutoFit/>
          </a:bodyPr>
          <a:lstStyle/>
          <a:p>
            <a:pPr algn="ctr"/>
            <a:r>
              <a:rPr lang="fr-FR" sz="600" b="1" dirty="0">
                <a:solidFill>
                  <a:srgbClr val="0000FF"/>
                </a:solidFill>
                <a:latin typeface="Cambria" pitchFamily="18" charset="0"/>
              </a:rPr>
              <a:t>Histogramme : </a:t>
            </a:r>
            <a:r>
              <a:rPr lang="fr-FR" sz="600" dirty="0">
                <a:latin typeface="Cambria" pitchFamily="18" charset="0"/>
              </a:rPr>
              <a:t>Effectifs des étudiants du département TCSN </a:t>
            </a:r>
          </a:p>
          <a:p>
            <a:pPr algn="ctr"/>
            <a:r>
              <a:rPr lang="fr-FR" sz="600" dirty="0">
                <a:latin typeface="Cambria" pitchFamily="18" charset="0"/>
              </a:rPr>
              <a:t>durant  les six dernières années universitaires.</a:t>
            </a:r>
          </a:p>
        </p:txBody>
      </p:sp>
      <p:sp>
        <p:nvSpPr>
          <p:cNvPr id="94" name="Ellipse 93"/>
          <p:cNvSpPr/>
          <p:nvPr/>
        </p:nvSpPr>
        <p:spPr>
          <a:xfrm>
            <a:off x="3067264" y="2571744"/>
            <a:ext cx="3000396" cy="2744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a:solidFill>
                  <a:schemeClr val="tx1"/>
                </a:solidFill>
                <a:effectLst>
                  <a:outerShdw blurRad="38100" dist="38100" dir="2700000" algn="tl">
                    <a:srgbClr val="000000">
                      <a:alpha val="43137"/>
                    </a:srgbClr>
                  </a:outerShdw>
                </a:effectLst>
                <a:latin typeface="Bell MT" pitchFamily="18" charset="0"/>
              </a:rPr>
              <a:t>Etudiant &amp; Formation</a:t>
            </a:r>
          </a:p>
        </p:txBody>
      </p:sp>
      <p:sp>
        <p:nvSpPr>
          <p:cNvPr id="56" name="ZoneTexte 55"/>
          <p:cNvSpPr txBox="1"/>
          <p:nvPr/>
        </p:nvSpPr>
        <p:spPr>
          <a:xfrm>
            <a:off x="249907" y="2714620"/>
            <a:ext cx="2500330" cy="307777"/>
          </a:xfrm>
          <a:prstGeom prst="rect">
            <a:avLst/>
          </a:prstGeom>
          <a:noFill/>
        </p:spPr>
        <p:txBody>
          <a:bodyPr wrap="square" rtlCol="0">
            <a:spAutoFit/>
          </a:bodyPr>
          <a:lstStyle/>
          <a:p>
            <a:pPr>
              <a:buFont typeface="Wingdings" pitchFamily="2" charset="2"/>
              <a:buChar char="v"/>
            </a:pPr>
            <a:r>
              <a:rPr lang="fr-FR" sz="1400" b="1" dirty="0">
                <a:solidFill>
                  <a:srgbClr val="0000FF"/>
                </a:solidFill>
              </a:rPr>
              <a:t> Enseignements</a:t>
            </a:r>
          </a:p>
        </p:txBody>
      </p:sp>
      <p:sp>
        <p:nvSpPr>
          <p:cNvPr id="51" name="ZoneTexte 50"/>
          <p:cNvSpPr txBox="1"/>
          <p:nvPr/>
        </p:nvSpPr>
        <p:spPr>
          <a:xfrm>
            <a:off x="202218" y="1571612"/>
            <a:ext cx="8798937" cy="784830"/>
          </a:xfrm>
          <a:prstGeom prst="rect">
            <a:avLst/>
          </a:prstGeom>
          <a:noFill/>
        </p:spPr>
        <p:txBody>
          <a:bodyPr wrap="square" rtlCol="0">
            <a:spAutoFit/>
          </a:bodyPr>
          <a:lstStyle/>
          <a:p>
            <a:pPr algn="just"/>
            <a:r>
              <a:rPr lang="fr-FR" sz="900" dirty="0">
                <a:latin typeface="Times New Roman" pitchFamily="18" charset="0"/>
                <a:cs typeface="Times New Roman" pitchFamily="18" charset="0"/>
              </a:rPr>
              <a:t>         Le département de tronc commun (TCSN)  est le premier contact de l’étudiant avec la faculté des sciences de la nature et de la vie. Le département a pour objectif l’accompagnement des étudiants dans leur formation par un encadrement étroit. Les enseignants guident l’étudiant dans son acquisition des connaissances générales à même de lui permettre de mieux s’intégrer dans l’une des pré-spécialités (L2) ou des spécialités inscrites au programme de licence (L3) et de master (M1 &amp; M2) du même parcours de formation ou d’un autre par l’intermédiaire des passerelles. Afin d’accomplir leur </a:t>
            </a:r>
            <a:r>
              <a:rPr lang="fr-FR" sz="900" dirty="0" smtClean="0">
                <a:latin typeface="Times New Roman" pitchFamily="18" charset="0"/>
                <a:cs typeface="Times New Roman" pitchFamily="18" charset="0"/>
              </a:rPr>
              <a:t>tâche </a:t>
            </a:r>
            <a:r>
              <a:rPr lang="fr-FR" sz="900" dirty="0">
                <a:latin typeface="Times New Roman" pitchFamily="18" charset="0"/>
                <a:cs typeface="Times New Roman" pitchFamily="18" charset="0"/>
              </a:rPr>
              <a:t>pédagogique, les enseignants sont managés par un chef de département secondé de deux adjoints, aidés par un staff administratif composé de </a:t>
            </a:r>
            <a:r>
              <a:rPr lang="fr-FR" sz="900" dirty="0" smtClean="0">
                <a:latin typeface="Times New Roman" pitchFamily="18" charset="0"/>
                <a:cs typeface="Times New Roman" pitchFamily="18" charset="0"/>
              </a:rPr>
              <a:t>deux </a:t>
            </a:r>
            <a:r>
              <a:rPr lang="fr-FR" sz="900" dirty="0">
                <a:latin typeface="Times New Roman" pitchFamily="18" charset="0"/>
                <a:cs typeface="Times New Roman" pitchFamily="18" charset="0"/>
              </a:rPr>
              <a:t>services : </a:t>
            </a:r>
            <a:r>
              <a:rPr lang="fr-FR" sz="900" dirty="0" smtClean="0">
                <a:latin typeface="Times New Roman" pitchFamily="18" charset="0"/>
                <a:cs typeface="Times New Roman" pitchFamily="18" charset="0"/>
              </a:rPr>
              <a:t>secrétariat et scolarité.</a:t>
            </a:r>
            <a:endParaRPr lang="fr-FR" sz="1200" dirty="0">
              <a:latin typeface="Times New Roman" pitchFamily="18" charset="0"/>
              <a:cs typeface="Times New Roman" pitchFamily="18" charset="0"/>
            </a:endParaRPr>
          </a:p>
        </p:txBody>
      </p:sp>
      <p:sp>
        <p:nvSpPr>
          <p:cNvPr id="67" name="ZoneTexte 66"/>
          <p:cNvSpPr txBox="1"/>
          <p:nvPr/>
        </p:nvSpPr>
        <p:spPr>
          <a:xfrm>
            <a:off x="290598" y="2928934"/>
            <a:ext cx="6067352" cy="707886"/>
          </a:xfrm>
          <a:prstGeom prst="rect">
            <a:avLst/>
          </a:prstGeom>
          <a:noFill/>
        </p:spPr>
        <p:txBody>
          <a:bodyPr wrap="square" rtlCol="0">
            <a:spAutoFit/>
          </a:bodyPr>
          <a:lstStyle/>
          <a:p>
            <a:pPr algn="just">
              <a:tabLst>
                <a:tab pos="361950" algn="l"/>
              </a:tabLst>
            </a:pPr>
            <a:r>
              <a:rPr lang="fr-FR" sz="800" dirty="0">
                <a:latin typeface="Times New Roman" pitchFamily="18" charset="0"/>
                <a:cs typeface="Times New Roman" pitchFamily="18" charset="0"/>
              </a:rPr>
              <a:t>	Le département gère en moyenne près de </a:t>
            </a:r>
            <a:r>
              <a:rPr lang="fr-FR" sz="800" dirty="0" smtClean="0">
                <a:latin typeface="Times New Roman" pitchFamily="18" charset="0"/>
                <a:cs typeface="Times New Roman" pitchFamily="18" charset="0"/>
              </a:rPr>
              <a:t>2000 </a:t>
            </a:r>
            <a:r>
              <a:rPr lang="fr-FR" sz="800" dirty="0">
                <a:latin typeface="Times New Roman" pitchFamily="18" charset="0"/>
                <a:cs typeface="Times New Roman" pitchFamily="18" charset="0"/>
              </a:rPr>
              <a:t>étudiants (Tableau 1). Lors de leur passage au département TCSN, il est demandé aux étudiants un travail présentiel dont l’assiduité est contrôlée (</a:t>
            </a:r>
            <a:r>
              <a:rPr lang="fr-FR" sz="800" dirty="0" smtClean="0">
                <a:latin typeface="Times New Roman" pitchFamily="18" charset="0"/>
                <a:cs typeface="Times New Roman" pitchFamily="18" charset="0"/>
              </a:rPr>
              <a:t>TD et TP), </a:t>
            </a:r>
            <a:r>
              <a:rPr lang="fr-FR" sz="800" dirty="0">
                <a:latin typeface="Times New Roman" pitchFamily="18" charset="0"/>
                <a:cs typeface="Times New Roman" pitchFamily="18" charset="0"/>
              </a:rPr>
              <a:t>en plus des cours magistraux. Ces enseignements sont organisés en matières, elles mêmes subdivisées en unités (fondamentale, découverte, transversale et méthodologique), réparties en semestres (S1, S2, S3 et S4). Le département dispose de 3 amphithéâtres pour les cours, de 10 salles de travaux dirigés et de 9 </a:t>
            </a:r>
            <a:r>
              <a:rPr lang="fr-FR" sz="800" dirty="0" smtClean="0">
                <a:latin typeface="Times New Roman" pitchFamily="18" charset="0"/>
                <a:cs typeface="Times New Roman" pitchFamily="18" charset="0"/>
              </a:rPr>
              <a:t>laboratoires </a:t>
            </a:r>
            <a:r>
              <a:rPr lang="fr-FR" sz="800" dirty="0">
                <a:latin typeface="Times New Roman" pitchFamily="18" charset="0"/>
                <a:cs typeface="Times New Roman" pitchFamily="18" charset="0"/>
              </a:rPr>
              <a:t>pédagogiques pour les travaux pratiques (TP).   </a:t>
            </a:r>
          </a:p>
        </p:txBody>
      </p:sp>
      <p:sp>
        <p:nvSpPr>
          <p:cNvPr id="74" name="ZoneTexte 73"/>
          <p:cNvSpPr txBox="1"/>
          <p:nvPr/>
        </p:nvSpPr>
        <p:spPr>
          <a:xfrm>
            <a:off x="357158" y="4437101"/>
            <a:ext cx="3324942" cy="169277"/>
          </a:xfrm>
          <a:prstGeom prst="rect">
            <a:avLst/>
          </a:prstGeom>
          <a:noFill/>
        </p:spPr>
        <p:txBody>
          <a:bodyPr wrap="square" rtlCol="0">
            <a:spAutoFit/>
          </a:bodyPr>
          <a:lstStyle/>
          <a:p>
            <a:pPr algn="ctr"/>
            <a:r>
              <a:rPr lang="fr-FR" sz="500" b="1" dirty="0">
                <a:solidFill>
                  <a:srgbClr val="0000FF"/>
                </a:solidFill>
                <a:latin typeface="Cambria" pitchFamily="18" charset="0"/>
              </a:rPr>
              <a:t>Image 1 : </a:t>
            </a:r>
            <a:r>
              <a:rPr lang="fr-FR" sz="500" dirty="0">
                <a:latin typeface="Cambria" pitchFamily="18" charset="0"/>
              </a:rPr>
              <a:t>Des étudiants de deuxième année dans un laboratoire de microbiologie. </a:t>
            </a:r>
          </a:p>
        </p:txBody>
      </p:sp>
      <p:grpSp>
        <p:nvGrpSpPr>
          <p:cNvPr id="46" name="Groupe 45"/>
          <p:cNvGrpSpPr/>
          <p:nvPr/>
        </p:nvGrpSpPr>
        <p:grpSpPr>
          <a:xfrm>
            <a:off x="4042117" y="3773861"/>
            <a:ext cx="4367657" cy="951283"/>
            <a:chOff x="4000495" y="3587638"/>
            <a:chExt cx="4367657" cy="1010740"/>
          </a:xfrm>
        </p:grpSpPr>
        <p:sp>
          <p:nvSpPr>
            <p:cNvPr id="57" name="ZoneTexte 56"/>
            <p:cNvSpPr txBox="1"/>
            <p:nvPr/>
          </p:nvSpPr>
          <p:spPr>
            <a:xfrm>
              <a:off x="4030312" y="3587638"/>
              <a:ext cx="1285884" cy="382191"/>
            </a:xfrm>
            <a:prstGeom prst="flowChartDocument">
              <a:avLst/>
            </a:prstGeom>
            <a:noFill/>
            <a:ln>
              <a:noFill/>
            </a:ln>
          </p:spPr>
          <p:txBody>
            <a:bodyPr wrap="square" rtlCol="0">
              <a:spAutoFit/>
            </a:bodyPr>
            <a:lstStyle/>
            <a:p>
              <a:pPr>
                <a:buFont typeface="Wingdings" pitchFamily="2" charset="2"/>
                <a:buChar char="v"/>
              </a:pPr>
              <a:r>
                <a:rPr lang="fr-FR" sz="1400" b="1" dirty="0">
                  <a:solidFill>
                    <a:srgbClr val="0000FF"/>
                  </a:solidFill>
                </a:rPr>
                <a:t> Tutorat</a:t>
              </a:r>
            </a:p>
          </p:txBody>
        </p:sp>
        <p:sp>
          <p:nvSpPr>
            <p:cNvPr id="87" name="Ruban vers le bas 86"/>
            <p:cNvSpPr/>
            <p:nvPr/>
          </p:nvSpPr>
          <p:spPr>
            <a:xfrm>
              <a:off x="4000495" y="3929069"/>
              <a:ext cx="4367657" cy="669309"/>
            </a:xfrm>
            <a:prstGeom prst="flowChartDocument">
              <a:avLst/>
            </a:prstGeom>
            <a:gradFill>
              <a:gsLst>
                <a:gs pos="50000">
                  <a:schemeClr val="tx1"/>
                </a:gs>
                <a:gs pos="50000">
                  <a:srgbClr val="9CB86E"/>
                </a:gs>
                <a:gs pos="100000">
                  <a:srgbClr val="156B13"/>
                </a:gs>
              </a:gsLst>
              <a:lin ang="5400000" scaled="0"/>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solidFill>
                    <a:schemeClr val="bg1"/>
                  </a:solidFill>
                  <a:latin typeface="Times New Roman" pitchFamily="18" charset="0"/>
                  <a:cs typeface="Times New Roman" pitchFamily="18" charset="0"/>
                </a:rPr>
                <a:t>       Le TUTORAT est un moyen supplémentaire entre les mains et/ou au service des étudiants.  Le rôle de l’enseignant tuteur est d’accompagner l’étudiant durant sa scolarité en lui prodiguant conseils et orientations.</a:t>
              </a:r>
            </a:p>
          </p:txBody>
        </p:sp>
      </p:grpSp>
      <p:sp>
        <p:nvSpPr>
          <p:cNvPr id="38" name="Étoile à 4 branches 37"/>
          <p:cNvSpPr/>
          <p:nvPr/>
        </p:nvSpPr>
        <p:spPr>
          <a:xfrm>
            <a:off x="1732753" y="896771"/>
            <a:ext cx="142876" cy="142876"/>
          </a:xfrm>
          <a:prstGeom prst="star4">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Étoile à 4 branches 38"/>
          <p:cNvSpPr/>
          <p:nvPr/>
        </p:nvSpPr>
        <p:spPr>
          <a:xfrm>
            <a:off x="7276011" y="889131"/>
            <a:ext cx="142876" cy="142876"/>
          </a:xfrm>
          <a:prstGeom prst="star4">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5" name="Groupe 44"/>
          <p:cNvGrpSpPr/>
          <p:nvPr/>
        </p:nvGrpSpPr>
        <p:grpSpPr>
          <a:xfrm>
            <a:off x="5399439" y="4744700"/>
            <a:ext cx="3000396" cy="1684696"/>
            <a:chOff x="5241191" y="5085679"/>
            <a:chExt cx="3133304" cy="1492810"/>
          </a:xfrm>
        </p:grpSpPr>
        <p:sp>
          <p:nvSpPr>
            <p:cNvPr id="41" name="Parchemin vertical 40"/>
            <p:cNvSpPr/>
            <p:nvPr/>
          </p:nvSpPr>
          <p:spPr>
            <a:xfrm>
              <a:off x="5241191" y="5085679"/>
              <a:ext cx="3133304" cy="1492810"/>
            </a:xfrm>
            <a:prstGeom prst="flowChartMultidocument">
              <a:avLst/>
            </a:prstGeom>
            <a:gradFill>
              <a:gsLst>
                <a:gs pos="50000">
                  <a:schemeClr val="tx1"/>
                </a:gs>
                <a:gs pos="50000">
                  <a:srgbClr val="9CB86E"/>
                </a:gs>
                <a:gs pos="100000">
                  <a:srgbClr val="156B13"/>
                </a:gs>
              </a:gsLst>
              <a:lin ang="540000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latin typeface="Times New Roman" pitchFamily="18" charset="0"/>
                  <a:cs typeface="Times New Roman" pitchFamily="18" charset="0"/>
                </a:rPr>
                <a:t> </a:t>
              </a:r>
            </a:p>
            <a:p>
              <a:pPr algn="just"/>
              <a:r>
                <a:rPr lang="fr-FR" sz="800" dirty="0">
                  <a:latin typeface="Times New Roman" pitchFamily="18" charset="0"/>
                  <a:cs typeface="Times New Roman" pitchFamily="18" charset="0"/>
                </a:rPr>
                <a:t>     Le département TCSN assure le lien entre les différents acteurs (personnel administratif, corps enseignant et  étudiants) par </a:t>
              </a:r>
              <a:r>
                <a:rPr lang="fr-FR" sz="800" dirty="0" smtClean="0">
                  <a:latin typeface="Times New Roman" pitchFamily="18" charset="0"/>
                  <a:cs typeface="Times New Roman" pitchFamily="18" charset="0"/>
                </a:rPr>
                <a:t>deux moyens </a:t>
              </a:r>
              <a:r>
                <a:rPr lang="fr-FR" sz="800" dirty="0">
                  <a:latin typeface="Times New Roman" pitchFamily="18" charset="0"/>
                  <a:cs typeface="Times New Roman" pitchFamily="18" charset="0"/>
                </a:rPr>
                <a:t>de communication : </a:t>
              </a:r>
            </a:p>
            <a:p>
              <a:pPr algn="just">
                <a:buFont typeface="Wingdings" pitchFamily="2" charset="2"/>
                <a:buChar char="Ø"/>
              </a:pPr>
              <a:r>
                <a:rPr lang="fr-FR" sz="800" dirty="0">
                  <a:latin typeface="Times New Roman" pitchFamily="18" charset="0"/>
                  <a:cs typeface="Times New Roman" pitchFamily="18" charset="0"/>
                </a:rPr>
                <a:t> Boite mail réactive </a:t>
              </a:r>
              <a:r>
                <a:rPr lang="fr-FR" sz="800" u="sng" dirty="0" smtClean="0">
                  <a:solidFill>
                    <a:schemeClr val="bg1">
                      <a:lumMod val="95000"/>
                    </a:schemeClr>
                  </a:solidFill>
                  <a:hlinkClick r:id="rId4"/>
                </a:rPr>
                <a:t>dept.tc@snv.univ-bejaia.dz</a:t>
              </a:r>
              <a:endParaRPr lang="fr-FR" sz="800" b="1" dirty="0">
                <a:solidFill>
                  <a:schemeClr val="bg1">
                    <a:lumMod val="95000"/>
                  </a:schemeClr>
                </a:solidFill>
                <a:latin typeface="Times New Roman" pitchFamily="18" charset="0"/>
                <a:cs typeface="Times New Roman" pitchFamily="18" charset="0"/>
              </a:endParaRPr>
            </a:p>
            <a:p>
              <a:pPr algn="just">
                <a:buFont typeface="Wingdings" pitchFamily="2" charset="2"/>
                <a:buChar char="Ø"/>
              </a:pPr>
              <a:r>
                <a:rPr lang="fr-FR" sz="800" dirty="0">
                  <a:solidFill>
                    <a:schemeClr val="bg1"/>
                  </a:solidFill>
                  <a:latin typeface="Times New Roman" pitchFamily="18" charset="0"/>
                  <a:cs typeface="Times New Roman" pitchFamily="18" charset="0"/>
                </a:rPr>
                <a:t> Plate-forme e-learning </a:t>
              </a:r>
              <a:r>
                <a:rPr lang="fr-FR" sz="800" b="1" dirty="0">
                  <a:solidFill>
                    <a:schemeClr val="bg1"/>
                  </a:solidFill>
                  <a:latin typeface="Times New Roman" pitchFamily="18" charset="0"/>
                  <a:cs typeface="Times New Roman" pitchFamily="18" charset="0"/>
                </a:rPr>
                <a:t>http://elearning.univ-bejaia.dz. </a:t>
              </a:r>
            </a:p>
          </p:txBody>
        </p:sp>
        <p:sp>
          <p:nvSpPr>
            <p:cNvPr id="70" name="ZoneTexte 69"/>
            <p:cNvSpPr txBox="1"/>
            <p:nvPr/>
          </p:nvSpPr>
          <p:spPr>
            <a:xfrm>
              <a:off x="5612669" y="5241447"/>
              <a:ext cx="2500330" cy="341297"/>
            </a:xfrm>
            <a:prstGeom prst="flowChartMultidocument">
              <a:avLst/>
            </a:prstGeom>
            <a:solidFill>
              <a:schemeClr val="bg1"/>
            </a:solidFill>
            <a:ln>
              <a:solidFill>
                <a:schemeClr val="bg1"/>
              </a:solidFill>
            </a:ln>
          </p:spPr>
          <p:txBody>
            <a:bodyPr wrap="square" rtlCol="0">
              <a:spAutoFit/>
            </a:bodyPr>
            <a:lstStyle/>
            <a:p>
              <a:pPr>
                <a:buFont typeface="Wingdings" pitchFamily="2" charset="2"/>
                <a:buChar char="v"/>
              </a:pPr>
              <a:r>
                <a:rPr lang="fr-FR" sz="1400" b="1" dirty="0"/>
                <a:t> Affichage &amp; Contact</a:t>
              </a:r>
            </a:p>
          </p:txBody>
        </p:sp>
      </p:grpSp>
      <p:sp>
        <p:nvSpPr>
          <p:cNvPr id="55" name="ZoneTexte 54"/>
          <p:cNvSpPr txBox="1"/>
          <p:nvPr/>
        </p:nvSpPr>
        <p:spPr>
          <a:xfrm>
            <a:off x="278405" y="4531942"/>
            <a:ext cx="2857520" cy="382191"/>
          </a:xfrm>
          <a:prstGeom prst="flowChartDocument">
            <a:avLst/>
          </a:prstGeom>
          <a:noFill/>
        </p:spPr>
        <p:txBody>
          <a:bodyPr wrap="square" rtlCol="0">
            <a:spAutoFit/>
          </a:bodyPr>
          <a:lstStyle/>
          <a:p>
            <a:pPr>
              <a:buFont typeface="Wingdings" pitchFamily="2" charset="2"/>
              <a:buChar char="v"/>
            </a:pPr>
            <a:r>
              <a:rPr lang="fr-FR" sz="1400" b="1" dirty="0">
                <a:solidFill>
                  <a:srgbClr val="0000FF"/>
                </a:solidFill>
              </a:rPr>
              <a:t> Sorties pédagogiques</a:t>
            </a:r>
          </a:p>
        </p:txBody>
      </p:sp>
      <p:sp>
        <p:nvSpPr>
          <p:cNvPr id="81" name="ZoneTexte 80"/>
          <p:cNvSpPr txBox="1"/>
          <p:nvPr/>
        </p:nvSpPr>
        <p:spPr>
          <a:xfrm>
            <a:off x="266670" y="5927452"/>
            <a:ext cx="3429024" cy="210205"/>
          </a:xfrm>
          <a:prstGeom prst="flowChartDocument">
            <a:avLst/>
          </a:prstGeom>
          <a:noFill/>
        </p:spPr>
        <p:txBody>
          <a:bodyPr wrap="square" rtlCol="0">
            <a:spAutoFit/>
          </a:bodyPr>
          <a:lstStyle/>
          <a:p>
            <a:pPr algn="ctr"/>
            <a:r>
              <a:rPr lang="fr-FR" sz="500" b="1" dirty="0">
                <a:solidFill>
                  <a:srgbClr val="0000FF"/>
                </a:solidFill>
                <a:latin typeface="Cambria" pitchFamily="18" charset="0"/>
              </a:rPr>
              <a:t>Image 2:</a:t>
            </a:r>
            <a:r>
              <a:rPr lang="fr-FR" sz="500" dirty="0">
                <a:latin typeface="Cambria" pitchFamily="18" charset="0"/>
              </a:rPr>
              <a:t> Des étudiants en sorties pédagogiques à Batna (1), à Oued </a:t>
            </a:r>
            <a:r>
              <a:rPr lang="fr-FR" sz="500" dirty="0" err="1">
                <a:latin typeface="Cambria" pitchFamily="18" charset="0"/>
              </a:rPr>
              <a:t>Dess</a:t>
            </a:r>
            <a:r>
              <a:rPr lang="fr-FR" sz="500" dirty="0">
                <a:latin typeface="Cambria" pitchFamily="18" charset="0"/>
              </a:rPr>
              <a:t> (2) et au parc de Gouraya (3).</a:t>
            </a:r>
          </a:p>
        </p:txBody>
      </p:sp>
      <p:sp>
        <p:nvSpPr>
          <p:cNvPr id="47" name="Étoile à 5 branches 46"/>
          <p:cNvSpPr/>
          <p:nvPr/>
        </p:nvSpPr>
        <p:spPr>
          <a:xfrm>
            <a:off x="8732102" y="6378026"/>
            <a:ext cx="285752" cy="258382"/>
          </a:xfrm>
          <a:prstGeom prst="star5">
            <a:avLst>
              <a:gd name="adj" fmla="val 21763"/>
              <a:gd name="hf" fmla="val 105146"/>
              <a:gd name="vf" fmla="val 110557"/>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w="28575">
                <a:solidFill>
                  <a:schemeClr val="tx1"/>
                </a:solidFill>
              </a:ln>
              <a:solidFill>
                <a:srgbClr val="FFFF00"/>
              </a:solidFill>
            </a:endParaRPr>
          </a:p>
        </p:txBody>
      </p:sp>
      <p:sp>
        <p:nvSpPr>
          <p:cNvPr id="49" name="Étoile à 5 branches 48"/>
          <p:cNvSpPr/>
          <p:nvPr/>
        </p:nvSpPr>
        <p:spPr>
          <a:xfrm>
            <a:off x="8369576" y="6378026"/>
            <a:ext cx="285752" cy="258382"/>
          </a:xfrm>
          <a:prstGeom prst="star5">
            <a:avLst>
              <a:gd name="adj" fmla="val 21763"/>
              <a:gd name="hf" fmla="val 105146"/>
              <a:gd name="vf" fmla="val 110557"/>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w="28575">
                <a:solidFill>
                  <a:schemeClr val="tx1"/>
                </a:solidFill>
              </a:ln>
              <a:solidFill>
                <a:srgbClr val="FFFF00"/>
              </a:solidFill>
            </a:endParaRPr>
          </a:p>
        </p:txBody>
      </p:sp>
      <p:sp>
        <p:nvSpPr>
          <p:cNvPr id="50" name="Étoile à 5 branches 49"/>
          <p:cNvSpPr/>
          <p:nvPr/>
        </p:nvSpPr>
        <p:spPr>
          <a:xfrm>
            <a:off x="8023748" y="6378026"/>
            <a:ext cx="285752" cy="258382"/>
          </a:xfrm>
          <a:prstGeom prst="star5">
            <a:avLst>
              <a:gd name="adj" fmla="val 21763"/>
              <a:gd name="hf" fmla="val 105146"/>
              <a:gd name="vf" fmla="val 110557"/>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w="28575">
                <a:solidFill>
                  <a:schemeClr val="tx1"/>
                </a:solidFill>
              </a:ln>
              <a:solidFill>
                <a:srgbClr val="FFFF00"/>
              </a:solidFill>
            </a:endParaRPr>
          </a:p>
        </p:txBody>
      </p:sp>
      <p:sp>
        <p:nvSpPr>
          <p:cNvPr id="54" name="Étoile à 5 branches 53"/>
          <p:cNvSpPr/>
          <p:nvPr/>
        </p:nvSpPr>
        <p:spPr>
          <a:xfrm>
            <a:off x="7672239" y="6369165"/>
            <a:ext cx="285752" cy="258382"/>
          </a:xfrm>
          <a:prstGeom prst="star5">
            <a:avLst>
              <a:gd name="adj" fmla="val 21763"/>
              <a:gd name="hf" fmla="val 105146"/>
              <a:gd name="vf" fmla="val 110557"/>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w="28575">
                <a:solidFill>
                  <a:schemeClr val="tx1"/>
                </a:solidFill>
              </a:ln>
              <a:solidFill>
                <a:srgbClr val="FFFF00"/>
              </a:solidFill>
            </a:endParaRPr>
          </a:p>
        </p:txBody>
      </p:sp>
      <p:sp>
        <p:nvSpPr>
          <p:cNvPr id="58" name="ZoneTexte 57"/>
          <p:cNvSpPr txBox="1"/>
          <p:nvPr/>
        </p:nvSpPr>
        <p:spPr>
          <a:xfrm>
            <a:off x="7694601" y="6569637"/>
            <a:ext cx="142876" cy="307777"/>
          </a:xfrm>
          <a:prstGeom prst="rect">
            <a:avLst/>
          </a:prstGeom>
          <a:noFill/>
          <a:effectLst>
            <a:glow rad="228600">
              <a:schemeClr val="accent1">
                <a:satMod val="175000"/>
                <a:alpha val="40000"/>
              </a:schemeClr>
            </a:glow>
            <a:innerShdw blurRad="63500" dist="50800" dir="18900000">
              <a:prstClr val="black">
                <a:alpha val="50000"/>
              </a:prstClr>
            </a:inn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fr-FR" sz="1400" b="1" cap="all" dirty="0">
                <a:ln/>
                <a:solidFill>
                  <a:schemeClr val="accent1"/>
                </a:solidFill>
                <a:effectLst>
                  <a:outerShdw blurRad="38100" dist="38100" dir="2700000" algn="tl">
                    <a:srgbClr val="000000">
                      <a:alpha val="43137"/>
                    </a:srgbClr>
                  </a:outerShdw>
                  <a:reflection blurRad="10000" stA="55000" endPos="48000" dist="500" dir="5400000" sy="-100000" algn="bl" rotWithShape="0"/>
                </a:effectLst>
                <a:latin typeface="Bell MT" pitchFamily="18" charset="0"/>
              </a:rPr>
              <a:t>T</a:t>
            </a:r>
          </a:p>
        </p:txBody>
      </p:sp>
      <p:sp>
        <p:nvSpPr>
          <p:cNvPr id="59" name="ZoneTexte 58"/>
          <p:cNvSpPr txBox="1"/>
          <p:nvPr/>
        </p:nvSpPr>
        <p:spPr>
          <a:xfrm>
            <a:off x="8052006" y="6569637"/>
            <a:ext cx="142876" cy="307777"/>
          </a:xfrm>
          <a:prstGeom prst="rect">
            <a:avLst/>
          </a:prstGeom>
          <a:noFill/>
          <a:effectLst>
            <a:glow rad="228600">
              <a:schemeClr val="accent1">
                <a:satMod val="175000"/>
                <a:alpha val="40000"/>
              </a:schemeClr>
            </a:glow>
            <a:innerShdw blurRad="63500" dist="50800" dir="18900000">
              <a:prstClr val="black">
                <a:alpha val="50000"/>
              </a:prstClr>
            </a:inn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fr-FR" sz="1400" b="1" cap="all" dirty="0">
                <a:ln/>
                <a:solidFill>
                  <a:schemeClr val="accent1"/>
                </a:solidFill>
                <a:effectLst>
                  <a:outerShdw blurRad="38100" dist="38100" dir="2700000" algn="tl">
                    <a:srgbClr val="000000">
                      <a:alpha val="43137"/>
                    </a:srgbClr>
                  </a:outerShdw>
                  <a:reflection blurRad="10000" stA="55000" endPos="48000" dist="500" dir="5400000" sy="-100000" algn="bl" rotWithShape="0"/>
                </a:effectLst>
                <a:latin typeface="Bell MT" pitchFamily="18" charset="0"/>
              </a:rPr>
              <a:t>C</a:t>
            </a:r>
          </a:p>
        </p:txBody>
      </p:sp>
      <p:sp>
        <p:nvSpPr>
          <p:cNvPr id="60" name="ZoneTexte 59"/>
          <p:cNvSpPr txBox="1"/>
          <p:nvPr/>
        </p:nvSpPr>
        <p:spPr>
          <a:xfrm>
            <a:off x="8413845" y="6577898"/>
            <a:ext cx="142876" cy="307777"/>
          </a:xfrm>
          <a:prstGeom prst="rect">
            <a:avLst/>
          </a:prstGeom>
          <a:noFill/>
          <a:effectLst>
            <a:glow rad="228600">
              <a:schemeClr val="accent1">
                <a:satMod val="175000"/>
                <a:alpha val="40000"/>
              </a:schemeClr>
            </a:glow>
            <a:innerShdw blurRad="63500" dist="50800" dir="18900000">
              <a:prstClr val="black">
                <a:alpha val="50000"/>
              </a:prstClr>
            </a:inn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fr-FR" sz="1400" b="1" cap="all" dirty="0">
                <a:ln/>
                <a:solidFill>
                  <a:schemeClr val="accent1"/>
                </a:solidFill>
                <a:effectLst>
                  <a:outerShdw blurRad="38100" dist="38100" dir="2700000" algn="tl">
                    <a:srgbClr val="000000">
                      <a:alpha val="43137"/>
                    </a:srgbClr>
                  </a:outerShdw>
                  <a:reflection blurRad="10000" stA="55000" endPos="48000" dist="500" dir="5400000" sy="-100000" algn="bl" rotWithShape="0"/>
                </a:effectLst>
                <a:latin typeface="Bell MT" pitchFamily="18" charset="0"/>
              </a:rPr>
              <a:t>S</a:t>
            </a:r>
          </a:p>
        </p:txBody>
      </p:sp>
      <p:sp>
        <p:nvSpPr>
          <p:cNvPr id="61" name="ZoneTexte 60"/>
          <p:cNvSpPr txBox="1"/>
          <p:nvPr/>
        </p:nvSpPr>
        <p:spPr>
          <a:xfrm>
            <a:off x="8746169" y="6580654"/>
            <a:ext cx="142876" cy="307777"/>
          </a:xfrm>
          <a:prstGeom prst="rect">
            <a:avLst/>
          </a:prstGeom>
          <a:noFill/>
          <a:effectLst>
            <a:glow rad="228600">
              <a:schemeClr val="accent1">
                <a:satMod val="175000"/>
                <a:alpha val="40000"/>
              </a:schemeClr>
            </a:glow>
            <a:innerShdw blurRad="63500" dist="50800" dir="18900000">
              <a:prstClr val="black">
                <a:alpha val="50000"/>
              </a:prstClr>
            </a:inn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fr-FR" sz="1400" b="1" cap="all" dirty="0">
                <a:ln/>
                <a:solidFill>
                  <a:schemeClr val="accent1"/>
                </a:solidFill>
                <a:effectLst>
                  <a:outerShdw blurRad="38100" dist="38100" dir="2700000" algn="tl">
                    <a:srgbClr val="000000">
                      <a:alpha val="43137"/>
                    </a:srgbClr>
                  </a:outerShdw>
                  <a:reflection blurRad="10000" stA="55000" endPos="48000" dist="500" dir="5400000" sy="-100000" algn="bl" rotWithShape="0"/>
                </a:effectLst>
                <a:latin typeface="Bell MT" pitchFamily="18" charset="0"/>
              </a:rPr>
              <a:t>N</a:t>
            </a:r>
          </a:p>
        </p:txBody>
      </p:sp>
      <p:pic>
        <p:nvPicPr>
          <p:cNvPr id="3" name="Picture 2" descr="C:\Users\Acer\Desktop\photos poster final\100_3715.JPG"/>
          <p:cNvPicPr>
            <a:picLocks noChangeAspect="1" noChangeArrowheads="1"/>
          </p:cNvPicPr>
          <p:nvPr/>
        </p:nvPicPr>
        <p:blipFill>
          <a:blip r:embed="rId5"/>
          <a:srcRect/>
          <a:stretch>
            <a:fillRect/>
          </a:stretch>
        </p:blipFill>
        <p:spPr bwMode="auto">
          <a:xfrm>
            <a:off x="2500298" y="5072074"/>
            <a:ext cx="1050931" cy="888703"/>
          </a:xfrm>
          <a:prstGeom prst="flowChartDocument">
            <a:avLst/>
          </a:prstGeom>
          <a:noFill/>
        </p:spPr>
      </p:pic>
      <p:pic>
        <p:nvPicPr>
          <p:cNvPr id="4" name="Picture 2" descr="C:\Users\Acer\Desktop\photos poster final\Sortie Pédag O. Ed Dess 003 - Copie.JPG"/>
          <p:cNvPicPr>
            <a:picLocks noChangeAspect="1" noChangeArrowheads="1"/>
          </p:cNvPicPr>
          <p:nvPr/>
        </p:nvPicPr>
        <p:blipFill>
          <a:blip r:embed="rId6"/>
          <a:srcRect/>
          <a:stretch>
            <a:fillRect/>
          </a:stretch>
        </p:blipFill>
        <p:spPr bwMode="auto">
          <a:xfrm>
            <a:off x="1428728" y="5072074"/>
            <a:ext cx="1008057" cy="857256"/>
          </a:xfrm>
          <a:prstGeom prst="flowChartDocument">
            <a:avLst/>
          </a:prstGeom>
          <a:noFill/>
        </p:spPr>
      </p:pic>
      <p:pic>
        <p:nvPicPr>
          <p:cNvPr id="1027" name="Picture 3" descr="C:\Users\Acer\Desktop\photos poster final\Sortie Batna 19-05-2011.JPG"/>
          <p:cNvPicPr>
            <a:picLocks noChangeAspect="1" noChangeArrowheads="1"/>
          </p:cNvPicPr>
          <p:nvPr/>
        </p:nvPicPr>
        <p:blipFill>
          <a:blip r:embed="rId7"/>
          <a:srcRect/>
          <a:stretch>
            <a:fillRect/>
          </a:stretch>
        </p:blipFill>
        <p:spPr bwMode="auto">
          <a:xfrm>
            <a:off x="357158" y="5072074"/>
            <a:ext cx="1000132" cy="857256"/>
          </a:xfrm>
          <a:prstGeom prst="flowChartDocument">
            <a:avLst/>
          </a:prstGeom>
          <a:noFill/>
        </p:spPr>
      </p:pic>
      <p:sp>
        <p:nvSpPr>
          <p:cNvPr id="79" name="ZoneTexte 78"/>
          <p:cNvSpPr txBox="1"/>
          <p:nvPr/>
        </p:nvSpPr>
        <p:spPr>
          <a:xfrm>
            <a:off x="1428728" y="5643578"/>
            <a:ext cx="714380" cy="210205"/>
          </a:xfrm>
          <a:prstGeom prst="flowChartDocument">
            <a:avLst/>
          </a:prstGeom>
          <a:noFill/>
        </p:spPr>
        <p:txBody>
          <a:bodyPr wrap="square" rtlCol="0">
            <a:spAutoFit/>
          </a:bodyPr>
          <a:lstStyle/>
          <a:p>
            <a:r>
              <a:rPr lang="fr-FR" sz="500" b="1" dirty="0">
                <a:solidFill>
                  <a:schemeClr val="bg1"/>
                </a:solidFill>
                <a:latin typeface="Times New Roman" pitchFamily="18" charset="0"/>
                <a:cs typeface="Times New Roman" pitchFamily="18" charset="0"/>
              </a:rPr>
              <a:t>Oued </a:t>
            </a:r>
            <a:r>
              <a:rPr lang="fr-FR" sz="500" b="1" dirty="0" err="1">
                <a:solidFill>
                  <a:schemeClr val="bg1"/>
                </a:solidFill>
                <a:latin typeface="Times New Roman" pitchFamily="18" charset="0"/>
                <a:cs typeface="Times New Roman" pitchFamily="18" charset="0"/>
              </a:rPr>
              <a:t>Dess</a:t>
            </a:r>
            <a:endParaRPr lang="fr-FR" sz="500" b="1" dirty="0">
              <a:solidFill>
                <a:schemeClr val="bg1"/>
              </a:solidFill>
              <a:latin typeface="Times New Roman" pitchFamily="18" charset="0"/>
              <a:cs typeface="Times New Roman" pitchFamily="18" charset="0"/>
            </a:endParaRPr>
          </a:p>
        </p:txBody>
      </p:sp>
      <p:sp>
        <p:nvSpPr>
          <p:cNvPr id="80" name="ZoneTexte 79"/>
          <p:cNvSpPr txBox="1"/>
          <p:nvPr/>
        </p:nvSpPr>
        <p:spPr>
          <a:xfrm>
            <a:off x="357158" y="5643578"/>
            <a:ext cx="663544" cy="210205"/>
          </a:xfrm>
          <a:prstGeom prst="flowChartDocument">
            <a:avLst/>
          </a:prstGeom>
          <a:noFill/>
        </p:spPr>
        <p:txBody>
          <a:bodyPr wrap="square" rtlCol="0">
            <a:spAutoFit/>
          </a:bodyPr>
          <a:lstStyle/>
          <a:p>
            <a:r>
              <a:rPr lang="fr-FR" sz="500" b="1" dirty="0">
                <a:solidFill>
                  <a:schemeClr val="bg1"/>
                </a:solidFill>
                <a:latin typeface="Times New Roman" pitchFamily="18" charset="0"/>
                <a:cs typeface="Times New Roman" pitchFamily="18" charset="0"/>
              </a:rPr>
              <a:t>Batna</a:t>
            </a:r>
          </a:p>
        </p:txBody>
      </p:sp>
      <p:sp>
        <p:nvSpPr>
          <p:cNvPr id="77" name="ZoneTexte 76"/>
          <p:cNvSpPr txBox="1"/>
          <p:nvPr/>
        </p:nvSpPr>
        <p:spPr>
          <a:xfrm>
            <a:off x="2500298" y="5715016"/>
            <a:ext cx="785818" cy="210205"/>
          </a:xfrm>
          <a:prstGeom prst="flowChartDocument">
            <a:avLst/>
          </a:prstGeom>
          <a:noFill/>
        </p:spPr>
        <p:txBody>
          <a:bodyPr wrap="square" rtlCol="0">
            <a:spAutoFit/>
          </a:bodyPr>
          <a:lstStyle/>
          <a:p>
            <a:r>
              <a:rPr lang="fr-FR" sz="500" b="1" dirty="0">
                <a:solidFill>
                  <a:schemeClr val="bg1"/>
                </a:solidFill>
                <a:latin typeface="Times New Roman" pitchFamily="18" charset="0"/>
                <a:cs typeface="Times New Roman" pitchFamily="18" charset="0"/>
              </a:rPr>
              <a:t>Parc de </a:t>
            </a:r>
            <a:r>
              <a:rPr lang="fr-FR" sz="500" b="1" dirty="0" err="1">
                <a:solidFill>
                  <a:schemeClr val="bg1"/>
                </a:solidFill>
                <a:latin typeface="Times New Roman" pitchFamily="18" charset="0"/>
                <a:cs typeface="Times New Roman" pitchFamily="18" charset="0"/>
              </a:rPr>
              <a:t>Gouraya</a:t>
            </a:r>
            <a:endParaRPr lang="fr-FR" sz="500" b="1" dirty="0">
              <a:solidFill>
                <a:schemeClr val="bg1"/>
              </a:solidFill>
              <a:latin typeface="Times New Roman" pitchFamily="18" charset="0"/>
              <a:cs typeface="Times New Roman" pitchFamily="18" charset="0"/>
            </a:endParaRPr>
          </a:p>
        </p:txBody>
      </p:sp>
      <p:pic>
        <p:nvPicPr>
          <p:cNvPr id="66" name="Picture 3"/>
          <p:cNvPicPr>
            <a:picLocks noChangeAspect="1" noChangeArrowheads="1"/>
          </p:cNvPicPr>
          <p:nvPr/>
        </p:nvPicPr>
        <p:blipFill>
          <a:blip r:embed="rId8"/>
          <a:srcRect/>
          <a:stretch>
            <a:fillRect/>
          </a:stretch>
        </p:blipFill>
        <p:spPr bwMode="auto">
          <a:xfrm>
            <a:off x="3643306" y="4922057"/>
            <a:ext cx="1709247" cy="1364463"/>
          </a:xfrm>
          <a:prstGeom prst="rect">
            <a:avLst/>
          </a:prstGeom>
          <a:noFill/>
          <a:ln w="9525">
            <a:noFill/>
            <a:miter lim="800000"/>
            <a:headEnd/>
            <a:tailEnd/>
          </a:ln>
          <a:effectLst/>
        </p:spPr>
      </p:pic>
      <p:grpSp>
        <p:nvGrpSpPr>
          <p:cNvPr id="44" name="Groupe 43"/>
          <p:cNvGrpSpPr/>
          <p:nvPr/>
        </p:nvGrpSpPr>
        <p:grpSpPr>
          <a:xfrm>
            <a:off x="266038" y="6075344"/>
            <a:ext cx="5933276" cy="557794"/>
            <a:chOff x="266038" y="6075344"/>
            <a:chExt cx="5933276" cy="557794"/>
          </a:xfrm>
        </p:grpSpPr>
        <p:sp>
          <p:nvSpPr>
            <p:cNvPr id="71" name="ZoneTexte 70"/>
            <p:cNvSpPr txBox="1"/>
            <p:nvPr/>
          </p:nvSpPr>
          <p:spPr>
            <a:xfrm>
              <a:off x="285720" y="6075344"/>
              <a:ext cx="2500330" cy="307777"/>
            </a:xfrm>
            <a:prstGeom prst="rect">
              <a:avLst/>
            </a:prstGeom>
            <a:noFill/>
          </p:spPr>
          <p:txBody>
            <a:bodyPr wrap="square" rtlCol="0">
              <a:spAutoFit/>
            </a:bodyPr>
            <a:lstStyle/>
            <a:p>
              <a:pPr>
                <a:buFont typeface="Wingdings" pitchFamily="2" charset="2"/>
                <a:buChar char="v"/>
              </a:pPr>
              <a:r>
                <a:rPr lang="fr-FR" sz="1400" b="1" dirty="0">
                  <a:solidFill>
                    <a:srgbClr val="0000FF"/>
                  </a:solidFill>
                </a:rPr>
                <a:t> Devenir &amp; Orientation</a:t>
              </a:r>
            </a:p>
          </p:txBody>
        </p:sp>
        <p:sp>
          <p:nvSpPr>
            <p:cNvPr id="83" name="ZoneTexte 82"/>
            <p:cNvSpPr txBox="1"/>
            <p:nvPr/>
          </p:nvSpPr>
          <p:spPr>
            <a:xfrm>
              <a:off x="2770290" y="6220038"/>
              <a:ext cx="3429024" cy="169277"/>
            </a:xfrm>
            <a:prstGeom prst="rect">
              <a:avLst/>
            </a:prstGeom>
            <a:noFill/>
          </p:spPr>
          <p:txBody>
            <a:bodyPr wrap="square" rtlCol="0">
              <a:spAutoFit/>
            </a:bodyPr>
            <a:lstStyle/>
            <a:p>
              <a:pPr algn="ctr"/>
              <a:r>
                <a:rPr lang="fr-FR" sz="500" b="1" dirty="0">
                  <a:solidFill>
                    <a:srgbClr val="0000FF"/>
                  </a:solidFill>
                  <a:latin typeface="Cambria" pitchFamily="18" charset="0"/>
                </a:rPr>
                <a:t>Figure 3:</a:t>
              </a:r>
              <a:r>
                <a:rPr lang="fr-FR" sz="500" dirty="0">
                  <a:latin typeface="Cambria" pitchFamily="18" charset="0"/>
                </a:rPr>
                <a:t> Les différents départements de spécialité.</a:t>
              </a:r>
            </a:p>
          </p:txBody>
        </p:sp>
        <p:sp>
          <p:nvSpPr>
            <p:cNvPr id="82" name="ZoneTexte 81"/>
            <p:cNvSpPr txBox="1"/>
            <p:nvPr/>
          </p:nvSpPr>
          <p:spPr>
            <a:xfrm>
              <a:off x="266038" y="6294584"/>
              <a:ext cx="3500462" cy="338554"/>
            </a:xfrm>
            <a:prstGeom prst="rect">
              <a:avLst/>
            </a:prstGeom>
            <a:noFill/>
          </p:spPr>
          <p:txBody>
            <a:bodyPr wrap="square" rtlCol="0">
              <a:spAutoFit/>
            </a:bodyPr>
            <a:lstStyle/>
            <a:p>
              <a:pPr algn="just">
                <a:tabLst>
                  <a:tab pos="90488" algn="l"/>
                </a:tabLst>
              </a:pPr>
              <a:r>
                <a:rPr lang="fr-FR" sz="800" dirty="0">
                  <a:latin typeface="Times New Roman" pitchFamily="18" charset="0"/>
                  <a:cs typeface="Times New Roman" pitchFamily="18" charset="0"/>
                </a:rPr>
                <a:t>	L’étudiant est orienté selon son choix (fiche de vœux) et son classement vers l’une des pré-spécialités (L2) ou des spécialités de licence (L3).</a:t>
              </a:r>
            </a:p>
          </p:txBody>
        </p:sp>
      </p:grpSp>
      <p:pic>
        <p:nvPicPr>
          <p:cNvPr id="1026" name="Picture 2" descr="C:\Users\Acer\Desktop\photos poster final\20150507_112558.jpg"/>
          <p:cNvPicPr>
            <a:picLocks noChangeAspect="1" noChangeArrowheads="1"/>
          </p:cNvPicPr>
          <p:nvPr/>
        </p:nvPicPr>
        <p:blipFill>
          <a:blip r:embed="rId9"/>
          <a:srcRect/>
          <a:stretch>
            <a:fillRect/>
          </a:stretch>
        </p:blipFill>
        <p:spPr bwMode="auto">
          <a:xfrm>
            <a:off x="2783230" y="3714752"/>
            <a:ext cx="1002952" cy="714380"/>
          </a:xfrm>
          <a:prstGeom prst="ellipse">
            <a:avLst/>
          </a:prstGeom>
          <a:noFill/>
        </p:spPr>
      </p:pic>
      <p:pic>
        <p:nvPicPr>
          <p:cNvPr id="5" name="Picture 3" descr="C:\Users\Acer\Desktop\photos poster final\20150507_112404.jpg"/>
          <p:cNvPicPr>
            <a:picLocks noChangeAspect="1" noChangeArrowheads="1"/>
          </p:cNvPicPr>
          <p:nvPr/>
        </p:nvPicPr>
        <p:blipFill>
          <a:blip r:embed="rId10"/>
          <a:srcRect/>
          <a:stretch>
            <a:fillRect/>
          </a:stretch>
        </p:blipFill>
        <p:spPr bwMode="auto">
          <a:xfrm>
            <a:off x="1643042" y="3714752"/>
            <a:ext cx="1002952" cy="714380"/>
          </a:xfrm>
          <a:prstGeom prst="ellipse">
            <a:avLst/>
          </a:prstGeom>
          <a:noFill/>
        </p:spPr>
      </p:pic>
      <p:pic>
        <p:nvPicPr>
          <p:cNvPr id="6" name="Picture 4" descr="C:\Users\Acer\Desktop\photos poster final\20150507_112537.jpg"/>
          <p:cNvPicPr>
            <a:picLocks noChangeAspect="1" noChangeArrowheads="1"/>
          </p:cNvPicPr>
          <p:nvPr/>
        </p:nvPicPr>
        <p:blipFill>
          <a:blip r:embed="rId11"/>
          <a:srcRect/>
          <a:stretch>
            <a:fillRect/>
          </a:stretch>
        </p:blipFill>
        <p:spPr bwMode="auto">
          <a:xfrm>
            <a:off x="500268" y="3714752"/>
            <a:ext cx="1001308" cy="714380"/>
          </a:xfrm>
          <a:prstGeom prst="ellipse">
            <a:avLst/>
          </a:prstGeom>
          <a:noFill/>
        </p:spPr>
      </p:pic>
      <p:sp>
        <p:nvSpPr>
          <p:cNvPr id="62" name="ZoneTexte 61"/>
          <p:cNvSpPr txBox="1"/>
          <p:nvPr/>
        </p:nvSpPr>
        <p:spPr>
          <a:xfrm>
            <a:off x="277648" y="4764297"/>
            <a:ext cx="3222782" cy="307777"/>
          </a:xfrm>
          <a:prstGeom prst="rect">
            <a:avLst/>
          </a:prstGeom>
          <a:noFill/>
        </p:spPr>
        <p:txBody>
          <a:bodyPr wrap="square" rtlCol="0">
            <a:spAutoFit/>
          </a:bodyPr>
          <a:lstStyle/>
          <a:p>
            <a:pPr algn="just">
              <a:tabLst>
                <a:tab pos="358775" algn="l"/>
              </a:tabLst>
            </a:pPr>
            <a:r>
              <a:rPr lang="fr-FR" sz="700" dirty="0">
                <a:latin typeface="Times New Roman" pitchFamily="18" charset="0"/>
                <a:cs typeface="Times New Roman" pitchFamily="18" charset="0"/>
              </a:rPr>
              <a:t>	Des </a:t>
            </a:r>
            <a:r>
              <a:rPr lang="fr-FR" sz="700" dirty="0" smtClean="0">
                <a:latin typeface="Times New Roman" pitchFamily="18" charset="0"/>
                <a:cs typeface="Times New Roman" pitchFamily="18" charset="0"/>
              </a:rPr>
              <a:t>sorties </a:t>
            </a:r>
            <a:r>
              <a:rPr lang="fr-FR" sz="700" dirty="0">
                <a:latin typeface="Times New Roman" pitchFamily="18" charset="0"/>
                <a:cs typeface="Times New Roman" pitchFamily="18" charset="0"/>
              </a:rPr>
              <a:t>sur terrain sont au programme des L2 notamment pour les matières de botanique et d’écologie.</a:t>
            </a:r>
          </a:p>
        </p:txBody>
      </p:sp>
      <p:sp>
        <p:nvSpPr>
          <p:cNvPr id="53" name="ZoneTexte 52"/>
          <p:cNvSpPr txBox="1"/>
          <p:nvPr/>
        </p:nvSpPr>
        <p:spPr>
          <a:xfrm>
            <a:off x="8566532" y="4152979"/>
            <a:ext cx="648938" cy="2062103"/>
          </a:xfrm>
          <a:prstGeom prst="rect">
            <a:avLst/>
          </a:prstGeom>
          <a:noFill/>
        </p:spPr>
        <p:txBody>
          <a:bodyPr wrap="square" rtlCol="0">
            <a:spAutoFit/>
          </a:bodyPr>
          <a:lstStyle/>
          <a:p>
            <a:r>
              <a:rPr lang="fr-FR" sz="3200" b="1" dirty="0">
                <a:solidFill>
                  <a:schemeClr val="bg1"/>
                </a:solidFill>
                <a:effectLst>
                  <a:outerShdw blurRad="38100" dist="38100" dir="2700000" algn="tl">
                    <a:srgbClr val="000000">
                      <a:alpha val="43137"/>
                    </a:srgbClr>
                  </a:outerShdw>
                </a:effectLst>
                <a:latin typeface="Courier New" pitchFamily="49" charset="0"/>
                <a:cs typeface="Courier New" pitchFamily="49" charset="0"/>
              </a:rPr>
              <a:t>T</a:t>
            </a:r>
          </a:p>
          <a:p>
            <a:r>
              <a:rPr lang="fr-FR" sz="3200" b="1" dirty="0">
                <a:solidFill>
                  <a:schemeClr val="bg1"/>
                </a:solidFill>
                <a:effectLst>
                  <a:outerShdw blurRad="38100" dist="38100" dir="2700000" algn="tl">
                    <a:srgbClr val="000000">
                      <a:alpha val="43137"/>
                    </a:srgbClr>
                  </a:outerShdw>
                </a:effectLst>
                <a:latin typeface="Courier New" pitchFamily="49" charset="0"/>
                <a:cs typeface="Courier New" pitchFamily="49" charset="0"/>
              </a:rPr>
              <a:t>C</a:t>
            </a:r>
            <a:endParaRPr lang="fr-FR" b="1" dirty="0">
              <a:solidFill>
                <a:schemeClr val="bg1"/>
              </a:solidFill>
              <a:effectLst>
                <a:outerShdw blurRad="38100" dist="38100" dir="2700000" algn="tl">
                  <a:srgbClr val="000000">
                    <a:alpha val="43137"/>
                  </a:srgbClr>
                </a:outerShdw>
              </a:effectLst>
              <a:latin typeface="Courier New" pitchFamily="49" charset="0"/>
              <a:cs typeface="Courier New" pitchFamily="49" charset="0"/>
            </a:endParaRPr>
          </a:p>
          <a:p>
            <a:r>
              <a:rPr lang="fr-FR" sz="3200" b="1" dirty="0">
                <a:solidFill>
                  <a:schemeClr val="bg1"/>
                </a:solidFill>
                <a:effectLst>
                  <a:outerShdw blurRad="38100" dist="38100" dir="2700000" algn="tl">
                    <a:srgbClr val="000000">
                      <a:alpha val="43137"/>
                    </a:srgbClr>
                  </a:outerShdw>
                </a:effectLst>
                <a:latin typeface="Courier New" pitchFamily="49" charset="0"/>
                <a:cs typeface="Courier New" pitchFamily="49" charset="0"/>
              </a:rPr>
              <a:t>S</a:t>
            </a:r>
          </a:p>
          <a:p>
            <a:r>
              <a:rPr lang="fr-FR" sz="3200" b="1" dirty="0">
                <a:solidFill>
                  <a:schemeClr val="bg1"/>
                </a:solidFill>
                <a:effectLst>
                  <a:outerShdw blurRad="38100" dist="38100" dir="2700000" algn="tl">
                    <a:srgbClr val="000000">
                      <a:alpha val="43137"/>
                    </a:srgbClr>
                  </a:outerShdw>
                </a:effectLst>
                <a:latin typeface="Courier New" pitchFamily="49" charset="0"/>
                <a:cs typeface="Courier New" pitchFamily="49" charset="0"/>
              </a:rPr>
              <a:t>N</a:t>
            </a:r>
          </a:p>
        </p:txBody>
      </p:sp>
      <p:graphicFrame>
        <p:nvGraphicFramePr>
          <p:cNvPr id="65" name="Graphique 64">
            <a:extLst>
              <a:ext uri="{FF2B5EF4-FFF2-40B4-BE49-F238E27FC236}">
                <a16:creationId xmlns="" xmlns:a16="http://schemas.microsoft.com/office/drawing/2014/main" id="{932DB806-0E88-42E2-BE92-597B3E3C5DA2}"/>
              </a:ext>
            </a:extLst>
          </p:cNvPr>
          <p:cNvGraphicFramePr>
            <a:graphicFrameLocks/>
          </p:cNvGraphicFramePr>
          <p:nvPr>
            <p:extLst>
              <p:ext uri="{D42A27DB-BD31-4B8C-83A1-F6EECF244321}">
                <p14:modId xmlns="" xmlns:p14="http://schemas.microsoft.com/office/powerpoint/2010/main" val="2950193630"/>
              </p:ext>
            </p:extLst>
          </p:nvPr>
        </p:nvGraphicFramePr>
        <p:xfrm>
          <a:off x="6353073" y="2305179"/>
          <a:ext cx="2500330" cy="1454556"/>
        </p:xfrm>
        <a:graphic>
          <a:graphicData uri="http://schemas.openxmlformats.org/drawingml/2006/chart">
            <c:chart xmlns:c="http://schemas.openxmlformats.org/drawingml/2006/chart" xmlns:r="http://schemas.openxmlformats.org/officeDocument/2006/relationships" r:id="rId12"/>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500166" y="642918"/>
            <a:ext cx="6429420" cy="1643074"/>
          </a:xfrm>
          <a:prstGeom prst="round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lnSpc>
                <a:spcPct val="200000"/>
              </a:lnSpc>
            </a:pPr>
            <a:r>
              <a:rPr lang="fr-FR" sz="2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1</a:t>
            </a:r>
            <a:r>
              <a:rPr lang="fr-FR" sz="2400" b="1" baseline="30000"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ère</a:t>
            </a:r>
            <a:r>
              <a:rPr lang="fr-FR" sz="2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Année (L1)           2</a:t>
            </a:r>
            <a:r>
              <a:rPr lang="fr-FR" sz="2400" b="1" baseline="30000"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ème</a:t>
            </a:r>
            <a:r>
              <a:rPr lang="fr-FR" sz="2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Année (L2)</a:t>
            </a:r>
          </a:p>
          <a:p>
            <a:pPr algn="ctr">
              <a:lnSpc>
                <a:spcPct val="200000"/>
              </a:lnSpc>
            </a:pPr>
            <a:r>
              <a:rPr lang="fr-FR" sz="20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Pré-Spécialités (Filières)</a:t>
            </a:r>
          </a:p>
        </p:txBody>
      </p:sp>
      <p:grpSp>
        <p:nvGrpSpPr>
          <p:cNvPr id="3" name="Groupe 2"/>
          <p:cNvGrpSpPr/>
          <p:nvPr/>
        </p:nvGrpSpPr>
        <p:grpSpPr>
          <a:xfrm>
            <a:off x="357190" y="4477416"/>
            <a:ext cx="8715340" cy="1146396"/>
            <a:chOff x="214282" y="1639661"/>
            <a:chExt cx="8715340" cy="1146396"/>
          </a:xfrm>
          <a:solidFill>
            <a:schemeClr val="bg1"/>
          </a:solidFill>
        </p:grpSpPr>
        <p:sp>
          <p:nvSpPr>
            <p:cNvPr id="4" name="Rectangle à coins arrondis 3"/>
            <p:cNvSpPr/>
            <p:nvPr/>
          </p:nvSpPr>
          <p:spPr>
            <a:xfrm>
              <a:off x="214282" y="1639661"/>
              <a:ext cx="1857388" cy="1146396"/>
            </a:xfrm>
            <a:prstGeom prst="roundRect">
              <a:avLst/>
            </a:prstGeom>
            <a:grp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r>
                <a:rPr lang="fr-FR" sz="2000" b="1" dirty="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L2 :</a:t>
              </a:r>
              <a:r>
                <a:rPr lang="fr-FR" sz="20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fr-FR" sz="20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Sciences</a:t>
              </a:r>
            </a:p>
            <a:p>
              <a:pPr algn="ctr"/>
              <a:endParaRPr lang="fr-FR" sz="105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a:p>
              <a:pPr algn="ctr"/>
              <a:r>
                <a:rPr lang="fr-FR" sz="20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Biologiques</a:t>
              </a:r>
            </a:p>
          </p:txBody>
        </p:sp>
        <p:sp>
          <p:nvSpPr>
            <p:cNvPr id="5" name="Rectangle à coins arrondis 4"/>
            <p:cNvSpPr/>
            <p:nvPr/>
          </p:nvSpPr>
          <p:spPr>
            <a:xfrm>
              <a:off x="2428860" y="1639661"/>
              <a:ext cx="2071702" cy="1146396"/>
            </a:xfrm>
            <a:prstGeom prst="roundRect">
              <a:avLst/>
            </a:prstGeom>
            <a:grp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r>
                <a:rPr lang="fr-FR" sz="2000" b="1" dirty="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L2 : </a:t>
              </a:r>
              <a:r>
                <a:rPr lang="fr-FR" sz="20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Ecologie </a:t>
              </a:r>
              <a:r>
                <a:rPr lang="fr-FR" sz="12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&amp; </a:t>
              </a:r>
              <a:r>
                <a:rPr lang="fr-FR" sz="20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Environnement</a:t>
              </a:r>
            </a:p>
          </p:txBody>
        </p:sp>
        <p:sp>
          <p:nvSpPr>
            <p:cNvPr id="6" name="Rectangle à coins arrondis 5"/>
            <p:cNvSpPr/>
            <p:nvPr/>
          </p:nvSpPr>
          <p:spPr>
            <a:xfrm>
              <a:off x="4714876" y="1639661"/>
              <a:ext cx="1857388" cy="1146396"/>
            </a:xfrm>
            <a:prstGeom prst="roundRect">
              <a:avLst/>
            </a:prstGeom>
            <a:grp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r>
                <a:rPr lang="fr-FR" sz="2000" b="1" dirty="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L2 : </a:t>
              </a:r>
              <a:r>
                <a:rPr lang="fr-FR" sz="20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Sciences</a:t>
              </a:r>
            </a:p>
            <a:p>
              <a:pPr algn="ctr"/>
              <a:endParaRPr lang="fr-FR" sz="8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a:p>
              <a:pPr algn="ctr"/>
              <a:r>
                <a:rPr lang="fr-FR" sz="20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Alimentaires</a:t>
              </a:r>
            </a:p>
          </p:txBody>
        </p:sp>
        <p:sp>
          <p:nvSpPr>
            <p:cNvPr id="7" name="Rectangle à coins arrondis 6"/>
            <p:cNvSpPr/>
            <p:nvPr/>
          </p:nvSpPr>
          <p:spPr>
            <a:xfrm>
              <a:off x="6715108" y="1639661"/>
              <a:ext cx="2214514" cy="1146396"/>
            </a:xfrm>
            <a:prstGeom prst="roundRect">
              <a:avLst/>
            </a:prstGeom>
            <a:grp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tabLst>
                  <a:tab pos="808038" algn="l"/>
                </a:tabLst>
              </a:pPr>
              <a:r>
                <a:rPr lang="fr-FR" sz="2000" b="1" dirty="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L2 : </a:t>
              </a:r>
              <a:r>
                <a:rPr lang="fr-FR" sz="2000" b="1"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Biotechnologies</a:t>
              </a:r>
              <a:endParaRPr lang="fr-FR" sz="20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grpSp>
      <p:cxnSp>
        <p:nvCxnSpPr>
          <p:cNvPr id="9" name="Connecteur droit avec flèche 8"/>
          <p:cNvCxnSpPr>
            <a:stCxn id="2" idx="2"/>
            <a:endCxn id="4" idx="0"/>
          </p:cNvCxnSpPr>
          <p:nvPr/>
        </p:nvCxnSpPr>
        <p:spPr bwMode="auto">
          <a:xfrm rot="5400000">
            <a:off x="1904668" y="1667208"/>
            <a:ext cx="2191424" cy="342899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0" name="Connecteur droit avec flèche 9"/>
          <p:cNvCxnSpPr>
            <a:stCxn id="2" idx="2"/>
            <a:endCxn id="5" idx="0"/>
          </p:cNvCxnSpPr>
          <p:nvPr/>
        </p:nvCxnSpPr>
        <p:spPr bwMode="auto">
          <a:xfrm rot="5400000">
            <a:off x="3065536" y="2828076"/>
            <a:ext cx="2191424" cy="1107257"/>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1" name="Connecteur droit avec flèche 10"/>
          <p:cNvCxnSpPr>
            <a:stCxn id="2" idx="2"/>
            <a:endCxn id="6" idx="0"/>
          </p:cNvCxnSpPr>
          <p:nvPr/>
        </p:nvCxnSpPr>
        <p:spPr bwMode="auto">
          <a:xfrm rot="16200000" flipH="1">
            <a:off x="4154965" y="2845903"/>
            <a:ext cx="2191424" cy="107160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2" name="Connecteur droit avec flèche 11"/>
          <p:cNvCxnSpPr>
            <a:cxnSpLocks/>
            <a:stCxn id="2" idx="2"/>
            <a:endCxn id="7" idx="0"/>
          </p:cNvCxnSpPr>
          <p:nvPr/>
        </p:nvCxnSpPr>
        <p:spPr bwMode="auto">
          <a:xfrm rot="16200000" flipH="1">
            <a:off x="5244362" y="1756505"/>
            <a:ext cx="2191424" cy="3250397"/>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3" name="Rectangle à coins arrondis 12"/>
          <p:cNvSpPr/>
          <p:nvPr/>
        </p:nvSpPr>
        <p:spPr>
          <a:xfrm>
            <a:off x="2917350" y="3071810"/>
            <a:ext cx="3643339" cy="500065"/>
          </a:xfrm>
          <a:prstGeom prst="roundRect">
            <a:avLst/>
          </a:prstGeom>
          <a:solidFill>
            <a:schemeClr val="bg1"/>
          </a:solidFill>
          <a:ln w="3175">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r>
              <a:rPr lang="fr-FR" sz="20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Fiche de vœux + Classement</a:t>
            </a:r>
          </a:p>
        </p:txBody>
      </p:sp>
      <p:sp>
        <p:nvSpPr>
          <p:cNvPr id="14" name="Flèche droite 13"/>
          <p:cNvSpPr/>
          <p:nvPr/>
        </p:nvSpPr>
        <p:spPr bwMode="auto">
          <a:xfrm>
            <a:off x="4357686" y="1202847"/>
            <a:ext cx="642942" cy="14287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500166" y="642918"/>
            <a:ext cx="6429420" cy="1643074"/>
          </a:xfrm>
          <a:prstGeom prst="round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lnSpc>
                <a:spcPct val="200000"/>
              </a:lnSpc>
            </a:pPr>
            <a:r>
              <a:rPr lang="fr-FR" sz="2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2</a:t>
            </a:r>
            <a:r>
              <a:rPr lang="fr-FR" sz="2400" b="1" baseline="30000"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ème</a:t>
            </a:r>
            <a:r>
              <a:rPr lang="fr-FR" sz="2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Année (L2)              3</a:t>
            </a:r>
            <a:r>
              <a:rPr lang="fr-FR" sz="2400" b="1" baseline="30000"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ème</a:t>
            </a:r>
            <a:r>
              <a:rPr lang="fr-FR" sz="2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 Année (L3)</a:t>
            </a:r>
          </a:p>
          <a:p>
            <a:pPr algn="ctr">
              <a:lnSpc>
                <a:spcPct val="200000"/>
              </a:lnSpc>
            </a:pPr>
            <a:r>
              <a:rPr lang="fr-FR" sz="20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Spécialités (Filières)</a:t>
            </a:r>
          </a:p>
        </p:txBody>
      </p:sp>
      <p:sp>
        <p:nvSpPr>
          <p:cNvPr id="4" name="Rectangle à coins arrondis 3"/>
          <p:cNvSpPr/>
          <p:nvPr/>
        </p:nvSpPr>
        <p:spPr>
          <a:xfrm>
            <a:off x="142844" y="4429132"/>
            <a:ext cx="1285884" cy="1451914"/>
          </a:xfrm>
          <a:prstGeom prst="round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endParaRPr lang="fr-FR" sz="1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Rectangle à coins arrondis 4"/>
          <p:cNvSpPr/>
          <p:nvPr/>
        </p:nvSpPr>
        <p:spPr>
          <a:xfrm>
            <a:off x="1620643" y="4429132"/>
            <a:ext cx="1119108" cy="1451914"/>
          </a:xfrm>
          <a:prstGeom prst="round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endParaRPr lang="fr-FR" sz="1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6" name="Rectangle à coins arrondis 5"/>
          <p:cNvSpPr/>
          <p:nvPr/>
        </p:nvSpPr>
        <p:spPr>
          <a:xfrm>
            <a:off x="3143240" y="4452286"/>
            <a:ext cx="1214446" cy="1428760"/>
          </a:xfrm>
          <a:prstGeom prst="round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endParaRPr lang="fr-FR" sz="1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 name="Rectangle à coins arrondis 6"/>
          <p:cNvSpPr/>
          <p:nvPr/>
        </p:nvSpPr>
        <p:spPr>
          <a:xfrm>
            <a:off x="4572000" y="4452286"/>
            <a:ext cx="1214446" cy="1428760"/>
          </a:xfrm>
          <a:prstGeom prst="round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tabLst>
                <a:tab pos="808038" algn="l"/>
              </a:tabLst>
            </a:pPr>
            <a:endParaRPr lang="fr-FR" sz="1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cxnSp>
        <p:nvCxnSpPr>
          <p:cNvPr id="9" name="Connecteur droit avec flèche 8"/>
          <p:cNvCxnSpPr>
            <a:stCxn id="2" idx="2"/>
            <a:endCxn id="4" idx="0"/>
          </p:cNvCxnSpPr>
          <p:nvPr/>
        </p:nvCxnSpPr>
        <p:spPr bwMode="auto">
          <a:xfrm rot="5400000">
            <a:off x="1678761" y="1393017"/>
            <a:ext cx="2143140" cy="392909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0" name="Connecteur droit avec flèche 9"/>
          <p:cNvCxnSpPr>
            <a:stCxn id="2" idx="2"/>
            <a:endCxn id="5" idx="0"/>
          </p:cNvCxnSpPr>
          <p:nvPr/>
        </p:nvCxnSpPr>
        <p:spPr bwMode="auto">
          <a:xfrm rot="5400000">
            <a:off x="2375967" y="2090223"/>
            <a:ext cx="2143140" cy="253467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1" name="Connecteur droit avec flèche 10"/>
          <p:cNvCxnSpPr>
            <a:stCxn id="2" idx="2"/>
            <a:endCxn id="6" idx="0"/>
          </p:cNvCxnSpPr>
          <p:nvPr/>
        </p:nvCxnSpPr>
        <p:spPr bwMode="auto">
          <a:xfrm rot="5400000">
            <a:off x="3149523" y="2886933"/>
            <a:ext cx="2166294" cy="96441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2" name="Connecteur droit avec flèche 11"/>
          <p:cNvCxnSpPr>
            <a:stCxn id="2" idx="2"/>
            <a:endCxn id="7" idx="0"/>
          </p:cNvCxnSpPr>
          <p:nvPr/>
        </p:nvCxnSpPr>
        <p:spPr bwMode="auto">
          <a:xfrm rot="16200000" flipH="1">
            <a:off x="3863902" y="3136965"/>
            <a:ext cx="2166294" cy="464347"/>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Flèche droite 13"/>
          <p:cNvSpPr/>
          <p:nvPr/>
        </p:nvSpPr>
        <p:spPr bwMode="auto">
          <a:xfrm>
            <a:off x="4405974" y="1166134"/>
            <a:ext cx="642942" cy="14287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19" name="Rectangle à coins arrondis 18"/>
          <p:cNvSpPr/>
          <p:nvPr/>
        </p:nvSpPr>
        <p:spPr>
          <a:xfrm>
            <a:off x="7500958" y="4429132"/>
            <a:ext cx="1571636" cy="1451914"/>
          </a:xfrm>
          <a:prstGeom prst="round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tabLst>
                <a:tab pos="808038" algn="l"/>
              </a:tabLst>
            </a:pPr>
            <a:endParaRPr lang="fr-FR" sz="14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20" name="Rectangle à coins arrondis 19"/>
          <p:cNvSpPr/>
          <p:nvPr/>
        </p:nvSpPr>
        <p:spPr>
          <a:xfrm>
            <a:off x="5929322" y="4429132"/>
            <a:ext cx="1401562" cy="1451914"/>
          </a:xfrm>
          <a:prstGeom prst="round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tabLst>
                <a:tab pos="808038" algn="l"/>
              </a:tabLst>
            </a:pPr>
            <a:endParaRPr lang="fr-FR" sz="1400" b="1" dirty="0">
              <a:solidFill>
                <a:schemeClr val="tx1"/>
              </a:solidFill>
              <a:latin typeface="Times New Roman" pitchFamily="18" charset="0"/>
              <a:cs typeface="Times New Roman" pitchFamily="18" charset="0"/>
            </a:endParaRPr>
          </a:p>
        </p:txBody>
      </p:sp>
      <p:sp>
        <p:nvSpPr>
          <p:cNvPr id="43" name="ZoneTexte 42"/>
          <p:cNvSpPr txBox="1"/>
          <p:nvPr/>
        </p:nvSpPr>
        <p:spPr>
          <a:xfrm>
            <a:off x="7429520" y="4880910"/>
            <a:ext cx="1656637" cy="830997"/>
          </a:xfrm>
          <a:prstGeom prst="rect">
            <a:avLst/>
          </a:prstGeom>
          <a:noFill/>
        </p:spPr>
        <p:txBody>
          <a:bodyPr wrap="square" rtlCol="0">
            <a:spAutoFit/>
          </a:bodyPr>
          <a:lstStyle/>
          <a:p>
            <a:pPr algn="ctr"/>
            <a:r>
              <a:rPr lang="fr-FR" sz="1600" b="1" dirty="0" smtClean="0">
                <a:latin typeface="Times New Roman" pitchFamily="18" charset="0"/>
                <a:cs typeface="Times New Roman" pitchFamily="18" charset="0"/>
              </a:rPr>
              <a:t>Microbiologie /</a:t>
            </a:r>
          </a:p>
          <a:p>
            <a:pPr algn="ctr"/>
            <a:r>
              <a:rPr lang="fr-FR" sz="1600" b="1" dirty="0" smtClean="0">
                <a:latin typeface="Times New Roman" pitchFamily="18" charset="0"/>
                <a:cs typeface="Times New Roman" pitchFamily="18" charset="0"/>
              </a:rPr>
              <a:t> Biotechnologies microbienne</a:t>
            </a:r>
            <a:endParaRPr lang="fr-FR" sz="1600" b="1" dirty="0">
              <a:latin typeface="Times New Roman" pitchFamily="18" charset="0"/>
              <a:cs typeface="Times New Roman" pitchFamily="18" charset="0"/>
            </a:endParaRPr>
          </a:p>
        </p:txBody>
      </p:sp>
      <p:sp>
        <p:nvSpPr>
          <p:cNvPr id="44" name="ZoneTexte 43"/>
          <p:cNvSpPr txBox="1"/>
          <p:nvPr/>
        </p:nvSpPr>
        <p:spPr>
          <a:xfrm>
            <a:off x="5857884" y="4786322"/>
            <a:ext cx="1571636" cy="584775"/>
          </a:xfrm>
          <a:prstGeom prst="rect">
            <a:avLst/>
          </a:prstGeom>
          <a:noFill/>
        </p:spPr>
        <p:txBody>
          <a:bodyPr wrap="square" rtlCol="0">
            <a:spAutoFit/>
          </a:bodyPr>
          <a:lstStyle/>
          <a:p>
            <a:pPr algn="ctr">
              <a:tabLst>
                <a:tab pos="808038" algn="l"/>
              </a:tabLst>
            </a:pPr>
            <a:r>
              <a:rPr lang="fr-FR" sz="1600" b="1" dirty="0">
                <a:solidFill>
                  <a:schemeClr val="tx1"/>
                </a:solidFill>
                <a:latin typeface="Times New Roman" pitchFamily="18" charset="0"/>
                <a:cs typeface="Times New Roman" pitchFamily="18" charset="0"/>
              </a:rPr>
              <a:t>Ecologie et environnement</a:t>
            </a:r>
            <a:endParaRPr lang="fr-FR" sz="16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5" name="ZoneTexte 44"/>
          <p:cNvSpPr txBox="1"/>
          <p:nvPr/>
        </p:nvSpPr>
        <p:spPr>
          <a:xfrm>
            <a:off x="4429124" y="4726459"/>
            <a:ext cx="1571636" cy="830997"/>
          </a:xfrm>
          <a:prstGeom prst="rect">
            <a:avLst/>
          </a:prstGeom>
          <a:noFill/>
        </p:spPr>
        <p:txBody>
          <a:bodyPr wrap="square" rtlCol="0">
            <a:spAutoFit/>
          </a:bodyPr>
          <a:lstStyle/>
          <a:p>
            <a:pPr algn="ctr">
              <a:tabLst>
                <a:tab pos="808038" algn="l"/>
              </a:tabLst>
            </a:pPr>
            <a:r>
              <a:rPr lang="fr-FR" sz="1600" b="1" dirty="0">
                <a:solidFill>
                  <a:schemeClr val="tx1"/>
                </a:solidFill>
                <a:latin typeface="Times New Roman" pitchFamily="18" charset="0"/>
                <a:cs typeface="Times New Roman" pitchFamily="18" charset="0"/>
              </a:rPr>
              <a:t>Biologie et physiologie végétale</a:t>
            </a:r>
            <a:endParaRPr lang="fr-FR" sz="16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6" name="ZoneTexte 45"/>
          <p:cNvSpPr txBox="1"/>
          <p:nvPr/>
        </p:nvSpPr>
        <p:spPr>
          <a:xfrm>
            <a:off x="2967627" y="4726459"/>
            <a:ext cx="1571636" cy="830997"/>
          </a:xfrm>
          <a:prstGeom prst="rect">
            <a:avLst/>
          </a:prstGeom>
          <a:noFill/>
        </p:spPr>
        <p:txBody>
          <a:bodyPr wrap="square" rtlCol="0">
            <a:spAutoFit/>
          </a:bodyPr>
          <a:lstStyle/>
          <a:p>
            <a:pPr algn="ctr"/>
            <a:r>
              <a:rPr lang="fr-FR" sz="1600" b="1" dirty="0">
                <a:solidFill>
                  <a:schemeClr val="tx1"/>
                </a:solidFill>
                <a:latin typeface="Times New Roman" pitchFamily="18" charset="0"/>
                <a:cs typeface="Times New Roman" pitchFamily="18" charset="0"/>
              </a:rPr>
              <a:t>Biologie et physiologie animale</a:t>
            </a:r>
            <a:endParaRPr lang="fr-FR" sz="16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7" name="ZoneTexte 46"/>
          <p:cNvSpPr txBox="1"/>
          <p:nvPr/>
        </p:nvSpPr>
        <p:spPr>
          <a:xfrm>
            <a:off x="1571604" y="4931186"/>
            <a:ext cx="1214446" cy="338554"/>
          </a:xfrm>
          <a:prstGeom prst="rect">
            <a:avLst/>
          </a:prstGeom>
          <a:noFill/>
        </p:spPr>
        <p:txBody>
          <a:bodyPr wrap="square" rtlCol="0">
            <a:spAutoFit/>
          </a:bodyPr>
          <a:lstStyle/>
          <a:p>
            <a:pPr algn="ctr"/>
            <a:r>
              <a:rPr lang="fr-FR" sz="1600" b="1" dirty="0">
                <a:solidFill>
                  <a:schemeClr val="tx1"/>
                </a:solidFill>
                <a:latin typeface="Times New Roman" pitchFamily="18" charset="0"/>
                <a:cs typeface="Times New Roman" pitchFamily="18" charset="0"/>
              </a:rPr>
              <a:t>Biochimie</a:t>
            </a:r>
            <a:endParaRPr lang="fr-FR" sz="16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8" name="ZoneTexte 47"/>
          <p:cNvSpPr txBox="1"/>
          <p:nvPr/>
        </p:nvSpPr>
        <p:spPr>
          <a:xfrm>
            <a:off x="-32" y="4786322"/>
            <a:ext cx="1571636" cy="830997"/>
          </a:xfrm>
          <a:prstGeom prst="rect">
            <a:avLst/>
          </a:prstGeom>
          <a:noFill/>
        </p:spPr>
        <p:txBody>
          <a:bodyPr wrap="square" rtlCol="0">
            <a:spAutoFit/>
          </a:bodyPr>
          <a:lstStyle/>
          <a:p>
            <a:pPr algn="ctr"/>
            <a:r>
              <a:rPr lang="fr-FR" sz="1600" b="1" dirty="0">
                <a:solidFill>
                  <a:schemeClr val="tx1"/>
                </a:solidFill>
                <a:latin typeface="Times New Roman" pitchFamily="18" charset="0"/>
                <a:cs typeface="Times New Roman" pitchFamily="18" charset="0"/>
              </a:rPr>
              <a:t>Alimentation, </a:t>
            </a:r>
          </a:p>
          <a:p>
            <a:pPr algn="ctr"/>
            <a:r>
              <a:rPr lang="fr-FR" sz="1600" b="1" dirty="0">
                <a:solidFill>
                  <a:schemeClr val="tx1"/>
                </a:solidFill>
                <a:latin typeface="Times New Roman" pitchFamily="18" charset="0"/>
                <a:cs typeface="Times New Roman" pitchFamily="18" charset="0"/>
              </a:rPr>
              <a:t>nutrition et pathologies</a:t>
            </a:r>
            <a:endParaRPr lang="fr-FR" sz="16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cxnSp>
        <p:nvCxnSpPr>
          <p:cNvPr id="49" name="Connecteur droit avec flèche 48"/>
          <p:cNvCxnSpPr>
            <a:stCxn id="2" idx="2"/>
            <a:endCxn id="20" idx="0"/>
          </p:cNvCxnSpPr>
          <p:nvPr/>
        </p:nvCxnSpPr>
        <p:spPr bwMode="auto">
          <a:xfrm rot="16200000" flipH="1">
            <a:off x="4600919" y="2399948"/>
            <a:ext cx="2143140" cy="1915227"/>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52" name="Connecteur droit avec flèche 51"/>
          <p:cNvCxnSpPr>
            <a:stCxn id="2" idx="2"/>
            <a:endCxn id="19" idx="0"/>
          </p:cNvCxnSpPr>
          <p:nvPr/>
        </p:nvCxnSpPr>
        <p:spPr bwMode="auto">
          <a:xfrm rot="16200000" flipH="1">
            <a:off x="5429256" y="1571612"/>
            <a:ext cx="2143140" cy="35719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3" name="Rectangle à coins arrondis 12"/>
          <p:cNvSpPr/>
          <p:nvPr/>
        </p:nvSpPr>
        <p:spPr>
          <a:xfrm>
            <a:off x="2801600" y="3071810"/>
            <a:ext cx="3761077" cy="500065"/>
          </a:xfrm>
          <a:prstGeom prst="roundRect">
            <a:avLst/>
          </a:prstGeom>
          <a:solidFill>
            <a:schemeClr val="bg1"/>
          </a:solidFill>
          <a:ln w="3175">
            <a:solidFill>
              <a:schemeClr val="tx1"/>
            </a:solidFill>
          </a:ln>
        </p:spPr>
        <p:style>
          <a:lnRef idx="3">
            <a:schemeClr val="lt1"/>
          </a:lnRef>
          <a:fillRef idx="1">
            <a:schemeClr val="accent3"/>
          </a:fillRef>
          <a:effectRef idx="1">
            <a:schemeClr val="accent3"/>
          </a:effectRef>
          <a:fontRef idx="minor">
            <a:schemeClr val="lt1"/>
          </a:fontRef>
        </p:style>
        <p:txBody>
          <a:bodyPr lIns="135331" tIns="67666" rIns="135331" bIns="67666" rtlCol="0" anchor="ctr"/>
          <a:lstStyle/>
          <a:p>
            <a:pPr algn="ctr"/>
            <a:r>
              <a:rPr lang="fr-FR" sz="20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Fiche de vœux + Classement</a:t>
            </a:r>
          </a:p>
        </p:txBody>
      </p:sp>
      <p:sp>
        <p:nvSpPr>
          <p:cNvPr id="55" name="Rectangle 54"/>
          <p:cNvSpPr/>
          <p:nvPr/>
        </p:nvSpPr>
        <p:spPr>
          <a:xfrm>
            <a:off x="571472" y="4429132"/>
            <a:ext cx="453970" cy="369332"/>
          </a:xfrm>
          <a:prstGeom prst="rect">
            <a:avLst/>
          </a:prstGeom>
        </p:spPr>
        <p:txBody>
          <a:bodyPr wrap="none">
            <a:spAutoFit/>
          </a:bodyPr>
          <a:lstStyle/>
          <a:p>
            <a:r>
              <a:rPr lang="fr-FR"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L3</a:t>
            </a:r>
            <a:endParaRPr lang="fr-FR" dirty="0"/>
          </a:p>
        </p:txBody>
      </p:sp>
      <p:sp>
        <p:nvSpPr>
          <p:cNvPr id="56" name="Rectangle 55"/>
          <p:cNvSpPr/>
          <p:nvPr/>
        </p:nvSpPr>
        <p:spPr>
          <a:xfrm>
            <a:off x="2000232" y="4429132"/>
            <a:ext cx="453970" cy="369332"/>
          </a:xfrm>
          <a:prstGeom prst="rect">
            <a:avLst/>
          </a:prstGeom>
        </p:spPr>
        <p:txBody>
          <a:bodyPr wrap="none">
            <a:spAutoFit/>
          </a:bodyPr>
          <a:lstStyle/>
          <a:p>
            <a:r>
              <a:rPr lang="fr-FR"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L3</a:t>
            </a:r>
            <a:endParaRPr lang="fr-FR" dirty="0"/>
          </a:p>
        </p:txBody>
      </p:sp>
      <p:sp>
        <p:nvSpPr>
          <p:cNvPr id="57" name="Rectangle 56"/>
          <p:cNvSpPr/>
          <p:nvPr/>
        </p:nvSpPr>
        <p:spPr>
          <a:xfrm>
            <a:off x="3618882" y="4429132"/>
            <a:ext cx="453970" cy="369332"/>
          </a:xfrm>
          <a:prstGeom prst="rect">
            <a:avLst/>
          </a:prstGeom>
        </p:spPr>
        <p:txBody>
          <a:bodyPr wrap="none">
            <a:spAutoFit/>
          </a:bodyPr>
          <a:lstStyle/>
          <a:p>
            <a:r>
              <a:rPr lang="fr-FR"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L3</a:t>
            </a:r>
            <a:endParaRPr lang="fr-FR" dirty="0"/>
          </a:p>
        </p:txBody>
      </p:sp>
      <p:sp>
        <p:nvSpPr>
          <p:cNvPr id="58" name="Rectangle 57"/>
          <p:cNvSpPr/>
          <p:nvPr/>
        </p:nvSpPr>
        <p:spPr>
          <a:xfrm>
            <a:off x="5000628" y="4429132"/>
            <a:ext cx="453970" cy="369332"/>
          </a:xfrm>
          <a:prstGeom prst="rect">
            <a:avLst/>
          </a:prstGeom>
        </p:spPr>
        <p:txBody>
          <a:bodyPr wrap="none">
            <a:spAutoFit/>
          </a:bodyPr>
          <a:lstStyle/>
          <a:p>
            <a:r>
              <a:rPr lang="fr-FR"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L3</a:t>
            </a:r>
            <a:endParaRPr lang="fr-FR" dirty="0"/>
          </a:p>
        </p:txBody>
      </p:sp>
      <p:sp>
        <p:nvSpPr>
          <p:cNvPr id="59" name="Rectangle 58"/>
          <p:cNvSpPr/>
          <p:nvPr/>
        </p:nvSpPr>
        <p:spPr>
          <a:xfrm>
            <a:off x="6357950" y="4429132"/>
            <a:ext cx="453970" cy="369332"/>
          </a:xfrm>
          <a:prstGeom prst="rect">
            <a:avLst/>
          </a:prstGeom>
        </p:spPr>
        <p:txBody>
          <a:bodyPr wrap="none">
            <a:spAutoFit/>
          </a:bodyPr>
          <a:lstStyle/>
          <a:p>
            <a:r>
              <a:rPr lang="fr-FR"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L3</a:t>
            </a:r>
            <a:endParaRPr lang="fr-FR" dirty="0"/>
          </a:p>
        </p:txBody>
      </p:sp>
      <p:sp>
        <p:nvSpPr>
          <p:cNvPr id="60" name="Rectangle 59"/>
          <p:cNvSpPr/>
          <p:nvPr/>
        </p:nvSpPr>
        <p:spPr>
          <a:xfrm>
            <a:off x="8047120" y="4429132"/>
            <a:ext cx="453970" cy="369332"/>
          </a:xfrm>
          <a:prstGeom prst="rect">
            <a:avLst/>
          </a:prstGeom>
        </p:spPr>
        <p:txBody>
          <a:bodyPr wrap="none">
            <a:spAutoFit/>
          </a:bodyPr>
          <a:lstStyle/>
          <a:p>
            <a:r>
              <a:rPr lang="fr-FR"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L3</a:t>
            </a:r>
            <a:endParaRPr lang="fr-FR" dirty="0"/>
          </a:p>
        </p:txBody>
      </p:sp>
      <p:sp>
        <p:nvSpPr>
          <p:cNvPr id="1026" name="Text Box 2"/>
          <p:cNvSpPr txBox="1">
            <a:spLocks noChangeArrowheads="1"/>
          </p:cNvSpPr>
          <p:nvPr/>
        </p:nvSpPr>
        <p:spPr bwMode="auto">
          <a:xfrm>
            <a:off x="177776" y="6011885"/>
            <a:ext cx="1250952" cy="631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200" b="1" i="0" u="none" strike="noStrike" cap="none" normalizeH="0" baseline="0" dirty="0">
                <a:ln>
                  <a:noFill/>
                </a:ln>
                <a:solidFill>
                  <a:schemeClr val="tx1"/>
                </a:solidFill>
                <a:effectLst/>
                <a:latin typeface="Calibri" pitchFamily="34" charset="0"/>
                <a:cs typeface="Arial" pitchFamily="34" charset="0"/>
              </a:rPr>
              <a:t>Département des Sciences Alimentaires</a:t>
            </a:r>
            <a:endParaRPr kumimoji="0" lang="fr-FR" sz="2800" b="0" i="0" u="none" strike="noStrike" cap="none" normalizeH="0" baseline="0" dirty="0">
              <a:ln>
                <a:noFill/>
              </a:ln>
              <a:solidFill>
                <a:schemeClr val="tx1"/>
              </a:solidFill>
              <a:effectLst/>
              <a:latin typeface="Arial" pitchFamily="34" charset="0"/>
              <a:cs typeface="Arial" pitchFamily="34" charset="0"/>
            </a:endParaRPr>
          </a:p>
        </p:txBody>
      </p:sp>
      <p:sp>
        <p:nvSpPr>
          <p:cNvPr id="1027" name="Text Box 3"/>
          <p:cNvSpPr txBox="1">
            <a:spLocks noChangeArrowheads="1"/>
          </p:cNvSpPr>
          <p:nvPr/>
        </p:nvSpPr>
        <p:spPr bwMode="auto">
          <a:xfrm>
            <a:off x="1428728" y="6010298"/>
            <a:ext cx="1643074" cy="6334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200" b="1" i="0" u="none" strike="noStrike" cap="none" normalizeH="0" baseline="0" dirty="0">
                <a:ln>
                  <a:noFill/>
                </a:ln>
                <a:solidFill>
                  <a:schemeClr val="tx1"/>
                </a:solidFill>
                <a:effectLst/>
                <a:latin typeface="Calibri" pitchFamily="34" charset="0"/>
                <a:cs typeface="Arial" pitchFamily="34" charset="0"/>
              </a:rPr>
              <a:t>Département de Biologie </a:t>
            </a:r>
            <a:r>
              <a:rPr kumimoji="0" lang="fr-FR" sz="1200" b="1" i="0" u="none" strike="noStrike" cap="none" normalizeH="0" baseline="0" dirty="0" err="1">
                <a:ln>
                  <a:noFill/>
                </a:ln>
                <a:solidFill>
                  <a:schemeClr val="tx1"/>
                </a:solidFill>
                <a:effectLst/>
                <a:latin typeface="Calibri" pitchFamily="34" charset="0"/>
                <a:cs typeface="Arial" pitchFamily="34" charset="0"/>
              </a:rPr>
              <a:t>Physico-Chimique</a:t>
            </a:r>
            <a:endParaRPr kumimoji="0" lang="fr-FR" sz="2800" b="0" i="0" u="none" strike="noStrike" cap="none" normalizeH="0" baseline="0" dirty="0">
              <a:ln>
                <a:noFill/>
              </a:ln>
              <a:solidFill>
                <a:schemeClr val="tx1"/>
              </a:solidFill>
              <a:effectLst/>
              <a:latin typeface="Arial" pitchFamily="34" charset="0"/>
              <a:cs typeface="Arial" pitchFamily="34" charset="0"/>
            </a:endParaRPr>
          </a:p>
        </p:txBody>
      </p:sp>
      <p:sp>
        <p:nvSpPr>
          <p:cNvPr id="1028" name="Text Box 4"/>
          <p:cNvSpPr txBox="1">
            <a:spLocks noChangeArrowheads="1"/>
          </p:cNvSpPr>
          <p:nvPr/>
        </p:nvSpPr>
        <p:spPr bwMode="auto">
          <a:xfrm>
            <a:off x="3745730" y="6083323"/>
            <a:ext cx="3187700" cy="631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400" b="1" i="0" u="none" strike="noStrike" cap="none" normalizeH="0" baseline="0" dirty="0">
                <a:ln>
                  <a:noFill/>
                </a:ln>
                <a:solidFill>
                  <a:schemeClr val="tx1"/>
                </a:solidFill>
                <a:effectLst/>
                <a:latin typeface="Calibri" pitchFamily="34" charset="0"/>
                <a:cs typeface="Arial" pitchFamily="34" charset="0"/>
              </a:rPr>
              <a:t>Département des Sciences Biologiques de l’Environnement </a:t>
            </a:r>
            <a:endParaRPr kumimoji="0" lang="fr-FR" sz="3200" b="0" i="0" u="none" strike="noStrike" cap="none" normalizeH="0" baseline="0" dirty="0">
              <a:ln>
                <a:noFill/>
              </a:ln>
              <a:solidFill>
                <a:schemeClr val="tx1"/>
              </a:solidFill>
              <a:effectLst/>
              <a:latin typeface="Arial" pitchFamily="34" charset="0"/>
              <a:cs typeface="Arial" pitchFamily="34" charset="0"/>
            </a:endParaRPr>
          </a:p>
        </p:txBody>
      </p:sp>
      <p:sp>
        <p:nvSpPr>
          <p:cNvPr id="1029" name="Text Box 5"/>
          <p:cNvSpPr txBox="1">
            <a:spLocks noChangeArrowheads="1"/>
          </p:cNvSpPr>
          <p:nvPr/>
        </p:nvSpPr>
        <p:spPr bwMode="auto">
          <a:xfrm>
            <a:off x="7598864" y="6000768"/>
            <a:ext cx="1402292" cy="6334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200" b="1" i="0" u="none" strike="noStrike" cap="none" normalizeH="0" baseline="0" dirty="0">
                <a:ln>
                  <a:noFill/>
                </a:ln>
                <a:solidFill>
                  <a:schemeClr val="tx1"/>
                </a:solidFill>
                <a:effectLst/>
                <a:latin typeface="Calibri" pitchFamily="34" charset="0"/>
                <a:cs typeface="Arial" pitchFamily="34" charset="0"/>
              </a:rPr>
              <a:t>Département de Microbiologie </a:t>
            </a:r>
            <a:endParaRPr kumimoji="0" lang="fr-FR" sz="2800" b="0" i="0" u="none" strike="noStrike" cap="none" normalizeH="0" baseline="0" dirty="0">
              <a:ln>
                <a:noFill/>
              </a:ln>
              <a:solidFill>
                <a:schemeClr val="tx1"/>
              </a:solidFill>
              <a:effectLst/>
              <a:latin typeface="Arial" pitchFamily="34" charset="0"/>
              <a:cs typeface="Arial" pitchFamily="34" charset="0"/>
            </a:endParaRPr>
          </a:p>
        </p:txBody>
      </p:sp>
      <p:sp>
        <p:nvSpPr>
          <p:cNvPr id="1030" name="AutoShape 6"/>
          <p:cNvSpPr>
            <a:spLocks/>
          </p:cNvSpPr>
          <p:nvPr/>
        </p:nvSpPr>
        <p:spPr bwMode="auto">
          <a:xfrm rot="5400000">
            <a:off x="5199726" y="3807768"/>
            <a:ext cx="108232" cy="4351356"/>
          </a:xfrm>
          <a:prstGeom prst="rightBrace">
            <a:avLst>
              <a:gd name="adj1" fmla="val 129921"/>
              <a:gd name="adj2" fmla="val 50000"/>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3853</TotalTime>
  <Words>444</Words>
  <Application>Microsoft Office PowerPoint</Application>
  <PresentationFormat>Affichage à l'écran (4:3)</PresentationFormat>
  <Paragraphs>73</Paragraphs>
  <Slides>3</Slides>
  <Notes>2</Notes>
  <HiddenSlides>0</HiddenSlides>
  <MMClips>0</MMClips>
  <ScaleCrop>false</ScaleCrop>
  <HeadingPairs>
    <vt:vector size="4" baseType="variant">
      <vt:variant>
        <vt:lpstr>Thème</vt:lpstr>
      </vt:variant>
      <vt:variant>
        <vt:i4>1</vt:i4>
      </vt:variant>
      <vt:variant>
        <vt:lpstr>Titres des diapositives</vt:lpstr>
      </vt:variant>
      <vt:variant>
        <vt:i4>3</vt:i4>
      </vt:variant>
    </vt:vector>
  </HeadingPairs>
  <TitlesOfParts>
    <vt:vector size="4" baseType="lpstr">
      <vt:lpstr>Module</vt:lpstr>
      <vt:lpstr>Diapositive 1</vt:lpstr>
      <vt:lpstr>Diapositive 2</vt:lpstr>
      <vt:lpstr>Diapositive 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Rabia</dc:creator>
  <cp:lastModifiedBy>HP G6</cp:lastModifiedBy>
  <cp:revision>250</cp:revision>
  <dcterms:created xsi:type="dcterms:W3CDTF">2013-02-08T09:53:23Z</dcterms:created>
  <dcterms:modified xsi:type="dcterms:W3CDTF">2021-06-29T14:45:20Z</dcterms:modified>
</cp:coreProperties>
</file>